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73" r:id="rId4"/>
    <p:sldId id="275" r:id="rId5"/>
    <p:sldId id="276" r:id="rId6"/>
    <p:sldId id="272" r:id="rId7"/>
    <p:sldId id="268" r:id="rId8"/>
    <p:sldId id="260" r:id="rId9"/>
    <p:sldId id="261" r:id="rId10"/>
    <p:sldId id="269" r:id="rId11"/>
    <p:sldId id="262" r:id="rId12"/>
    <p:sldId id="263" r:id="rId13"/>
    <p:sldId id="277" r:id="rId14"/>
    <p:sldId id="264" r:id="rId15"/>
    <p:sldId id="278" r:id="rId16"/>
    <p:sldId id="274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7E53A3-7345-45EC-A3DC-4AD8BF0F32D9}">
          <p14:sldIdLst>
            <p14:sldId id="258"/>
            <p14:sldId id="259"/>
            <p14:sldId id="273"/>
            <p14:sldId id="275"/>
            <p14:sldId id="276"/>
            <p14:sldId id="272"/>
            <p14:sldId id="268"/>
            <p14:sldId id="260"/>
            <p14:sldId id="261"/>
            <p14:sldId id="269"/>
            <p14:sldId id="262"/>
            <p14:sldId id="263"/>
            <p14:sldId id="277"/>
            <p14:sldId id="264"/>
            <p14:sldId id="278"/>
            <p14:sldId id="274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608" y="19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oglio_di_lavoro_di_Microsoft_Excel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vmadmin\Downloads\Lucky%20Duck%20Entertainment%20revenue%202013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vmadmin\Downloads\Lucky%20Duck%20Entertainment%20revenue%202013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vmadmin\Downloads\Lucky%20Duck%20Entertainment%20revenue%202013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vmadmin\Downloads\Lucky%20Duck%20Entertainment%20revenue%202013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vmadmin\Downloads\Lucky%20Duck%20Entertainment%20revenue%202013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vmadmin\Downloads\Lucky%20Duck%20Entertainment%20revenue%202013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vmadmin\Downloads\Lucky%20Duck%20Entertainment%20revenue%202013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[Lucky Duck Entertainment revenue 2013.xls]Tab Casino!PivotTable1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CC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22410258092738408"/>
              <c:y val="-0.27256270049577136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tx1">
              <a:lumMod val="75000"/>
              <a:lumOff val="25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15689195100612424"/>
              <c:y val="0.13078703703703703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16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CC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22410258092738408"/>
              <c:y val="-0.27256270049577136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tx1">
              <a:lumMod val="75000"/>
              <a:lumOff val="25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15689195100612424"/>
              <c:y val="0.13078703703703703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16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CC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22410258092738408"/>
              <c:y val="-0.27256270049577136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tx1">
              <a:lumMod val="75000"/>
              <a:lumOff val="25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15689195100612424"/>
              <c:y val="0.13078703703703703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16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166666666666662E-2"/>
          <c:y val="0.19355132691746865"/>
          <c:w val="0.88888888888888884"/>
          <c:h val="0.66845290172061822"/>
        </c:manualLayout>
      </c:layout>
      <c:pie3DChart>
        <c:varyColors val="1"/>
        <c:ser>
          <c:idx val="0"/>
          <c:order val="0"/>
          <c:tx>
            <c:strRef>
              <c:f>'Tab Casino'!$B$3:$B$4</c:f>
              <c:strCache>
                <c:ptCount val="1"/>
                <c:pt idx="0">
                  <c:v>Sum of GrossRevenue</c:v>
                </c:pt>
              </c:strCache>
            </c:strRef>
          </c:tx>
          <c:dPt>
            <c:idx val="0"/>
            <c:bubble3D val="0"/>
            <c:spPr>
              <a:solidFill>
                <a:srgbClr val="FFCC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CB6-4E27-BA99-9C2C8A2C2C22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CB6-4E27-BA99-9C2C8A2C2C22}"/>
              </c:ext>
            </c:extLst>
          </c:dPt>
          <c:dLbls>
            <c:dLbl>
              <c:idx val="0"/>
              <c:layout>
                <c:manualLayout>
                  <c:x val="-0.22410258092738408"/>
                  <c:y val="-0.27256270049577136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B6-4E27-BA99-9C2C8A2C2C22}"/>
                </c:ext>
              </c:extLst>
            </c:dLbl>
            <c:dLbl>
              <c:idx val="1"/>
              <c:layout>
                <c:manualLayout>
                  <c:x val="0.15689195100612424"/>
                  <c:y val="0.13078703703703703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B6-4E27-BA99-9C2C8A2C2C22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 Casino'!$A$5:$A$7</c:f>
              <c:strCache>
                <c:ptCount val="2"/>
                <c:pt idx="0">
                  <c:v>Aries</c:v>
                </c:pt>
                <c:pt idx="1">
                  <c:v>Libra</c:v>
                </c:pt>
              </c:strCache>
            </c:strRef>
          </c:cat>
          <c:val>
            <c:numRef>
              <c:f>'Tab Casino'!$B$5:$B$7</c:f>
              <c:numCache>
                <c:formatCode>"$"#,##0.00</c:formatCode>
                <c:ptCount val="2"/>
                <c:pt idx="0">
                  <c:v>63323146</c:v>
                </c:pt>
                <c:pt idx="1">
                  <c:v>16041856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B6-4E27-BA99-9C2C8A2C2C22}"/>
            </c:ext>
          </c:extLst>
        </c:ser>
        <c:ser>
          <c:idx val="1"/>
          <c:order val="1"/>
          <c:tx>
            <c:strRef>
              <c:f>'Tab Casino'!$C$3:$C$4</c:f>
              <c:strCache>
                <c:ptCount val="1"/>
                <c:pt idx="0">
                  <c:v>Sum of GrossRevenue2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1CB6-4E27-BA99-9C2C8A2C2C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1CB6-4E27-BA99-9C2C8A2C2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 Casino'!$A$5:$A$7</c:f>
              <c:strCache>
                <c:ptCount val="2"/>
                <c:pt idx="0">
                  <c:v>Aries</c:v>
                </c:pt>
                <c:pt idx="1">
                  <c:v>Libra</c:v>
                </c:pt>
              </c:strCache>
            </c:strRef>
          </c:cat>
          <c:val>
            <c:numRef>
              <c:f>'Tab Casino'!$C$5:$C$7</c:f>
              <c:numCache>
                <c:formatCode>0.00%</c:formatCode>
                <c:ptCount val="2"/>
                <c:pt idx="0">
                  <c:v>0.79787241736603243</c:v>
                </c:pt>
                <c:pt idx="1">
                  <c:v>0.20212758263396755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CB6-4E27-BA99-9C2C8A2C2C22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[Lucky Duck Entertainment revenue 2013.xls]Tab Mesi!PivotTable2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/>
              </a:gs>
              <a:gs pos="100000">
                <a:schemeClr val="accent1">
                  <a:shade val="75000"/>
                  <a:satMod val="120000"/>
                  <a:lumMod val="90000"/>
                </a:schemeClr>
              </a:gs>
            </a:gsLst>
            <a:lin ang="5400000" scaled="0"/>
          </a:gradFill>
          <a:ln w="28575" cap="sq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rgbClr r="0" g="0" b="0">
                <a:shade val="30000"/>
              </a:scrgbClr>
            </a:contourClr>
          </a:sp3d>
        </c:spPr>
        <c:marker>
          <c:symbol val="circle"/>
          <c:size val="5"/>
          <c:spPr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 contourW="15875">
              <a:bevelT w="101600" h="25400" prst="softRound"/>
              <a:contourClr>
                <a:scrgbClr r="0" g="0" b="0">
                  <a:shade val="30000"/>
                </a:scrgbClr>
              </a:contourClr>
            </a:sp3d>
          </c:spPr>
        </c:marker>
      </c:pivotFmt>
      <c:pivotFmt>
        <c:idx val="1"/>
        <c:spPr>
          <a:gradFill rotWithShape="1">
            <a:gsLst>
              <a:gs pos="0">
                <a:schemeClr val="accent1"/>
              </a:gs>
              <a:gs pos="100000">
                <a:schemeClr val="accent1">
                  <a:shade val="75000"/>
                  <a:satMod val="120000"/>
                  <a:lumMod val="90000"/>
                </a:schemeClr>
              </a:gs>
            </a:gsLst>
            <a:lin ang="5400000" scaled="0"/>
          </a:gradFill>
          <a:ln w="28575" cap="rnd">
            <a:solidFill>
              <a:schemeClr val="bg1">
                <a:lumMod val="75000"/>
              </a:schemeClr>
            </a:solidFill>
            <a:prstDash val="sysDash"/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rgbClr r="0" g="0" b="0">
                <a:shade val="30000"/>
              </a:scrgbClr>
            </a:contourClr>
          </a:sp3d>
        </c:spPr>
        <c:marker>
          <c:symbol val="circle"/>
          <c:size val="5"/>
          <c:spPr>
            <a:solidFill>
              <a:schemeClr val="bg1">
                <a:lumMod val="85000"/>
              </a:schemeClr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 contourW="15875">
              <a:bevelT w="101600" h="25400" prst="softRound"/>
              <a:contourClr>
                <a:scrgbClr r="0" g="0" b="0">
                  <a:shade val="30000"/>
                </a:scrgbClr>
              </a:contourClr>
            </a:sp3d>
          </c:spPr>
        </c:marker>
      </c:pivotFmt>
      <c:pivotFmt>
        <c:idx val="2"/>
        <c:spPr>
          <a:gradFill rotWithShape="1">
            <a:gsLst>
              <a:gs pos="0">
                <a:schemeClr val="accent1"/>
              </a:gs>
              <a:gs pos="100000">
                <a:schemeClr val="accent1">
                  <a:shade val="75000"/>
                  <a:satMod val="120000"/>
                  <a:lumMod val="90000"/>
                </a:schemeClr>
              </a:gs>
            </a:gsLst>
            <a:lin ang="5400000" scaled="0"/>
          </a:gradFill>
          <a:ln w="28575" cap="sq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rgbClr r="0" g="0" b="0">
                <a:shade val="30000"/>
              </a:scrgbClr>
            </a:contourClr>
          </a:sp3d>
        </c:spPr>
        <c:marker>
          <c:symbol val="circle"/>
          <c:size val="5"/>
          <c:spPr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 contourW="15875">
              <a:bevelT w="101600" h="25400" prst="softRound"/>
              <a:contourClr>
                <a:scrgbClr r="0" g="0" b="0">
                  <a:shade val="30000"/>
                </a:scrgbClr>
              </a:contourClr>
            </a:sp3d>
          </c:spPr>
        </c:marker>
      </c:pivotFmt>
      <c:pivotFmt>
        <c:idx val="3"/>
        <c:spPr>
          <a:gradFill rotWithShape="1">
            <a:gsLst>
              <a:gs pos="0">
                <a:schemeClr val="accent1"/>
              </a:gs>
              <a:gs pos="100000">
                <a:schemeClr val="accent1">
                  <a:shade val="75000"/>
                  <a:satMod val="120000"/>
                  <a:lumMod val="90000"/>
                </a:schemeClr>
              </a:gs>
            </a:gsLst>
            <a:lin ang="5400000" scaled="0"/>
          </a:gradFill>
          <a:ln w="28575" cap="rnd">
            <a:solidFill>
              <a:schemeClr val="bg1">
                <a:lumMod val="75000"/>
              </a:schemeClr>
            </a:solidFill>
            <a:prstDash val="sysDash"/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rgbClr r="0" g="0" b="0">
                <a:shade val="30000"/>
              </a:scrgbClr>
            </a:contourClr>
          </a:sp3d>
        </c:spPr>
        <c:marker>
          <c:symbol val="circle"/>
          <c:size val="5"/>
          <c:spPr>
            <a:solidFill>
              <a:schemeClr val="bg1">
                <a:lumMod val="85000"/>
              </a:schemeClr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 contourW="15875">
              <a:bevelT w="101600" h="25400" prst="softRound"/>
              <a:contourClr>
                <a:scrgbClr r="0" g="0" b="0">
                  <a:shade val="30000"/>
                </a:scrgbClr>
              </a:contourClr>
            </a:sp3d>
          </c:spPr>
        </c:marker>
      </c:pivotFmt>
      <c:pivotFmt>
        <c:idx val="4"/>
        <c:spPr>
          <a:gradFill rotWithShape="1">
            <a:gsLst>
              <a:gs pos="0">
                <a:schemeClr val="accent1"/>
              </a:gs>
              <a:gs pos="100000">
                <a:schemeClr val="accent1">
                  <a:shade val="75000"/>
                  <a:satMod val="120000"/>
                  <a:lumMod val="90000"/>
                </a:schemeClr>
              </a:gs>
            </a:gsLst>
            <a:lin ang="5400000" scaled="0"/>
          </a:gradFill>
          <a:ln w="28575" cap="sq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rgbClr r="0" g="0" b="0">
                <a:shade val="30000"/>
              </a:scrgbClr>
            </a:contourClr>
          </a:sp3d>
        </c:spPr>
        <c:marker>
          <c:symbol val="circle"/>
          <c:size val="5"/>
          <c:spPr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 contourW="15875">
              <a:bevelT w="101600" h="25400" prst="softRound"/>
              <a:contourClr>
                <a:scrgbClr r="0" g="0" b="0">
                  <a:shade val="30000"/>
                </a:scrgbClr>
              </a:contourClr>
            </a:sp3d>
          </c:spPr>
        </c:marker>
      </c:pivotFmt>
      <c:pivotFmt>
        <c:idx val="5"/>
        <c:spPr>
          <a:gradFill rotWithShape="1">
            <a:gsLst>
              <a:gs pos="0">
                <a:schemeClr val="accent1"/>
              </a:gs>
              <a:gs pos="100000">
                <a:schemeClr val="accent1">
                  <a:shade val="75000"/>
                  <a:satMod val="120000"/>
                  <a:lumMod val="90000"/>
                </a:schemeClr>
              </a:gs>
            </a:gsLst>
            <a:lin ang="5400000" scaled="0"/>
          </a:gradFill>
          <a:ln w="28575" cap="rnd">
            <a:solidFill>
              <a:schemeClr val="bg1">
                <a:lumMod val="75000"/>
              </a:schemeClr>
            </a:solidFill>
            <a:prstDash val="sysDash"/>
            <a:round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rgbClr r="0" g="0" b="0">
                <a:shade val="30000"/>
              </a:scrgbClr>
            </a:contourClr>
          </a:sp3d>
        </c:spPr>
        <c:marker>
          <c:symbol val="circle"/>
          <c:size val="5"/>
          <c:spPr>
            <a:solidFill>
              <a:schemeClr val="bg1">
                <a:lumMod val="85000"/>
              </a:schemeClr>
            </a:solidFill>
            <a:ln w="9525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 contourW="15875">
              <a:bevelT w="101600" h="25400" prst="softRound"/>
              <a:contourClr>
                <a:scrgbClr r="0" g="0" b="0">
                  <a:shade val="30000"/>
                </a:scrgbClr>
              </a:contourClr>
            </a:sp3d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'Tab Mesi'!$C$3:$C$4</c:f>
              <c:strCache>
                <c:ptCount val="1"/>
                <c:pt idx="0">
                  <c:v>Aries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4450" dist="50800" dir="5400000" sx="96000" rotWithShape="0">
                <a:srgbClr val="000000">
                  <a:alpha val="34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'Tab Mesi'!$A$5:$B$17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Mesi'!$C$5:$C$17</c:f>
              <c:numCache>
                <c:formatCode>0.00%</c:formatCode>
                <c:ptCount val="12"/>
                <c:pt idx="0">
                  <c:v>0.10614556527069703</c:v>
                </c:pt>
                <c:pt idx="1">
                  <c:v>6.053359640814978E-2</c:v>
                </c:pt>
                <c:pt idx="2">
                  <c:v>5.6921147686734765E-2</c:v>
                </c:pt>
                <c:pt idx="3">
                  <c:v>5.7322710078177783E-2</c:v>
                </c:pt>
                <c:pt idx="4">
                  <c:v>6.5471906622014575E-2</c:v>
                </c:pt>
                <c:pt idx="5">
                  <c:v>6.834474722245959E-2</c:v>
                </c:pt>
                <c:pt idx="6">
                  <c:v>6.1798914841582189E-2</c:v>
                </c:pt>
                <c:pt idx="7">
                  <c:v>6.5107703266989142E-2</c:v>
                </c:pt>
                <c:pt idx="8">
                  <c:v>6.6341647669838147E-2</c:v>
                </c:pt>
                <c:pt idx="9">
                  <c:v>6.3735448529315231E-2</c:v>
                </c:pt>
                <c:pt idx="10">
                  <c:v>6.3469827670388015E-2</c:v>
                </c:pt>
                <c:pt idx="11">
                  <c:v>6.2679202099686207E-2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763-4B57-970A-E4E2D5EAAD4D}"/>
            </c:ext>
          </c:extLst>
        </c:ser>
        <c:ser>
          <c:idx val="1"/>
          <c:order val="1"/>
          <c:tx>
            <c:strRef>
              <c:f>'Tab Mesi'!$D$3:$D$4</c:f>
              <c:strCache>
                <c:ptCount val="1"/>
                <c:pt idx="0">
                  <c:v>Libra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4450" dist="50800" dir="5400000" sx="96000" rotWithShape="0">
                <a:srgbClr val="000000">
                  <a:alpha val="34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'Tab Mesi'!$A$5:$B$17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Mesi'!$D$5:$D$17</c:f>
              <c:numCache>
                <c:formatCode>0.00%</c:formatCode>
                <c:ptCount val="12"/>
                <c:pt idx="0">
                  <c:v>2.8642347920560755E-2</c:v>
                </c:pt>
                <c:pt idx="1">
                  <c:v>1.4931946955661893E-2</c:v>
                </c:pt>
                <c:pt idx="2">
                  <c:v>1.7091677260966994E-2</c:v>
                </c:pt>
                <c:pt idx="3">
                  <c:v>1.5419340630773246E-2</c:v>
                </c:pt>
                <c:pt idx="4">
                  <c:v>1.4537314570974244E-2</c:v>
                </c:pt>
                <c:pt idx="5">
                  <c:v>1.5510489119624793E-2</c:v>
                </c:pt>
                <c:pt idx="6">
                  <c:v>1.6282050871743191E-2</c:v>
                </c:pt>
                <c:pt idx="7">
                  <c:v>1.3091337161435465E-2</c:v>
                </c:pt>
                <c:pt idx="8">
                  <c:v>1.3988773036255956E-2</c:v>
                </c:pt>
                <c:pt idx="9">
                  <c:v>1.7756819309347464E-2</c:v>
                </c:pt>
                <c:pt idx="10">
                  <c:v>1.6975983948189152E-2</c:v>
                </c:pt>
                <c:pt idx="11">
                  <c:v>1.7899501848434401E-2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63-4B57-970A-E4E2D5EAAD4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97560464"/>
        <c:axId val="597561008"/>
      </c:lineChart>
      <c:catAx>
        <c:axId val="59756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7561008"/>
        <c:crosses val="autoZero"/>
        <c:auto val="0"/>
        <c:lblAlgn val="ctr"/>
        <c:lblOffset val="100"/>
        <c:noMultiLvlLbl val="0"/>
      </c:catAx>
      <c:valAx>
        <c:axId val="59756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7560464"/>
        <c:crosses val="autoZero"/>
        <c:crossBetween val="between"/>
        <c:majorUnit val="4.0000000000000008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[Lucky Duck Entertainment revenue 2013.xls]Tab Componenti GR!PivotTable4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0B0F0"/>
                </a:solidFill>
              </a:rPr>
              <a:t>N. </a:t>
            </a:r>
            <a:r>
              <a:rPr lang="en-US" b="1" dirty="0" err="1">
                <a:solidFill>
                  <a:srgbClr val="00B0F0"/>
                </a:solidFill>
              </a:rPr>
              <a:t>macchine</a:t>
            </a:r>
            <a:r>
              <a:rPr lang="en-US" b="1" dirty="0">
                <a:solidFill>
                  <a:srgbClr val="00B0F0"/>
                </a:solidFill>
              </a:rPr>
              <a:t> per Casino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rgbClr val="00B0F0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ivotFmts>
      <c:pivotFmt>
        <c:idx val="0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'Tab Componenti GR'!$C$3:$C$4</c:f>
              <c:strCache>
                <c:ptCount val="1"/>
                <c:pt idx="0">
                  <c:v>Aries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'Tab Componenti GR'!$A$5:$B$17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Componenti GR'!$C$5:$C$17</c:f>
              <c:numCache>
                <c:formatCode>General</c:formatCode>
                <c:ptCount val="12"/>
                <c:pt idx="0">
                  <c:v>849</c:v>
                </c:pt>
                <c:pt idx="1">
                  <c:v>450</c:v>
                </c:pt>
                <c:pt idx="2">
                  <c:v>416</c:v>
                </c:pt>
                <c:pt idx="3">
                  <c:v>443</c:v>
                </c:pt>
                <c:pt idx="4">
                  <c:v>495</c:v>
                </c:pt>
                <c:pt idx="5">
                  <c:v>487</c:v>
                </c:pt>
                <c:pt idx="6">
                  <c:v>404</c:v>
                </c:pt>
                <c:pt idx="7">
                  <c:v>474</c:v>
                </c:pt>
                <c:pt idx="8">
                  <c:v>498</c:v>
                </c:pt>
                <c:pt idx="9">
                  <c:v>478</c:v>
                </c:pt>
                <c:pt idx="10">
                  <c:v>438</c:v>
                </c:pt>
                <c:pt idx="11">
                  <c:v>464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5-4C7F-AA3F-84FCC1D02A7C}"/>
            </c:ext>
          </c:extLst>
        </c:ser>
        <c:ser>
          <c:idx val="1"/>
          <c:order val="1"/>
          <c:tx>
            <c:strRef>
              <c:f>'Tab Componenti GR'!$D$3:$D$4</c:f>
              <c:strCache>
                <c:ptCount val="1"/>
                <c:pt idx="0">
                  <c:v>Libra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'Tab Componenti GR'!$A$5:$B$17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Componenti GR'!$D$5:$D$17</c:f>
              <c:numCache>
                <c:formatCode>General</c:formatCode>
                <c:ptCount val="12"/>
                <c:pt idx="0">
                  <c:v>230</c:v>
                </c:pt>
                <c:pt idx="1">
                  <c:v>99</c:v>
                </c:pt>
                <c:pt idx="2">
                  <c:v>129</c:v>
                </c:pt>
                <c:pt idx="3">
                  <c:v>117</c:v>
                </c:pt>
                <c:pt idx="4">
                  <c:v>106</c:v>
                </c:pt>
                <c:pt idx="5">
                  <c:v>110</c:v>
                </c:pt>
                <c:pt idx="6">
                  <c:v>107</c:v>
                </c:pt>
                <c:pt idx="7">
                  <c:v>101</c:v>
                </c:pt>
                <c:pt idx="8">
                  <c:v>116</c:v>
                </c:pt>
                <c:pt idx="9">
                  <c:v>124</c:v>
                </c:pt>
                <c:pt idx="10">
                  <c:v>124</c:v>
                </c:pt>
                <c:pt idx="11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E5-4C7F-AA3F-84FCC1D02A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7561552"/>
        <c:axId val="597563184"/>
      </c:barChart>
      <c:catAx>
        <c:axId val="59756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7563184"/>
        <c:crosses val="autoZero"/>
        <c:auto val="0"/>
        <c:lblAlgn val="ctr"/>
        <c:lblOffset val="100"/>
        <c:noMultiLvlLbl val="0"/>
      </c:catAx>
      <c:valAx>
        <c:axId val="59756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7561552"/>
        <c:crosses val="autoZero"/>
        <c:crossBetween val="between"/>
        <c:majorUnit val="30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[Lucky Duck Entertainment revenue 2013.xls]Tab Componenti GR!PivotTable5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rgbClr val="00B0F0"/>
                </a:solidFill>
              </a:rPr>
              <a:t>Fatturato</a:t>
            </a:r>
            <a:r>
              <a:rPr lang="en-US" b="1" dirty="0">
                <a:solidFill>
                  <a:srgbClr val="00B0F0"/>
                </a:solidFill>
              </a:rPr>
              <a:t> medio per </a:t>
            </a:r>
            <a:r>
              <a:rPr lang="en-US" b="1" dirty="0" err="1">
                <a:solidFill>
                  <a:srgbClr val="00B0F0"/>
                </a:solidFill>
              </a:rPr>
              <a:t>macchina</a:t>
            </a:r>
            <a:endParaRPr lang="en-US" b="1" dirty="0">
              <a:solidFill>
                <a:srgbClr val="00B0F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ivotFmts>
      <c:pivotFmt>
        <c:idx val="0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'Tab Componenti GR'!$C$24:$C$25</c:f>
              <c:strCache>
                <c:ptCount val="1"/>
                <c:pt idx="0">
                  <c:v>Aries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'Tab Componenti GR'!$A$26:$B$38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Componenti GR'!$C$26:$C$38</c:f>
              <c:numCache>
                <c:formatCode>"$"#,##0.00</c:formatCode>
                <c:ptCount val="12"/>
                <c:pt idx="0">
                  <c:v>9809.8862528735644</c:v>
                </c:pt>
                <c:pt idx="1">
                  <c:v>10357.185531914894</c:v>
                </c:pt>
                <c:pt idx="2">
                  <c:v>11262.350186915888</c:v>
                </c:pt>
                <c:pt idx="3">
                  <c:v>10208.750378151262</c:v>
                </c:pt>
                <c:pt idx="4">
                  <c:v>11809.200725806455</c:v>
                </c:pt>
                <c:pt idx="5">
                  <c:v>10985.724666666669</c:v>
                </c:pt>
                <c:pt idx="6">
                  <c:v>12192.279543378994</c:v>
                </c:pt>
                <c:pt idx="7">
                  <c:v>10932.246344537816</c:v>
                </c:pt>
                <c:pt idx="8">
                  <c:v>11303.618634538152</c:v>
                </c:pt>
                <c:pt idx="9">
                  <c:v>11149.769914893614</c:v>
                </c:pt>
                <c:pt idx="10">
                  <c:v>11744.6507079646</c:v>
                </c:pt>
                <c:pt idx="11">
                  <c:v>10696.403608695651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7-4909-9248-F1F570C0EB4A}"/>
            </c:ext>
          </c:extLst>
        </c:ser>
        <c:ser>
          <c:idx val="1"/>
          <c:order val="1"/>
          <c:tx>
            <c:strRef>
              <c:f>'Tab Componenti GR'!$D$24:$D$25</c:f>
              <c:strCache>
                <c:ptCount val="1"/>
                <c:pt idx="0">
                  <c:v>Libra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multiLvlStrRef>
              <c:f>'Tab Componenti GR'!$A$26:$B$38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Componenti GR'!$D$26:$D$38</c:f>
              <c:numCache>
                <c:formatCode>"$"#,##0.00</c:formatCode>
                <c:ptCount val="12"/>
                <c:pt idx="0">
                  <c:v>10308.63188235294</c:v>
                </c:pt>
                <c:pt idx="1">
                  <c:v>12688.505454545455</c:v>
                </c:pt>
                <c:pt idx="2">
                  <c:v>10820.296770833333</c:v>
                </c:pt>
                <c:pt idx="3">
                  <c:v>10767.6325</c:v>
                </c:pt>
                <c:pt idx="4">
                  <c:v>11924.183571428572</c:v>
                </c:pt>
                <c:pt idx="5">
                  <c:v>11291.991176470588</c:v>
                </c:pt>
                <c:pt idx="6">
                  <c:v>12907.199146341465</c:v>
                </c:pt>
                <c:pt idx="7">
                  <c:v>11391.085499999999</c:v>
                </c:pt>
                <c:pt idx="8">
                  <c:v>10610.81831460674</c:v>
                </c:pt>
                <c:pt idx="9">
                  <c:v>12037.403152173914</c:v>
                </c:pt>
                <c:pt idx="10">
                  <c:v>11862.283020833333</c:v>
                </c:pt>
                <c:pt idx="11">
                  <c:v>11009.538834951456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37-4909-9248-F1F570C0E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691584"/>
        <c:axId val="599762832"/>
      </c:barChart>
      <c:catAx>
        <c:axId val="4236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9762832"/>
        <c:crosses val="autoZero"/>
        <c:auto val="0"/>
        <c:lblAlgn val="ctr"/>
        <c:lblOffset val="100"/>
        <c:noMultiLvlLbl val="0"/>
      </c:catAx>
      <c:valAx>
        <c:axId val="59976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$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369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[Lucky Duck Entertainment revenue 2013.xls]Tab Section!PivotTable6</c:name>
    <c:fmtId val="3"/>
  </c:pivotSource>
  <c:chart>
    <c:autoTitleDeleted val="1"/>
    <c:pivotFmts>
      <c:pivotFmt>
        <c:idx val="0"/>
        <c:spPr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bg1">
              <a:lumMod val="65000"/>
            </a:schemeClr>
          </a:solidFill>
          <a:ln w="25400"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bg1">
              <a:lumMod val="85000"/>
            </a:schemeClr>
          </a:solidFill>
          <a:ln w="25400"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bg1">
              <a:lumMod val="65000"/>
            </a:schemeClr>
          </a:solidFill>
          <a:ln w="25400"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bg1">
              <a:lumMod val="85000"/>
            </a:schemeClr>
          </a:solidFill>
          <a:ln w="25400"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bg1">
              <a:lumMod val="65000"/>
            </a:schemeClr>
          </a:solidFill>
          <a:ln w="25400"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bg1">
              <a:lumMod val="85000"/>
            </a:schemeClr>
          </a:solidFill>
          <a:ln w="25400"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'Tab Section'!$C$3:$C$4</c:f>
              <c:strCache>
                <c:ptCount val="1"/>
                <c:pt idx="0">
                  <c:v>RestaurantPlaza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'Tab Section'!$A$5:$B$17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Section'!$C$5:$C$17</c:f>
              <c:numCache>
                <c:formatCode>"$"#,##0.00</c:formatCode>
                <c:ptCount val="12"/>
                <c:pt idx="0">
                  <c:v>3262296</c:v>
                </c:pt>
                <c:pt idx="1">
                  <c:v>2802370</c:v>
                </c:pt>
                <c:pt idx="2">
                  <c:v>2292361</c:v>
                </c:pt>
                <c:pt idx="3">
                  <c:v>2160455</c:v>
                </c:pt>
                <c:pt idx="4">
                  <c:v>2531905</c:v>
                </c:pt>
                <c:pt idx="5">
                  <c:v>2622138</c:v>
                </c:pt>
                <c:pt idx="6">
                  <c:v>2757414</c:v>
                </c:pt>
                <c:pt idx="7">
                  <c:v>2704234</c:v>
                </c:pt>
                <c:pt idx="8">
                  <c:v>2791754</c:v>
                </c:pt>
                <c:pt idx="9">
                  <c:v>2812199</c:v>
                </c:pt>
                <c:pt idx="10">
                  <c:v>2587139</c:v>
                </c:pt>
                <c:pt idx="11">
                  <c:v>2128929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5E-4252-AED1-FBC155628EA0}"/>
            </c:ext>
          </c:extLst>
        </c:ser>
        <c:ser>
          <c:idx val="1"/>
          <c:order val="1"/>
          <c:tx>
            <c:strRef>
              <c:f>'Tab Section'!$D$3:$D$4</c:f>
              <c:strCache>
                <c:ptCount val="1"/>
                <c:pt idx="0">
                  <c:v>Interior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'Tab Section'!$A$5:$B$17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Section'!$D$5:$D$17</c:f>
              <c:numCache>
                <c:formatCode>"$"#,##0.00</c:formatCode>
                <c:ptCount val="12"/>
                <c:pt idx="0">
                  <c:v>2827892</c:v>
                </c:pt>
                <c:pt idx="1">
                  <c:v>911052</c:v>
                </c:pt>
                <c:pt idx="2">
                  <c:v>1229426</c:v>
                </c:pt>
                <c:pt idx="3">
                  <c:v>1102875</c:v>
                </c:pt>
                <c:pt idx="4">
                  <c:v>1438626</c:v>
                </c:pt>
                <c:pt idx="5">
                  <c:v>1674235</c:v>
                </c:pt>
                <c:pt idx="6">
                  <c:v>1048843</c:v>
                </c:pt>
                <c:pt idx="7">
                  <c:v>1243934</c:v>
                </c:pt>
                <c:pt idx="8">
                  <c:v>1247226</c:v>
                </c:pt>
                <c:pt idx="9">
                  <c:v>1010828</c:v>
                </c:pt>
                <c:pt idx="10">
                  <c:v>1307280</c:v>
                </c:pt>
                <c:pt idx="11">
                  <c:v>1512993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5E-4252-AED1-FBC155628EA0}"/>
            </c:ext>
          </c:extLst>
        </c:ser>
        <c:ser>
          <c:idx val="2"/>
          <c:order val="2"/>
          <c:tx>
            <c:strRef>
              <c:f>'Tab Section'!$E$3:$E$4</c:f>
              <c:strCache>
                <c:ptCount val="1"/>
                <c:pt idx="0">
                  <c:v>Entrance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'Tab Section'!$A$5:$B$17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Section'!$E$5:$E$17</c:f>
              <c:numCache>
                <c:formatCode>"$"#,##0.00</c:formatCode>
                <c:ptCount val="12"/>
                <c:pt idx="0">
                  <c:v>1385979</c:v>
                </c:pt>
                <c:pt idx="1">
                  <c:v>624924</c:v>
                </c:pt>
                <c:pt idx="2">
                  <c:v>697962</c:v>
                </c:pt>
                <c:pt idx="3">
                  <c:v>761220</c:v>
                </c:pt>
                <c:pt idx="4">
                  <c:v>780468</c:v>
                </c:pt>
                <c:pt idx="5">
                  <c:v>709261</c:v>
                </c:pt>
                <c:pt idx="6">
                  <c:v>684397</c:v>
                </c:pt>
                <c:pt idx="7">
                  <c:v>905152</c:v>
                </c:pt>
                <c:pt idx="8">
                  <c:v>772526</c:v>
                </c:pt>
                <c:pt idx="9">
                  <c:v>825496</c:v>
                </c:pt>
                <c:pt idx="10">
                  <c:v>815220</c:v>
                </c:pt>
                <c:pt idx="11">
                  <c:v>845912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5E-4252-AED1-FBC155628EA0}"/>
            </c:ext>
          </c:extLst>
        </c:ser>
        <c:ser>
          <c:idx val="3"/>
          <c:order val="3"/>
          <c:tx>
            <c:strRef>
              <c:f>'Tab Section'!$F$3:$F$4</c:f>
              <c:strCache>
                <c:ptCount val="1"/>
                <c:pt idx="0">
                  <c:v>Boundary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multiLvlStrRef>
              <c:f>'Tab Section'!$A$5:$B$17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Section'!$F$5:$F$17</c:f>
              <c:numCache>
                <c:formatCode>"$"#,##0.00</c:formatCode>
                <c:ptCount val="12"/>
                <c:pt idx="0">
                  <c:v>948076</c:v>
                </c:pt>
                <c:pt idx="1">
                  <c:v>465903</c:v>
                </c:pt>
                <c:pt idx="2">
                  <c:v>297798</c:v>
                </c:pt>
                <c:pt idx="3">
                  <c:v>524867</c:v>
                </c:pt>
                <c:pt idx="4">
                  <c:v>445179</c:v>
                </c:pt>
                <c:pt idx="5">
                  <c:v>418547</c:v>
                </c:pt>
                <c:pt idx="6">
                  <c:v>414017</c:v>
                </c:pt>
                <c:pt idx="7">
                  <c:v>313953</c:v>
                </c:pt>
                <c:pt idx="8">
                  <c:v>453699</c:v>
                </c:pt>
                <c:pt idx="9">
                  <c:v>409841</c:v>
                </c:pt>
                <c:pt idx="10">
                  <c:v>327644</c:v>
                </c:pt>
                <c:pt idx="11">
                  <c:v>486701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5E-4252-AED1-FBC155628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9761200"/>
        <c:axId val="599760112"/>
      </c:barChart>
      <c:catAx>
        <c:axId val="59976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9760112"/>
        <c:crosses val="autoZero"/>
        <c:auto val="0"/>
        <c:lblAlgn val="ctr"/>
        <c:lblOffset val="100"/>
        <c:noMultiLvlLbl val="0"/>
      </c:catAx>
      <c:valAx>
        <c:axId val="5997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976120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[Lucky Duck Entertainment revenue 2013.xls]Tab Section!PivotTable7</c:name>
    <c:fmtId val="3"/>
  </c:pivotSource>
  <c:chart>
    <c:autoTitleDeleted val="1"/>
    <c:pivotFmts>
      <c:pivotFmt>
        <c:idx val="0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bg1">
              <a:lumMod val="8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bg1">
              <a:lumMod val="8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bg1">
              <a:lumMod val="85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'Tab Section'!$C$35:$C$36</c:f>
              <c:strCache>
                <c:ptCount val="1"/>
                <c:pt idx="0">
                  <c:v>Interior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'Tab Section'!$A$37:$B$49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Section'!$C$37:$C$49</c:f>
              <c:numCache>
                <c:formatCode>"$"#,##0.00</c:formatCode>
                <c:ptCount val="12"/>
                <c:pt idx="0">
                  <c:v>728237</c:v>
                </c:pt>
                <c:pt idx="1">
                  <c:v>672937</c:v>
                </c:pt>
                <c:pt idx="2">
                  <c:v>713674</c:v>
                </c:pt>
                <c:pt idx="3">
                  <c:v>454668</c:v>
                </c:pt>
                <c:pt idx="4">
                  <c:v>585013</c:v>
                </c:pt>
                <c:pt idx="5">
                  <c:v>558287</c:v>
                </c:pt>
                <c:pt idx="6">
                  <c:v>669590</c:v>
                </c:pt>
                <c:pt idx="7">
                  <c:v>508635</c:v>
                </c:pt>
                <c:pt idx="8">
                  <c:v>584073</c:v>
                </c:pt>
                <c:pt idx="9">
                  <c:v>652966</c:v>
                </c:pt>
                <c:pt idx="10">
                  <c:v>618203</c:v>
                </c:pt>
                <c:pt idx="11">
                  <c:v>694263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B0-4587-9B04-0FAAEB62AB7F}"/>
            </c:ext>
          </c:extLst>
        </c:ser>
        <c:ser>
          <c:idx val="1"/>
          <c:order val="1"/>
          <c:tx>
            <c:strRef>
              <c:f>'Tab Section'!$D$35:$D$36</c:f>
              <c:strCache>
                <c:ptCount val="1"/>
                <c:pt idx="0">
                  <c:v>RestaurantPlaza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'Tab Section'!$A$37:$B$49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Section'!$D$37:$D$49</c:f>
              <c:numCache>
                <c:formatCode>"$"#,##0.00</c:formatCode>
                <c:ptCount val="12"/>
                <c:pt idx="0">
                  <c:v>886790</c:v>
                </c:pt>
                <c:pt idx="1">
                  <c:v>268950</c:v>
                </c:pt>
                <c:pt idx="2">
                  <c:v>228865</c:v>
                </c:pt>
                <c:pt idx="3">
                  <c:v>419099</c:v>
                </c:pt>
                <c:pt idx="4">
                  <c:v>267736</c:v>
                </c:pt>
                <c:pt idx="5">
                  <c:v>285247</c:v>
                </c:pt>
                <c:pt idx="6">
                  <c:v>301475</c:v>
                </c:pt>
                <c:pt idx="7">
                  <c:v>320161</c:v>
                </c:pt>
                <c:pt idx="8">
                  <c:v>196115</c:v>
                </c:pt>
                <c:pt idx="9">
                  <c:v>350812</c:v>
                </c:pt>
                <c:pt idx="10">
                  <c:v>268248</c:v>
                </c:pt>
                <c:pt idx="11">
                  <c:v>337402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B0-4587-9B04-0FAAEB62AB7F}"/>
            </c:ext>
          </c:extLst>
        </c:ser>
        <c:ser>
          <c:idx val="2"/>
          <c:order val="2"/>
          <c:tx>
            <c:strRef>
              <c:f>'Tab Section'!$E$35:$E$36</c:f>
              <c:strCache>
                <c:ptCount val="1"/>
                <c:pt idx="0">
                  <c:v>Boundary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multiLvlStrRef>
              <c:f>'Tab Section'!$A$37:$B$49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Section'!$E$37:$E$49</c:f>
              <c:numCache>
                <c:formatCode>"$"#,##0.00</c:formatCode>
                <c:ptCount val="12"/>
                <c:pt idx="0">
                  <c:v>451301</c:v>
                </c:pt>
                <c:pt idx="1">
                  <c:v>170370</c:v>
                </c:pt>
                <c:pt idx="2">
                  <c:v>276048</c:v>
                </c:pt>
                <c:pt idx="3">
                  <c:v>271163</c:v>
                </c:pt>
                <c:pt idx="4">
                  <c:v>235447</c:v>
                </c:pt>
                <c:pt idx="5">
                  <c:v>308856</c:v>
                </c:pt>
                <c:pt idx="6">
                  <c:v>251601</c:v>
                </c:pt>
                <c:pt idx="7">
                  <c:v>163235</c:v>
                </c:pt>
                <c:pt idx="8">
                  <c:v>220783</c:v>
                </c:pt>
                <c:pt idx="9">
                  <c:v>273748</c:v>
                </c:pt>
                <c:pt idx="10">
                  <c:v>322763</c:v>
                </c:pt>
                <c:pt idx="11">
                  <c:v>307456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B0-4587-9B04-0FAAEB62AB7F}"/>
            </c:ext>
          </c:extLst>
        </c:ser>
        <c:ser>
          <c:idx val="3"/>
          <c:order val="3"/>
          <c:tx>
            <c:strRef>
              <c:f>'Tab Section'!$F$35:$F$36</c:f>
              <c:strCache>
                <c:ptCount val="1"/>
                <c:pt idx="0">
                  <c:v>Entrance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multiLvlStrRef>
              <c:f>'Tab Section'!$A$37:$B$49</c:f>
              <c:multiLvlStrCache>
                <c:ptCount val="12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</c:lvl>
                <c:lvl>
                  <c:pt idx="0">
                    <c:v>2011</c:v>
                  </c:pt>
                  <c:pt idx="4">
                    <c:v>2012</c:v>
                  </c:pt>
                </c:lvl>
              </c:multiLvlStrCache>
            </c:multiLvlStrRef>
          </c:cat>
          <c:val>
            <c:numRef>
              <c:f>'Tab Section'!$F$37:$F$49</c:f>
              <c:numCache>
                <c:formatCode>"$"#,##0.00</c:formatCode>
                <c:ptCount val="12"/>
                <c:pt idx="0">
                  <c:v>206872</c:v>
                </c:pt>
                <c:pt idx="1">
                  <c:v>72817</c:v>
                </c:pt>
                <c:pt idx="2">
                  <c:v>137894</c:v>
                </c:pt>
                <c:pt idx="3">
                  <c:v>78826</c:v>
                </c:pt>
                <c:pt idx="4">
                  <c:v>65558</c:v>
                </c:pt>
                <c:pt idx="5">
                  <c:v>78600</c:v>
                </c:pt>
                <c:pt idx="6">
                  <c:v>69559</c:v>
                </c:pt>
                <c:pt idx="7">
                  <c:v>46963</c:v>
                </c:pt>
                <c:pt idx="8">
                  <c:v>109248</c:v>
                </c:pt>
                <c:pt idx="9">
                  <c:v>131744</c:v>
                </c:pt>
                <c:pt idx="10">
                  <c:v>138085</c:v>
                </c:pt>
                <c:pt idx="11">
                  <c:v>81473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B0-4587-9B04-0FAAEB62AB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9754672"/>
        <c:axId val="599753584"/>
      </c:barChart>
      <c:catAx>
        <c:axId val="59975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9753584"/>
        <c:crosses val="autoZero"/>
        <c:auto val="0"/>
        <c:lblAlgn val="ctr"/>
        <c:lblOffset val="100"/>
        <c:noMultiLvlLbl val="0"/>
      </c:catAx>
      <c:valAx>
        <c:axId val="59975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$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9754672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[Lucky Duck Entertainment revenue 2013.xls]GrossRevTotale!PivotTable8</c:name>
    <c:fmtId val="3"/>
  </c:pivotSource>
  <c:chart>
    <c:autoTitleDeleted val="0"/>
    <c:pivotFmts>
      <c:pivotFmt>
        <c:idx val="0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GrossRevTotale!$C$3:$C$4</c:f>
              <c:strCache>
                <c:ptCount val="1"/>
                <c:pt idx="0">
                  <c:v>Aries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multiLvlStrRef>
              <c:f>GrossRevTotale!$A$5:$B$22</c:f>
              <c:multiLvlStrCache>
                <c:ptCount val="14"/>
                <c:lvl>
                  <c:pt idx="0">
                    <c:v>0.01</c:v>
                  </c:pt>
                  <c:pt idx="1">
                    <c:v>0.02</c:v>
                  </c:pt>
                  <c:pt idx="2">
                    <c:v>0.05</c:v>
                  </c:pt>
                  <c:pt idx="3">
                    <c:v>0.25</c:v>
                  </c:pt>
                  <c:pt idx="4">
                    <c:v>1</c:v>
                  </c:pt>
                  <c:pt idx="5">
                    <c:v>2</c:v>
                  </c:pt>
                  <c:pt idx="6">
                    <c:v>0.01</c:v>
                  </c:pt>
                  <c:pt idx="7">
                    <c:v>0.02</c:v>
                  </c:pt>
                  <c:pt idx="8">
                    <c:v>0.05</c:v>
                  </c:pt>
                  <c:pt idx="9">
                    <c:v>0.25</c:v>
                  </c:pt>
                  <c:pt idx="10">
                    <c:v>1</c:v>
                  </c:pt>
                  <c:pt idx="11">
                    <c:v>2</c:v>
                  </c:pt>
                  <c:pt idx="12">
                    <c:v>0.01</c:v>
                  </c:pt>
                  <c:pt idx="13">
                    <c:v>2</c:v>
                  </c:pt>
                </c:lvl>
                <c:lvl>
                  <c:pt idx="0">
                    <c:v>reel</c:v>
                  </c:pt>
                  <c:pt idx="6">
                    <c:v>video</c:v>
                  </c:pt>
                  <c:pt idx="12">
                    <c:v>vpoker</c:v>
                  </c:pt>
                </c:lvl>
              </c:multiLvlStrCache>
            </c:multiLvlStrRef>
          </c:cat>
          <c:val>
            <c:numRef>
              <c:f>GrossRevTotale!$C$5:$C$22</c:f>
              <c:numCache>
                <c:formatCode>0.00%</c:formatCode>
                <c:ptCount val="14"/>
                <c:pt idx="0">
                  <c:v>1.9277111591328378E-2</c:v>
                </c:pt>
                <c:pt idx="1">
                  <c:v>2.2618206448227644E-2</c:v>
                </c:pt>
                <c:pt idx="2">
                  <c:v>2.4786126761516366E-2</c:v>
                </c:pt>
                <c:pt idx="3">
                  <c:v>1.4301921141512729E-2</c:v>
                </c:pt>
                <c:pt idx="4">
                  <c:v>7.0702322920624385E-3</c:v>
                </c:pt>
                <c:pt idx="5">
                  <c:v>4.6371724403156948E-2</c:v>
                </c:pt>
                <c:pt idx="6">
                  <c:v>0.19467041656472206</c:v>
                </c:pt>
                <c:pt idx="7">
                  <c:v>3.3108510474176012E-2</c:v>
                </c:pt>
                <c:pt idx="8">
                  <c:v>3.6714797789584884E-2</c:v>
                </c:pt>
                <c:pt idx="9">
                  <c:v>3.5006714924545705E-2</c:v>
                </c:pt>
                <c:pt idx="10">
                  <c:v>1.8321098259406584E-2</c:v>
                </c:pt>
                <c:pt idx="11">
                  <c:v>0.33179338923219581</c:v>
                </c:pt>
                <c:pt idx="12">
                  <c:v>0</c:v>
                </c:pt>
                <c:pt idx="13">
                  <c:v>1.3832167483596863E-2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2-4F68-86E0-ED1AF6A8B9BE}"/>
            </c:ext>
          </c:extLst>
        </c:ser>
        <c:ser>
          <c:idx val="1"/>
          <c:order val="1"/>
          <c:tx>
            <c:strRef>
              <c:f>GrossRevTotale!$D$3:$D$4</c:f>
              <c:strCache>
                <c:ptCount val="1"/>
                <c:pt idx="0">
                  <c:v>Libra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cat>
            <c:multiLvlStrRef>
              <c:f>GrossRevTotale!$A$5:$B$22</c:f>
              <c:multiLvlStrCache>
                <c:ptCount val="14"/>
                <c:lvl>
                  <c:pt idx="0">
                    <c:v>0.01</c:v>
                  </c:pt>
                  <c:pt idx="1">
                    <c:v>0.02</c:v>
                  </c:pt>
                  <c:pt idx="2">
                    <c:v>0.05</c:v>
                  </c:pt>
                  <c:pt idx="3">
                    <c:v>0.25</c:v>
                  </c:pt>
                  <c:pt idx="4">
                    <c:v>1</c:v>
                  </c:pt>
                  <c:pt idx="5">
                    <c:v>2</c:v>
                  </c:pt>
                  <c:pt idx="6">
                    <c:v>0.01</c:v>
                  </c:pt>
                  <c:pt idx="7">
                    <c:v>0.02</c:v>
                  </c:pt>
                  <c:pt idx="8">
                    <c:v>0.05</c:v>
                  </c:pt>
                  <c:pt idx="9">
                    <c:v>0.25</c:v>
                  </c:pt>
                  <c:pt idx="10">
                    <c:v>1</c:v>
                  </c:pt>
                  <c:pt idx="11">
                    <c:v>2</c:v>
                  </c:pt>
                  <c:pt idx="12">
                    <c:v>0.01</c:v>
                  </c:pt>
                  <c:pt idx="13">
                    <c:v>2</c:v>
                  </c:pt>
                </c:lvl>
                <c:lvl>
                  <c:pt idx="0">
                    <c:v>reel</c:v>
                  </c:pt>
                  <c:pt idx="6">
                    <c:v>video</c:v>
                  </c:pt>
                  <c:pt idx="12">
                    <c:v>vpoker</c:v>
                  </c:pt>
                </c:lvl>
              </c:multiLvlStrCache>
            </c:multiLvlStrRef>
          </c:cat>
          <c:val>
            <c:numRef>
              <c:f>GrossRevTotale!$D$5:$D$22</c:f>
              <c:numCache>
                <c:formatCode>0.00%</c:formatCode>
                <c:ptCount val="14"/>
                <c:pt idx="0">
                  <c:v>1.801108755720815E-3</c:v>
                </c:pt>
                <c:pt idx="1">
                  <c:v>1.8806652332724694E-3</c:v>
                </c:pt>
                <c:pt idx="2">
                  <c:v>4.8966167732220306E-4</c:v>
                </c:pt>
                <c:pt idx="3">
                  <c:v>3.8741509765223719E-3</c:v>
                </c:pt>
                <c:pt idx="4">
                  <c:v>7.1986768172701615E-3</c:v>
                </c:pt>
                <c:pt idx="5">
                  <c:v>9.4931516539242325E-3</c:v>
                </c:pt>
                <c:pt idx="6">
                  <c:v>6.7383328485268609E-2</c:v>
                </c:pt>
                <c:pt idx="7">
                  <c:v>9.4982042588495109E-3</c:v>
                </c:pt>
                <c:pt idx="8">
                  <c:v>3.4516725646904162E-3</c:v>
                </c:pt>
                <c:pt idx="9">
                  <c:v>7.6077740160581109E-3</c:v>
                </c:pt>
                <c:pt idx="10">
                  <c:v>6.4433438809716149E-3</c:v>
                </c:pt>
                <c:pt idx="11">
                  <c:v>7.9570929765742329E-2</c:v>
                </c:pt>
                <c:pt idx="12">
                  <c:v>1.4093617738458572E-3</c:v>
                </c:pt>
                <c:pt idx="13">
                  <c:v>2.0255527745088446E-3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2-4F68-86E0-ED1AF6A8B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747600"/>
        <c:axId val="599760656"/>
      </c:areaChart>
      <c:catAx>
        <c:axId val="599747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9760656"/>
        <c:crosses val="autoZero"/>
        <c:auto val="0"/>
        <c:lblAlgn val="ctr"/>
        <c:lblOffset val="100"/>
        <c:noMultiLvlLbl val="0"/>
      </c:catAx>
      <c:valAx>
        <c:axId val="59976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974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[Lucky Duck Entertainment revenue 2013.xls]Puntate!PivotTable9</c:name>
    <c:fmtId val="3"/>
  </c:pivotSource>
  <c:chart>
    <c:autoTitleDeleted val="0"/>
    <c:pivotFmts>
      <c:pivotFmt>
        <c:idx val="0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Puntate!$C$3:$C$4</c:f>
              <c:strCache>
                <c:ptCount val="1"/>
                <c:pt idx="0">
                  <c:v>Aries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multiLvlStrRef>
              <c:f>Puntate!$A$5:$B$18</c:f>
              <c:multiLvlStrCache>
                <c:ptCount val="14"/>
                <c:lvl>
                  <c:pt idx="0">
                    <c:v>0.01</c:v>
                  </c:pt>
                  <c:pt idx="1">
                    <c:v>0.02</c:v>
                  </c:pt>
                  <c:pt idx="2">
                    <c:v>0.05</c:v>
                  </c:pt>
                  <c:pt idx="3">
                    <c:v>0.25</c:v>
                  </c:pt>
                  <c:pt idx="4">
                    <c:v>1</c:v>
                  </c:pt>
                  <c:pt idx="5">
                    <c:v>2</c:v>
                  </c:pt>
                  <c:pt idx="6">
                    <c:v>0.01</c:v>
                  </c:pt>
                  <c:pt idx="7">
                    <c:v>0.02</c:v>
                  </c:pt>
                  <c:pt idx="8">
                    <c:v>0.05</c:v>
                  </c:pt>
                  <c:pt idx="9">
                    <c:v>0.25</c:v>
                  </c:pt>
                  <c:pt idx="10">
                    <c:v>1</c:v>
                  </c:pt>
                  <c:pt idx="11">
                    <c:v>2</c:v>
                  </c:pt>
                  <c:pt idx="12">
                    <c:v>0.01</c:v>
                  </c:pt>
                  <c:pt idx="13">
                    <c:v>2</c:v>
                  </c:pt>
                </c:lvl>
                <c:lvl>
                  <c:pt idx="0">
                    <c:v>reel</c:v>
                  </c:pt>
                  <c:pt idx="6">
                    <c:v>video</c:v>
                  </c:pt>
                  <c:pt idx="12">
                    <c:v>vpoker</c:v>
                  </c:pt>
                </c:lvl>
              </c:multiLvlStrCache>
            </c:multiLvlStrRef>
          </c:cat>
          <c:val>
            <c:numRef>
              <c:f>Puntate!$C$5:$C$18</c:f>
              <c:numCache>
                <c:formatCode>General</c:formatCode>
                <c:ptCount val="14"/>
                <c:pt idx="0">
                  <c:v>13.618051739834065</c:v>
                </c:pt>
                <c:pt idx="1">
                  <c:v>26.495690164069362</c:v>
                </c:pt>
                <c:pt idx="2">
                  <c:v>7.3569866903941081</c:v>
                </c:pt>
                <c:pt idx="3">
                  <c:v>13.236936775286122</c:v>
                </c:pt>
                <c:pt idx="4">
                  <c:v>0.1398533268805148</c:v>
                </c:pt>
                <c:pt idx="5">
                  <c:v>-0.53925365762926603</c:v>
                </c:pt>
                <c:pt idx="6">
                  <c:v>51.915106392645718</c:v>
                </c:pt>
                <c:pt idx="7">
                  <c:v>27.71225497525673</c:v>
                </c:pt>
                <c:pt idx="8">
                  <c:v>9.0096189123667099</c:v>
                </c:pt>
                <c:pt idx="9">
                  <c:v>8.4153844280582621</c:v>
                </c:pt>
                <c:pt idx="10">
                  <c:v>0.27603693367431914</c:v>
                </c:pt>
                <c:pt idx="11">
                  <c:v>-9.2967852077483745E-2</c:v>
                </c:pt>
                <c:pt idx="13">
                  <c:v>-0.83818162580642297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52-409A-BB97-876977C499D0}"/>
            </c:ext>
          </c:extLst>
        </c:ser>
        <c:ser>
          <c:idx val="1"/>
          <c:order val="1"/>
          <c:tx>
            <c:strRef>
              <c:f>Puntate!$D$3:$D$4</c:f>
              <c:strCache>
                <c:ptCount val="1"/>
                <c:pt idx="0">
                  <c:v>Libra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cat>
            <c:multiLvlStrRef>
              <c:f>Puntate!$A$5:$B$18</c:f>
              <c:multiLvlStrCache>
                <c:ptCount val="14"/>
                <c:lvl>
                  <c:pt idx="0">
                    <c:v>0.01</c:v>
                  </c:pt>
                  <c:pt idx="1">
                    <c:v>0.02</c:v>
                  </c:pt>
                  <c:pt idx="2">
                    <c:v>0.05</c:v>
                  </c:pt>
                  <c:pt idx="3">
                    <c:v>0.25</c:v>
                  </c:pt>
                  <c:pt idx="4">
                    <c:v>1</c:v>
                  </c:pt>
                  <c:pt idx="5">
                    <c:v>2</c:v>
                  </c:pt>
                  <c:pt idx="6">
                    <c:v>0.01</c:v>
                  </c:pt>
                  <c:pt idx="7">
                    <c:v>0.02</c:v>
                  </c:pt>
                  <c:pt idx="8">
                    <c:v>0.05</c:v>
                  </c:pt>
                  <c:pt idx="9">
                    <c:v>0.25</c:v>
                  </c:pt>
                  <c:pt idx="10">
                    <c:v>1</c:v>
                  </c:pt>
                  <c:pt idx="11">
                    <c:v>2</c:v>
                  </c:pt>
                  <c:pt idx="12">
                    <c:v>0.01</c:v>
                  </c:pt>
                  <c:pt idx="13">
                    <c:v>2</c:v>
                  </c:pt>
                </c:lvl>
                <c:lvl>
                  <c:pt idx="0">
                    <c:v>reel</c:v>
                  </c:pt>
                  <c:pt idx="6">
                    <c:v>video</c:v>
                  </c:pt>
                  <c:pt idx="12">
                    <c:v>vpoker</c:v>
                  </c:pt>
                </c:lvl>
              </c:multiLvlStrCache>
            </c:multiLvlStrRef>
          </c:cat>
          <c:val>
            <c:numRef>
              <c:f>Puntate!$D$5:$D$18</c:f>
              <c:numCache>
                <c:formatCode>General</c:formatCode>
                <c:ptCount val="14"/>
                <c:pt idx="0">
                  <c:v>9.9947451465657497</c:v>
                </c:pt>
                <c:pt idx="1">
                  <c:v>12.996368531621487</c:v>
                </c:pt>
                <c:pt idx="2">
                  <c:v>-0.11677144721886314</c:v>
                </c:pt>
                <c:pt idx="3">
                  <c:v>0.99494015036291539</c:v>
                </c:pt>
                <c:pt idx="4">
                  <c:v>0.21367575717578011</c:v>
                </c:pt>
                <c:pt idx="5">
                  <c:v>-0.91942284359521698</c:v>
                </c:pt>
                <c:pt idx="6">
                  <c:v>37.301909167001881</c:v>
                </c:pt>
                <c:pt idx="7">
                  <c:v>13.695585021603682</c:v>
                </c:pt>
                <c:pt idx="8">
                  <c:v>24.790950767270779</c:v>
                </c:pt>
                <c:pt idx="9">
                  <c:v>2.1902378949347465</c:v>
                </c:pt>
                <c:pt idx="10">
                  <c:v>3.8917110838243825</c:v>
                </c:pt>
                <c:pt idx="11">
                  <c:v>-0.7859669598356549</c:v>
                </c:pt>
                <c:pt idx="12">
                  <c:v>41.561631801219143</c:v>
                </c:pt>
                <c:pt idx="13">
                  <c:v>-0.97078752257270884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52-409A-BB97-876977C49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756304"/>
        <c:axId val="599754128"/>
      </c:areaChart>
      <c:catAx>
        <c:axId val="599756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9754128"/>
        <c:crosses val="autoZero"/>
        <c:auto val="0"/>
        <c:lblAlgn val="ctr"/>
        <c:lblOffset val="100"/>
        <c:noMultiLvlLbl val="0"/>
      </c:catAx>
      <c:valAx>
        <c:axId val="59975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975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77C65-EDA7-44D8-87CF-1A1FC21B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/>
          <a:lstStyle/>
          <a:p>
            <a:r>
              <a:rPr lang="en-US" b="1" dirty="0"/>
              <a:t>FLOOR MIX OPTIMIZATION AT LUCKY DUCK ENTERTAINMENT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92806C-4119-45BB-896C-4EA04BFF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0" y="5802763"/>
            <a:ext cx="10561418" cy="493712"/>
          </a:xfrm>
        </p:spPr>
        <p:txBody>
          <a:bodyPr anchor="t">
            <a:noAutofit/>
          </a:bodyPr>
          <a:lstStyle/>
          <a:p>
            <a:pPr algn="r">
              <a:spcBef>
                <a:spcPts val="0"/>
              </a:spcBef>
              <a:spcAft>
                <a:spcPts val="300"/>
              </a:spcAft>
            </a:pPr>
            <a:r>
              <a:rPr lang="it-IT" b="1" dirty="0"/>
              <a:t>Daniele Crespi</a:t>
            </a:r>
          </a:p>
          <a:p>
            <a:pPr algn="r">
              <a:spcBef>
                <a:spcPts val="0"/>
              </a:spcBef>
              <a:spcAft>
                <a:spcPts val="300"/>
              </a:spcAft>
            </a:pPr>
            <a:r>
              <a:rPr lang="it-IT" b="1" dirty="0"/>
              <a:t>Raffaele Tornatora</a:t>
            </a:r>
          </a:p>
          <a:p>
            <a:pPr algn="r">
              <a:spcBef>
                <a:spcPts val="0"/>
              </a:spcBef>
              <a:spcAft>
                <a:spcPts val="300"/>
              </a:spcAft>
            </a:pPr>
            <a:r>
              <a:rPr lang="it-IT" b="1" dirty="0"/>
              <a:t>Stefania Spedale</a:t>
            </a:r>
          </a:p>
          <a:p>
            <a:pPr algn="r">
              <a:spcBef>
                <a:spcPts val="0"/>
              </a:spcBef>
              <a:spcAft>
                <a:spcPts val="300"/>
              </a:spcAft>
            </a:pPr>
            <a:endParaRPr lang="it-IT" b="1" dirty="0"/>
          </a:p>
        </p:txBody>
      </p:sp>
      <p:pic>
        <p:nvPicPr>
          <p:cNvPr id="10" name="Picture Placeholder 9" descr="A picture containing roulette, object&#10;&#10;Description generated with very high confidence">
            <a:extLst>
              <a:ext uri="{FF2B5EF4-FFF2-40B4-BE49-F238E27FC236}">
                <a16:creationId xmlns:a16="http://schemas.microsoft.com/office/drawing/2014/main" id="{CA5D9CBC-BE51-4AFC-81E2-23DC835DB4E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672" r="8672"/>
          <a:stretch>
            <a:fillRect/>
          </a:stretch>
        </p:blipFill>
        <p:spPr>
          <a:xfrm>
            <a:off x="0" y="0"/>
            <a:ext cx="12192000" cy="4800600"/>
          </a:xfrm>
        </p:spPr>
      </p:pic>
      <p:sp>
        <p:nvSpPr>
          <p:cNvPr id="16" name="Segnaposto testo 3">
            <a:extLst>
              <a:ext uri="{FF2B5EF4-FFF2-40B4-BE49-F238E27FC236}">
                <a16:creationId xmlns:a16="http://schemas.microsoft.com/office/drawing/2014/main" id="{34F7D5D8-204A-4229-8BD5-FE58B59B32CF}"/>
              </a:ext>
            </a:extLst>
          </p:cNvPr>
          <p:cNvSpPr txBox="1">
            <a:spLocks/>
          </p:cNvSpPr>
          <p:nvPr/>
        </p:nvSpPr>
        <p:spPr>
          <a:xfrm>
            <a:off x="810000" y="5802763"/>
            <a:ext cx="10561418" cy="4937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DATA SCIENCE  - A.A. 2017/2018</a:t>
            </a:r>
          </a:p>
          <a:p>
            <a:r>
              <a:rPr lang="it-IT" b="1" dirty="0"/>
              <a:t>DECISION MODELS</a:t>
            </a:r>
          </a:p>
        </p:txBody>
      </p:sp>
    </p:spTree>
    <p:extLst>
      <p:ext uri="{BB962C8B-B14F-4D97-AF65-F5344CB8AC3E}">
        <p14:creationId xmlns:p14="http://schemas.microsoft.com/office/powerpoint/2010/main" val="47595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6"/>
                <a:ext cx="10554574" cy="4308259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E’ composto nel seguente modo: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Funzione obiettivo: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13/14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it-IT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Constraint: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13/14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it-IT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13/14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𝑁𝑃𝑗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b="0" dirty="0">
                    <a:ea typeface="Cambria Math" panose="02040503050406030204" pitchFamily="18" charset="0"/>
                  </a:rPr>
                  <a:t>Bounds:</a:t>
                </a:r>
              </a:p>
              <a:p>
                <a:pPr marL="457200" lvl="1" indent="0" algn="ctr">
                  <a:buNone/>
                </a:pPr>
                <a:r>
                  <a:rPr lang="it-IT" b="0" dirty="0">
                    <a:ea typeface="Cambria Math" panose="02040503050406030204" pitchFamily="18" charset="0"/>
                  </a:rPr>
                  <a:t>						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:1 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≤13 14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 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    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𝑖𝑛𝑡𝑒𝑟𝑜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6"/>
                <a:ext cx="10554574" cy="43082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6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03A2E-776A-4553-AD92-8C12CCD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DOMANDA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94C9752-5907-44AF-8AD8-714531840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In questo modello abbiamo voluto </a:t>
                </a:r>
                <a:r>
                  <a:rPr lang="it-IT" b="1" dirty="0"/>
                  <a:t>indagare lato domanda</a:t>
                </a:r>
                <a:r>
                  <a:rPr lang="it-IT" dirty="0"/>
                  <a:t>, per vericare l’esistenza di  una congurazione ottimale diversa del numero di macchine per Casino, rispetto alla considerazione della sola redditivita delle macchine</a:t>
                </a:r>
              </a:p>
              <a:p>
                <a:r>
                  <a:rPr lang="it-IT" dirty="0"/>
                  <a:t>Come variabile abbiamo quindi considerato il </a:t>
                </a:r>
                <a:r>
                  <a:rPr lang="it-IT" b="1" dirty="0"/>
                  <a:t>numero mediano di giocate </a:t>
                </a:r>
                <a:r>
                  <a:rPr lang="it-IT" dirty="0"/>
                  <a:t>perché può essere considerata come variabile esplicativa di secondo livello delle GrossRevenue. </a:t>
                </a:r>
              </a:p>
              <a:p>
                <a:pPr marL="347663" indent="0">
                  <a:buNone/>
                </a:pPr>
                <a:r>
                  <a:rPr lang="it-IT" dirty="0"/>
                  <a:t>Infatti:</a:t>
                </a:r>
              </a:p>
              <a:p>
                <a:pPr marL="0" indent="0" algn="ctr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𝐺𝑟𝑜𝑠𝑠𝑅𝑒𝑣𝑒𝑛𝑢𝑒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𝑁𝑜𝑀𝑎𝑐h𝑖𝑛𝑒𝑠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𝑃𝑙𝑎𝑦𝑠𝑃𝑒𝑟𝑀𝑎𝑐h𝑖𝑛𝑒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𝑊𝑎𝑔𝑒𝑟𝑃𝑒𝑟𝑃𝑙𝑎𝑦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94C9752-5907-44AF-8AD8-714531840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69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03A2E-776A-4553-AD92-8C12CCD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PUNTATA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94C9752-5907-44AF-8AD8-714531840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In questo modello si indaga su un possibile effetto della differenza tra la puntata minima richiesta per ciascuna giocata e l'ammontare in $ effettivamente spesi dai giocatori a puntata. Questo parametro indica quindi la </a:t>
                </a:r>
                <a:r>
                  <a:rPr lang="it-IT" b="1" dirty="0"/>
                  <a:t>disponibilità dei giocatori a puntare più del minimo richiesto dalla macchina</a:t>
                </a:r>
              </a:p>
              <a:p>
                <a:r>
                  <a:rPr lang="it-IT" dirty="0"/>
                  <a:t>Si ricava un indice di maggiore propensione alla puntata in due passaggi: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si calcola prima la puntata per macchina: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𝑤𝑎𝑔𝑒𝑟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𝐺𝑟𝑜𝑠𝑠𝑅𝑒𝑣𝑒𝑛𝑢𝑒𝑃𝑒𝑟𝑀𝑎𝑐h𝑖𝑛𝑒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𝑃𝑙𝑎𝑦𝑠𝑃𝑒𝑟𝑀𝑎𝑐h𝑖𝑛𝑒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dirty="0"/>
                  <a:t>si ricava poi l’indice di propensione all’incremento per la puntata come: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𝐼𝑃𝐼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𝑤𝑎𝑔𝑒𝑟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𝐷𝑒𝑛𝑜𝑚𝑖𝑛𝑎𝑡𝑖𝑜𝑛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𝐷𝑒𝑛𝑜𝑚𝑖𝑛𝑎𝑡𝑖𝑜𝑛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94C9752-5907-44AF-8AD8-714531840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23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0BC9663-3A89-4CDC-9FE5-88254A5A721D}"/>
              </a:ext>
            </a:extLst>
          </p:cNvPr>
          <p:cNvGraphicFramePr>
            <a:graphicFrameLocks/>
          </p:cNvGraphicFramePr>
          <p:nvPr/>
        </p:nvGraphicFramePr>
        <p:xfrm>
          <a:off x="2395537" y="798286"/>
          <a:ext cx="7400925" cy="2630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1E432B1-9711-4A82-9D9C-39648D9D45B4}"/>
              </a:ext>
            </a:extLst>
          </p:cNvPr>
          <p:cNvGraphicFramePr>
            <a:graphicFrameLocks/>
          </p:cNvGraphicFramePr>
          <p:nvPr/>
        </p:nvGraphicFramePr>
        <p:xfrm>
          <a:off x="2395537" y="4114800"/>
          <a:ext cx="74009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47E6C-426A-4D43-8033-DCD4EF859302}"/>
              </a:ext>
            </a:extLst>
          </p:cNvPr>
          <p:cNvSpPr txBox="1">
            <a:spLocks/>
          </p:cNvSpPr>
          <p:nvPr/>
        </p:nvSpPr>
        <p:spPr>
          <a:xfrm>
            <a:off x="3501072" y="273221"/>
            <a:ext cx="5189856" cy="3109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it-IT" sz="2000" b="1" dirty="0">
                <a:solidFill>
                  <a:schemeClr val="accent1"/>
                </a:solidFill>
              </a:rPr>
              <a:t>% di Fatturato per tipologia di macchina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E0A59D2-83A3-483F-83AB-C445334B894B}"/>
              </a:ext>
            </a:extLst>
          </p:cNvPr>
          <p:cNvSpPr txBox="1">
            <a:spLocks/>
          </p:cNvSpPr>
          <p:nvPr/>
        </p:nvSpPr>
        <p:spPr>
          <a:xfrm>
            <a:off x="2693965" y="3749394"/>
            <a:ext cx="6804071" cy="3109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it-IT" sz="2000" b="1" dirty="0">
                <a:solidFill>
                  <a:schemeClr val="accent1"/>
                </a:solidFill>
              </a:rPr>
              <a:t>Propensione alla puntata per tipologia di macchina 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9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03A2E-776A-4553-AD92-8C12CCD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MENSILE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6"/>
                <a:ext cx="10554574" cy="4308259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E’ composto nel seguente modo:</a:t>
                </a:r>
              </a:p>
              <a:p>
                <a:pPr lvl="1"/>
                <a:r>
                  <a:rPr lang="it-IT" dirty="0"/>
                  <a:t>Funzione obiettivo: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13/14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 ∗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it-IT" b="0" dirty="0"/>
              </a:p>
              <a:p>
                <a:pPr lvl="1"/>
                <a:r>
                  <a:rPr lang="it-IT" dirty="0"/>
                  <a:t>Constraint: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13/14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it-IT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13/14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𝑁𝑃𝑗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it-IT" b="0" dirty="0">
                    <a:ea typeface="Cambria Math" panose="02040503050406030204" pitchFamily="18" charset="0"/>
                  </a:rPr>
                  <a:t>Bounds:</a:t>
                </a:r>
              </a:p>
              <a:p>
                <a:pPr marL="457200" lvl="1" indent="0" algn="ctr">
                  <a:buNone/>
                </a:pPr>
                <a:r>
                  <a:rPr lang="it-IT" dirty="0">
                    <a:ea typeface="Cambria Math" panose="02040503050406030204" pitchFamily="18" charset="0"/>
                  </a:rPr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it-IT" dirty="0">
                    <a:ea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:1 ≤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≤13 14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 ≤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    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𝑖𝑛𝑡𝑒𝑟𝑜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6"/>
                <a:ext cx="10554574" cy="43082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4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03A2E-776A-4553-AD92-8C12CCD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	MODELLI ‘STATICI’	</a:t>
            </a:r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320454"/>
              </p:ext>
            </p:extLst>
          </p:nvPr>
        </p:nvGraphicFramePr>
        <p:xfrm>
          <a:off x="822960" y="2316480"/>
          <a:ext cx="105628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978">
                  <a:extLst>
                    <a:ext uri="{9D8B030D-6E8A-4147-A177-3AD203B41FA5}">
                      <a16:colId xmlns:a16="http://schemas.microsoft.com/office/drawing/2014/main" val="2778142242"/>
                    </a:ext>
                  </a:extLst>
                </a:gridCol>
                <a:gridCol w="1508978">
                  <a:extLst>
                    <a:ext uri="{9D8B030D-6E8A-4147-A177-3AD203B41FA5}">
                      <a16:colId xmlns:a16="http://schemas.microsoft.com/office/drawing/2014/main" val="1586378968"/>
                    </a:ext>
                  </a:extLst>
                </a:gridCol>
                <a:gridCol w="1508978">
                  <a:extLst>
                    <a:ext uri="{9D8B030D-6E8A-4147-A177-3AD203B41FA5}">
                      <a16:colId xmlns:a16="http://schemas.microsoft.com/office/drawing/2014/main" val="623919675"/>
                    </a:ext>
                  </a:extLst>
                </a:gridCol>
                <a:gridCol w="1508978">
                  <a:extLst>
                    <a:ext uri="{9D8B030D-6E8A-4147-A177-3AD203B41FA5}">
                      <a16:colId xmlns:a16="http://schemas.microsoft.com/office/drawing/2014/main" val="1804215195"/>
                    </a:ext>
                  </a:extLst>
                </a:gridCol>
                <a:gridCol w="1508978">
                  <a:extLst>
                    <a:ext uri="{9D8B030D-6E8A-4147-A177-3AD203B41FA5}">
                      <a16:colId xmlns:a16="http://schemas.microsoft.com/office/drawing/2014/main" val="502183321"/>
                    </a:ext>
                  </a:extLst>
                </a:gridCol>
                <a:gridCol w="1508978">
                  <a:extLst>
                    <a:ext uri="{9D8B030D-6E8A-4147-A177-3AD203B41FA5}">
                      <a16:colId xmlns:a16="http://schemas.microsoft.com/office/drawing/2014/main" val="234501860"/>
                    </a:ext>
                  </a:extLst>
                </a:gridCol>
                <a:gridCol w="1508978">
                  <a:extLst>
                    <a:ext uri="{9D8B030D-6E8A-4147-A177-3AD203B41FA5}">
                      <a16:colId xmlns:a16="http://schemas.microsoft.com/office/drawing/2014/main" val="1851693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Modello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Aries</a:t>
                      </a:r>
                      <a:r>
                        <a:rPr lang="it-IT" dirty="0"/>
                        <a:t>*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Libra*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Aries</a:t>
                      </a:r>
                      <a:r>
                        <a:rPr lang="it-IT" dirty="0"/>
                        <a:t> (%)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Libra (%)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Overall</a:t>
                      </a:r>
                      <a:r>
                        <a:rPr lang="it-IT" dirty="0"/>
                        <a:t>*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Overall</a:t>
                      </a:r>
                      <a:r>
                        <a:rPr lang="it-IT" dirty="0"/>
                        <a:t> (%)</a:t>
                      </a:r>
                    </a:p>
                  </a:txBody>
                  <a:tcPr marL="9144" marR="9144"/>
                </a:tc>
                <a:extLst>
                  <a:ext uri="{0D108BD9-81ED-4DB2-BD59-A6C34878D82A}">
                    <a16:rowId xmlns:a16="http://schemas.microsoft.com/office/drawing/2014/main" val="217206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-**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64,297</a:t>
                      </a:r>
                      <a:r>
                        <a:rPr lang="it-IT" baseline="0" dirty="0"/>
                        <a:t> </a:t>
                      </a:r>
                      <a:endParaRPr lang="it-IT" dirty="0"/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16,165 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80,463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</a:t>
                      </a:r>
                    </a:p>
                  </a:txBody>
                  <a:tcPr marL="9144" marR="9144"/>
                </a:tc>
                <a:extLst>
                  <a:ext uri="{0D108BD9-81ED-4DB2-BD59-A6C34878D82A}">
                    <a16:rowId xmlns:a16="http://schemas.microsoft.com/office/drawing/2014/main" val="326551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Base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79,098 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43,361 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+23%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+168%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122,460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+52%</a:t>
                      </a:r>
                    </a:p>
                  </a:txBody>
                  <a:tcPr marL="9144" marR="9144"/>
                </a:tc>
                <a:extLst>
                  <a:ext uri="{0D108BD9-81ED-4DB2-BD59-A6C34878D82A}">
                    <a16:rowId xmlns:a16="http://schemas.microsoft.com/office/drawing/2014/main" val="215624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Domanda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56,900 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54,746 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-11,5%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+239%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111,647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+38%</a:t>
                      </a:r>
                    </a:p>
                  </a:txBody>
                  <a:tcPr marL="9144" marR="9144"/>
                </a:tc>
                <a:extLst>
                  <a:ext uri="{0D108BD9-81ED-4DB2-BD59-A6C34878D82A}">
                    <a16:rowId xmlns:a16="http://schemas.microsoft.com/office/drawing/2014/main" val="311238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Puntate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77,305 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56,145 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+20,2%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+247%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133,450</a:t>
                      </a:r>
                    </a:p>
                  </a:txBody>
                  <a:tcPr marL="9144" marR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+66%</a:t>
                      </a:r>
                    </a:p>
                  </a:txBody>
                  <a:tcPr marL="9144" marR="9144"/>
                </a:tc>
                <a:extLst>
                  <a:ext uri="{0D108BD9-81ED-4DB2-BD59-A6C34878D82A}">
                    <a16:rowId xmlns:a16="http://schemas.microsoft.com/office/drawing/2014/main" val="1460988539"/>
                  </a:ext>
                </a:extLst>
              </a:tr>
            </a:tbl>
          </a:graphicData>
        </a:graphic>
      </p:graphicFrame>
      <p:sp>
        <p:nvSpPr>
          <p:cNvPr id="10" name="Segnaposto contenuto 9"/>
          <p:cNvSpPr>
            <a:spLocks noGrp="1"/>
          </p:cNvSpPr>
          <p:nvPr>
            <p:ph sz="half" idx="2"/>
          </p:nvPr>
        </p:nvSpPr>
        <p:spPr>
          <a:xfrm>
            <a:off x="810000" y="4693739"/>
            <a:ext cx="10571995" cy="1759312"/>
          </a:xfrm>
        </p:spPr>
        <p:txBody>
          <a:bodyPr/>
          <a:lstStyle/>
          <a:p>
            <a:pPr marL="0" indent="0">
              <a:buNone/>
            </a:pPr>
            <a:r>
              <a:rPr lang="it-IT" i="1" dirty="0"/>
              <a:t>* I dati sono espressi in milioni per anno</a:t>
            </a:r>
          </a:p>
          <a:p>
            <a:pPr marL="0" indent="0">
              <a:buNone/>
            </a:pPr>
            <a:r>
              <a:rPr lang="it-IT" i="1" dirty="0"/>
              <a:t>** Dati forniti da Lucky </a:t>
            </a:r>
            <a:r>
              <a:rPr lang="it-IT" i="1" dirty="0" err="1"/>
              <a:t>Duck</a:t>
            </a:r>
            <a:r>
              <a:rPr lang="it-IT" i="1" dirty="0"/>
              <a:t> Entertainment</a:t>
            </a:r>
          </a:p>
        </p:txBody>
      </p:sp>
    </p:spTree>
    <p:extLst>
      <p:ext uri="{BB962C8B-B14F-4D97-AF65-F5344CB8AC3E}">
        <p14:creationId xmlns:p14="http://schemas.microsoft.com/office/powerpoint/2010/main" val="186357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03A2E-776A-4553-AD92-8C12CCD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	MODELLO MENSILE ‘DINAMICO’	</a:t>
            </a:r>
          </a:p>
        </p:txBody>
      </p:sp>
      <p:graphicFrame>
        <p:nvGraphicFramePr>
          <p:cNvPr id="8" name="Segnaposto contenut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132624"/>
              </p:ext>
            </p:extLst>
          </p:nvPr>
        </p:nvGraphicFramePr>
        <p:xfrm>
          <a:off x="1024347" y="2360020"/>
          <a:ext cx="10143306" cy="3342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778142242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1586378968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623919675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1804215195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502183321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234501860"/>
                    </a:ext>
                  </a:extLst>
                </a:gridCol>
                <a:gridCol w="1507671">
                  <a:extLst>
                    <a:ext uri="{9D8B030D-6E8A-4147-A177-3AD203B41FA5}">
                      <a16:colId xmlns:a16="http://schemas.microsoft.com/office/drawing/2014/main" val="1851693642"/>
                    </a:ext>
                  </a:extLst>
                </a:gridCol>
              </a:tblGrid>
              <a:tr h="217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Configurazione attuale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Modello stimato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Incremento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modello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stimato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063970"/>
                  </a:ext>
                </a:extLst>
              </a:tr>
              <a:tr h="217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Aries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Libra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633315"/>
                  </a:ext>
                </a:extLst>
              </a:tr>
              <a:tr h="236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01/09/11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$ 8,481,707.00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$ 2,274,632.47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8,481,707.00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2,850,837.00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-   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576,204.53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575730"/>
                  </a:ext>
                </a:extLst>
              </a:tr>
              <a:tr h="236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01/10/11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$ 4,795,982.00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$ 1,197,435.00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6,274,375.00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1,650,390.00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1,478,393.00 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452,955.00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212664"/>
                  </a:ext>
                </a:extLst>
              </a:tr>
              <a:tr h="236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01/11/11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$ 4,607,495.00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$ 1,375,251.00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7,167,372.00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2,690,558.00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2,559,877.00 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1,315,307.00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6155"/>
                  </a:ext>
                </a:extLst>
              </a:tr>
              <a:tr h="236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01/12/11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$ 4,441,870.00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$ 1,234,900.00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7,012,153.00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2,550,207.00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2,570,283.00 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1,315,307.00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32266"/>
                  </a:ext>
                </a:extLst>
              </a:tr>
              <a:tr h="236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01/01/12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$ 5,331,914.00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$ 1,166,352.00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8,049,739.00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1,604,477.00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2,717,825.00 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438,125.00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97030"/>
                  </a:ext>
                </a:extLst>
              </a:tr>
              <a:tr h="236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01/02/12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$ 5,338,553.00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$ 1,253,995.00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7,155,636.00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1,690,977.00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1,817,083.00 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436,982.00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415623"/>
                  </a:ext>
                </a:extLst>
              </a:tr>
              <a:tr h="236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01/03/12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$ 5,160,033.00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$ 1,331,166.00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7,384,262.00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2,438,512.00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2,224,229.00 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1,107,346.00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031867"/>
                  </a:ext>
                </a:extLst>
              </a:tr>
              <a:tr h="236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01/04/12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$ 5,513,824.00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$ 1,046,004.00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6,968,831.00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1,347,327.00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1,455,007.00 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301,323.00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516728"/>
                  </a:ext>
                </a:extLst>
              </a:tr>
              <a:tr h="236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01/05/12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$ 5,383,482.00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$ 1,094,279.00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7,508,544.00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1,977,331.00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2,125,062.00 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883,052.00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42260"/>
                  </a:ext>
                </a:extLst>
              </a:tr>
              <a:tr h="236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01/06/12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$ 5,132,754.00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$ 1,406,393.00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6,885,135.00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2,454,001.00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1,752,381.00 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1,047,608.00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383995"/>
                  </a:ext>
                </a:extLst>
              </a:tr>
              <a:tr h="236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01/07/12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$ 5,077,002.00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$ 1,355,220.00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7,332,312.00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2,421,920.00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2,255,310.00 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1,066,700.00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988539"/>
                  </a:ext>
                </a:extLst>
              </a:tr>
              <a:tr h="236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01/08/12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$ 5,033,094.00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$ 1,429,669.00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6,654,462.00 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2,016,189.00 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1,621,368.00 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586,520.00 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2578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F709B34-D2A3-4D13-89BD-FDC8B6CAFB79}"/>
              </a:ext>
            </a:extLst>
          </p:cNvPr>
          <p:cNvSpPr txBox="1"/>
          <p:nvPr/>
        </p:nvSpPr>
        <p:spPr>
          <a:xfrm>
            <a:off x="48932" y="6068345"/>
            <a:ext cx="1214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modello stima per Aries GrossRevenue pari a circa $87 mln (+37%) e per Libra circa $25.6 mln (+60%)</a:t>
            </a:r>
          </a:p>
          <a:p>
            <a:r>
              <a:rPr lang="it-IT" dirty="0"/>
              <a:t>Il totale delle GrossRevenue così stimate è pari a </a:t>
            </a:r>
            <a:r>
              <a:rPr lang="it-IT" b="1" dirty="0"/>
              <a:t>$112,567,254</a:t>
            </a:r>
            <a:r>
              <a:rPr lang="it-IT" dirty="0"/>
              <a:t>, risultante in un incremento del </a:t>
            </a:r>
            <a:r>
              <a:rPr lang="it-IT" b="1" dirty="0">
                <a:solidFill>
                  <a:srgbClr val="00B0F0"/>
                </a:solidFill>
              </a:rPr>
              <a:t>42%</a:t>
            </a:r>
            <a:r>
              <a:rPr lang="it-IT" dirty="0">
                <a:solidFill>
                  <a:srgbClr val="00B0F0"/>
                </a:solidFill>
              </a:rPr>
              <a:t> sull’anno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3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03A2E-776A-4553-AD92-8C12CCD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4C9752-5907-44AF-8AD8-71453184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4627"/>
          </a:xfrm>
        </p:spPr>
        <p:txBody>
          <a:bodyPr/>
          <a:lstStyle/>
          <a:p>
            <a:r>
              <a:rPr lang="it-IT" dirty="0"/>
              <a:t>Difficoltà nell’interpretazione dei dati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dati incompleti per lo scopo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mancanza di competenza di dominio</a:t>
            </a:r>
          </a:p>
          <a:p>
            <a:r>
              <a:rPr lang="it-IT" dirty="0"/>
              <a:t>Inconsistenze, </a:t>
            </a:r>
            <a:r>
              <a:rPr lang="it-IT" dirty="0" err="1"/>
              <a:t>outlier</a:t>
            </a:r>
            <a:r>
              <a:rPr lang="it-IT" dirty="0"/>
              <a:t> e assunzioni</a:t>
            </a:r>
          </a:p>
          <a:p>
            <a:r>
              <a:rPr lang="it-IT" dirty="0"/>
              <a:t>Complessità nella modellazione</a:t>
            </a:r>
          </a:p>
          <a:p>
            <a:r>
              <a:rPr lang="it-IT" dirty="0"/>
              <a:t>Il modello ‘vincente’ nel complesso è quello che considera la propensione alla puntata, che meriterebbe un ulteriore approfondimento, magari con modellazione dinamica mensile</a:t>
            </a:r>
          </a:p>
          <a:p>
            <a:r>
              <a:rPr lang="it-IT" dirty="0"/>
              <a:t>I modelli statici basati su Forecast e Domanda hanno fornito le basi per modellazione successiva; evidenziano anche limiti relativi al focus su una o altra variabile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>
                <a:solidFill>
                  <a:srgbClr val="00B0F0"/>
                </a:solidFill>
                <a:sym typeface="Wingdings" panose="05000000000000000000" pitchFamily="2" charset="2"/>
              </a:rPr>
              <a:t>Il modello ideale dovrebbe considerare interazione tra diversi fattori con indici più complessi</a:t>
            </a:r>
            <a:endParaRPr lang="it-I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32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03A2E-776A-4553-AD92-8C12CCD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4C9752-5907-44AF-8AD8-71453184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Nonostante le considerazioni, i risultati sono soddisfacenti</a:t>
            </a:r>
          </a:p>
          <a:p>
            <a:r>
              <a:rPr lang="it-IT" dirty="0"/>
              <a:t>TUTTI i modelli portano ad incremento delle GrossRevenue annuali totali</a:t>
            </a:r>
          </a:p>
          <a:p>
            <a:r>
              <a:rPr lang="it-IT" dirty="0"/>
              <a:t>Conferma delle potenzialità dei decision models applicati al business</a:t>
            </a:r>
          </a:p>
          <a:p>
            <a:r>
              <a:rPr lang="it-IT" dirty="0"/>
              <a:t>Confermata la teoria del </a:t>
            </a:r>
            <a:r>
              <a:rPr lang="it-IT" b="1" i="1" dirty="0"/>
              <a:t>coin-in</a:t>
            </a:r>
            <a:r>
              <a:rPr lang="it-IT" i="1" dirty="0"/>
              <a:t> </a:t>
            </a:r>
            <a:r>
              <a:rPr lang="it-IT" dirty="0"/>
              <a:t>come valida misura di redditività di una macchina del Casino; sarebbe interessante confrontarla con un parametro di </a:t>
            </a:r>
            <a:r>
              <a:rPr lang="it-IT" b="1" i="1" dirty="0"/>
              <a:t>profittabilità</a:t>
            </a:r>
          </a:p>
          <a:p>
            <a:r>
              <a:rPr lang="it-IT" dirty="0"/>
              <a:t>Possibili sviluppi futuri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utilizzo del modello mensile con combinazioni di parametri mirate (es. le puntate)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integrazione dei dati (ad esempio usando il profitto in luogo della GrossRevenue)</a:t>
            </a:r>
          </a:p>
        </p:txBody>
      </p:sp>
    </p:spTree>
    <p:extLst>
      <p:ext uri="{BB962C8B-B14F-4D97-AF65-F5344CB8AC3E}">
        <p14:creationId xmlns:p14="http://schemas.microsoft.com/office/powerpoint/2010/main" val="69436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03A2E-776A-4553-AD92-8C12CCD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4C9752-5907-44AF-8AD8-71453184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64491"/>
            <a:ext cx="10554574" cy="3636511"/>
          </a:xfrm>
        </p:spPr>
        <p:txBody>
          <a:bodyPr anchor="t">
            <a:noAutofit/>
          </a:bodyPr>
          <a:lstStyle/>
          <a:p>
            <a:r>
              <a:rPr lang="it-IT" sz="1600" b="1" dirty="0"/>
              <a:t>Lucky Duck Entertainment (LDE) società di giochi d’azzardo</a:t>
            </a:r>
          </a:p>
          <a:p>
            <a:r>
              <a:rPr lang="it-IT" sz="1600" b="1" dirty="0"/>
              <a:t>2 Casino e 4 Sezioni, una serie di slot machines in ognuna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ARIES: </a:t>
            </a:r>
          </a:p>
          <a:p>
            <a:pPr marL="1257300" lvl="2" indent="-342900">
              <a:spcBef>
                <a:spcPts val="0"/>
              </a:spcBef>
              <a:buFont typeface="+mj-lt"/>
              <a:buAutoNum type="arabicPeriod"/>
            </a:pPr>
            <a:r>
              <a:rPr lang="it-IT" sz="1200" dirty="0"/>
              <a:t>Entrance</a:t>
            </a:r>
          </a:p>
          <a:p>
            <a:pPr marL="1257300" lvl="2" indent="-342900">
              <a:spcBef>
                <a:spcPts val="0"/>
              </a:spcBef>
              <a:buFont typeface="+mj-lt"/>
              <a:buAutoNum type="arabicPeriod"/>
            </a:pPr>
            <a:r>
              <a:rPr lang="it-IT" sz="1200" dirty="0"/>
              <a:t>Boundary</a:t>
            </a:r>
          </a:p>
          <a:p>
            <a:pPr marL="1257300" lvl="2" indent="-342900">
              <a:spcBef>
                <a:spcPts val="0"/>
              </a:spcBef>
              <a:buFont typeface="+mj-lt"/>
              <a:buAutoNum type="arabicPeriod"/>
            </a:pPr>
            <a:r>
              <a:rPr lang="it-IT" sz="1200" dirty="0"/>
              <a:t>Interior</a:t>
            </a:r>
          </a:p>
          <a:p>
            <a:pPr marL="1257300" lvl="2" indent="-342900">
              <a:spcBef>
                <a:spcPts val="0"/>
              </a:spcBef>
              <a:buFont typeface="+mj-lt"/>
              <a:buAutoNum type="arabicPeriod"/>
            </a:pPr>
            <a:r>
              <a:rPr lang="it-IT" sz="1200" dirty="0"/>
              <a:t>Restaurant Plaza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LIBRA: </a:t>
            </a:r>
          </a:p>
          <a:p>
            <a:pPr marL="1257300" lvl="2" indent="-342900">
              <a:spcBef>
                <a:spcPts val="0"/>
              </a:spcBef>
              <a:buFont typeface="+mj-lt"/>
              <a:buAutoNum type="arabicPeriod"/>
            </a:pPr>
            <a:r>
              <a:rPr lang="it-IT" sz="1200" dirty="0"/>
              <a:t>Entrance</a:t>
            </a:r>
          </a:p>
          <a:p>
            <a:pPr marL="1257300" lvl="2" indent="-342900">
              <a:spcBef>
                <a:spcPts val="0"/>
              </a:spcBef>
              <a:buFont typeface="+mj-lt"/>
              <a:buAutoNum type="arabicPeriod"/>
            </a:pPr>
            <a:r>
              <a:rPr lang="it-IT" sz="1200" dirty="0"/>
              <a:t>Boundary</a:t>
            </a:r>
          </a:p>
          <a:p>
            <a:pPr marL="1257300" lvl="2" indent="-342900">
              <a:spcBef>
                <a:spcPts val="0"/>
              </a:spcBef>
              <a:buFont typeface="+mj-lt"/>
              <a:buAutoNum type="arabicPeriod"/>
            </a:pPr>
            <a:r>
              <a:rPr lang="it-IT" sz="1200" dirty="0"/>
              <a:t>Interior</a:t>
            </a:r>
          </a:p>
          <a:p>
            <a:pPr marL="1257300" lvl="2" indent="-342900">
              <a:spcBef>
                <a:spcPts val="0"/>
              </a:spcBef>
              <a:buFont typeface="+mj-lt"/>
              <a:buAutoNum type="arabicPeriod"/>
            </a:pPr>
            <a:r>
              <a:rPr lang="it-IT" sz="1200" dirty="0"/>
              <a:t>Restaurant Plaza</a:t>
            </a:r>
          </a:p>
          <a:p>
            <a:pPr marL="0" indent="0">
              <a:buNone/>
            </a:pPr>
            <a:endParaRPr lang="it-IT" sz="1600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1600" b="1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it-IT" sz="1600" b="1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it-IT" sz="1600" b="1" dirty="0">
                <a:solidFill>
                  <a:srgbClr val="00B0F0"/>
                </a:solidFill>
              </a:rPr>
              <a:t>AUMENTARE LA REDDITIVITA’ OTTIMIZZANDO IL NUMERO DI MACCHINE IN CASINO E SEZIONI  </a:t>
            </a:r>
            <a:endParaRPr lang="it-IT" sz="1600" b="1" dirty="0">
              <a:solidFill>
                <a:srgbClr val="FFFF00"/>
              </a:solidFill>
            </a:endParaRPr>
          </a:p>
          <a:p>
            <a:pPr lvl="1"/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34476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A5E3CA8-5000-4729-AEC5-069B74E94B03}"/>
              </a:ext>
            </a:extLst>
          </p:cNvPr>
          <p:cNvSpPr txBox="1">
            <a:spLocks/>
          </p:cNvSpPr>
          <p:nvPr/>
        </p:nvSpPr>
        <p:spPr>
          <a:xfrm>
            <a:off x="3501072" y="273221"/>
            <a:ext cx="5189856" cy="3109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it-IT" sz="2000" b="1" dirty="0">
                <a:solidFill>
                  <a:schemeClr val="accent1"/>
                </a:solidFill>
              </a:rPr>
              <a:t>Fatturato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sz="2000" b="1" dirty="0">
                <a:solidFill>
                  <a:schemeClr val="accent1"/>
                </a:solidFill>
              </a:rPr>
              <a:t>Libra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sz="2000" b="1" dirty="0">
                <a:solidFill>
                  <a:schemeClr val="accent1"/>
                </a:solidFill>
              </a:rPr>
              <a:t>Vs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sz="2000" b="1" dirty="0">
                <a:solidFill>
                  <a:schemeClr val="accent1"/>
                </a:solidFill>
              </a:rPr>
              <a:t>Aries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A6B1AA1-F927-4747-AF07-A4DC5E9848DF}"/>
              </a:ext>
            </a:extLst>
          </p:cNvPr>
          <p:cNvSpPr txBox="1">
            <a:spLocks/>
          </p:cNvSpPr>
          <p:nvPr/>
        </p:nvSpPr>
        <p:spPr>
          <a:xfrm>
            <a:off x="3498709" y="3628710"/>
            <a:ext cx="5194583" cy="3109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>
                <a:solidFill>
                  <a:schemeClr val="accent1"/>
                </a:solidFill>
              </a:rPr>
              <a:t>Fatturato nel tempo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A1BD046-09BF-4ACC-B076-86B12AA07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119216"/>
              </p:ext>
            </p:extLst>
          </p:nvPr>
        </p:nvGraphicFramePr>
        <p:xfrm>
          <a:off x="3810000" y="5272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FD5B922-F8EC-48CE-AEA3-5D2741AE6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956058"/>
              </p:ext>
            </p:extLst>
          </p:nvPr>
        </p:nvGraphicFramePr>
        <p:xfrm>
          <a:off x="2533650" y="3870058"/>
          <a:ext cx="7124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101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A5E3CA8-5000-4729-AEC5-069B74E94B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550" y="1173106"/>
                <a:ext cx="10100603" cy="310991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" indent="0" algn="ctr">
                  <a:buNone/>
                </a:pPr>
                <a:r>
                  <a:rPr lang="it-IT" sz="2000" b="1" i="1" dirty="0">
                    <a:solidFill>
                      <a:schemeClr val="accent1"/>
                    </a:solidFill>
                  </a:rPr>
                  <a:t>GrossRevenue</a:t>
                </a:r>
                <a:r>
                  <a:rPr lang="it-IT" sz="2000" b="1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it-IT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𝑵𝒐𝑴𝒂𝒄𝒉𝒊𝒏𝒆𝒔</m:t>
                        </m:r>
                        <m:r>
                          <a:rPr lang="it-IT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𝑮𝒓𝒐𝒔𝒔𝑹𝒆𝒗𝒆𝒏𝒖𝒆𝑷𝒆𝒓𝑴𝒂𝒄𝒉𝒊𝒏𝒆</m:t>
                        </m:r>
                      </m:e>
                    </m:nary>
                  </m:oMath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A5E3CA8-5000-4729-AEC5-069B74E9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50" y="1173106"/>
                <a:ext cx="10100603" cy="3109913"/>
              </a:xfrm>
              <a:prstGeom prst="rect">
                <a:avLst/>
              </a:prstGeom>
              <a:blipFill>
                <a:blip r:embed="rId2"/>
                <a:stretch>
                  <a:fillRect t="-15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107DA66-9E91-4D49-B80C-3498AD0D9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752133"/>
              </p:ext>
            </p:extLst>
          </p:nvPr>
        </p:nvGraphicFramePr>
        <p:xfrm>
          <a:off x="144281" y="1995317"/>
          <a:ext cx="6059570" cy="3601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7515B8-831F-40B3-A5F7-ADBB261DF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737039"/>
              </p:ext>
            </p:extLst>
          </p:nvPr>
        </p:nvGraphicFramePr>
        <p:xfrm>
          <a:off x="6096000" y="2085465"/>
          <a:ext cx="6096000" cy="3421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351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AC03E94-0A39-43E3-B374-AED5FC0A8A9F}"/>
              </a:ext>
            </a:extLst>
          </p:cNvPr>
          <p:cNvSpPr txBox="1">
            <a:spLocks/>
          </p:cNvSpPr>
          <p:nvPr/>
        </p:nvSpPr>
        <p:spPr>
          <a:xfrm>
            <a:off x="3501072" y="273221"/>
            <a:ext cx="5189856" cy="3109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it-IT" sz="2000" b="1" dirty="0">
                <a:solidFill>
                  <a:schemeClr val="accent1"/>
                </a:solidFill>
              </a:rPr>
              <a:t>Fatturato delle sezioni di Aries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B0FC708-C0DA-484D-8C28-85E1194934C9}"/>
              </a:ext>
            </a:extLst>
          </p:cNvPr>
          <p:cNvSpPr txBox="1">
            <a:spLocks/>
          </p:cNvSpPr>
          <p:nvPr/>
        </p:nvSpPr>
        <p:spPr>
          <a:xfrm>
            <a:off x="3501072" y="3546197"/>
            <a:ext cx="5189856" cy="3109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it-IT" sz="2000" b="1" dirty="0">
                <a:solidFill>
                  <a:schemeClr val="accent1"/>
                </a:solidFill>
              </a:rPr>
              <a:t>Fatturato</a:t>
            </a:r>
            <a:r>
              <a:rPr lang="it-IT" b="1" dirty="0">
                <a:solidFill>
                  <a:schemeClr val="accent1"/>
                </a:solidFill>
              </a:rPr>
              <a:t> delle sezioni di </a:t>
            </a:r>
            <a:r>
              <a:rPr lang="it-IT" sz="2000" b="1" dirty="0">
                <a:solidFill>
                  <a:schemeClr val="accent1"/>
                </a:solidFill>
              </a:rPr>
              <a:t>Libra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FD1ED0-E3B1-4256-8FED-BEAD6853C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970190"/>
              </p:ext>
            </p:extLst>
          </p:nvPr>
        </p:nvGraphicFramePr>
        <p:xfrm>
          <a:off x="2476500" y="740456"/>
          <a:ext cx="7683500" cy="2805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44319F-A9B4-49AF-9CAA-78D4983F6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534160"/>
              </p:ext>
            </p:extLst>
          </p:nvPr>
        </p:nvGraphicFramePr>
        <p:xfrm>
          <a:off x="2490788" y="4013432"/>
          <a:ext cx="7669212" cy="2844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64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7A7E-0066-4BD2-8E52-22463769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948E-72D8-4DAA-AF4F-FC4B6B6B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54807"/>
            <a:ext cx="10554574" cy="3636511"/>
          </a:xfr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1600" dirty="0"/>
              <a:t>Dati di transazioni mensili riferiti a 12 mesi compresi tra </a:t>
            </a:r>
            <a:r>
              <a:rPr lang="it-IT" sz="1600" b="1" dirty="0"/>
              <a:t>settembre 2011 – agosto 2012</a:t>
            </a:r>
          </a:p>
          <a:p>
            <a:r>
              <a:rPr lang="it-IT" sz="1600" dirty="0"/>
              <a:t>19 variabili, 4149 osservazioni</a:t>
            </a:r>
          </a:p>
          <a:p>
            <a:r>
              <a:rPr lang="it-IT" sz="1600" dirty="0"/>
              <a:t>Unità del record è </a:t>
            </a:r>
            <a:r>
              <a:rPr lang="it-IT" sz="1600" b="1" dirty="0"/>
              <a:t>MachineName</a:t>
            </a:r>
            <a:r>
              <a:rPr lang="it-IT" sz="1600" dirty="0"/>
              <a:t> (405 MachineName unici)</a:t>
            </a:r>
          </a:p>
          <a:p>
            <a:endParaRPr lang="it-IT" sz="1600" dirty="0"/>
          </a:p>
          <a:p>
            <a:r>
              <a:rPr lang="it-IT" sz="1600" dirty="0"/>
              <a:t>Per ciascuna macchina si conoscono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Posizione</a:t>
            </a:r>
            <a:r>
              <a:rPr lang="it-IT" sz="1400" dirty="0"/>
              <a:t> nel Casino-Sezione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Tipologia</a:t>
            </a:r>
            <a:r>
              <a:rPr lang="it-IT" sz="1400" dirty="0"/>
              <a:t>: reel, video, vpoker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Numero</a:t>
            </a:r>
            <a:r>
              <a:rPr lang="it-IT" sz="1400" dirty="0"/>
              <a:t> per ciascun MachineName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Produttore</a:t>
            </a:r>
            <a:r>
              <a:rPr lang="it-IT" sz="1400" dirty="0"/>
              <a:t>, </a:t>
            </a:r>
            <a:r>
              <a:rPr lang="it-IT" sz="1400" b="1" dirty="0"/>
              <a:t>Modello</a:t>
            </a:r>
            <a:r>
              <a:rPr lang="it-IT" sz="1400" dirty="0"/>
              <a:t> e </a:t>
            </a:r>
            <a:r>
              <a:rPr lang="it-IT" sz="1400" b="1" dirty="0"/>
              <a:t>Denomination</a:t>
            </a:r>
            <a:r>
              <a:rPr lang="it-IT" sz="1400" dirty="0"/>
              <a:t> ($0.01, $0.02, $0.05, $0.25, $1.00, $2.00)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Incassi</a:t>
            </a:r>
            <a:r>
              <a:rPr lang="it-IT" sz="1400" dirty="0"/>
              <a:t> e </a:t>
            </a:r>
            <a:r>
              <a:rPr lang="it-IT" sz="1400" b="1" dirty="0"/>
              <a:t>giocate</a:t>
            </a:r>
            <a:r>
              <a:rPr lang="it-IT" sz="1400" dirty="0"/>
              <a:t>, totali e per singola macchina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40789E-C1FC-4F94-A148-346B707A61C8}"/>
              </a:ext>
            </a:extLst>
          </p:cNvPr>
          <p:cNvSpPr/>
          <p:nvPr/>
        </p:nvSpPr>
        <p:spPr>
          <a:xfrm>
            <a:off x="8505371" y="4049486"/>
            <a:ext cx="3497943" cy="1756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B0F0"/>
                </a:solidFill>
              </a:rPr>
              <a:t>MANCA UNA MISURA </a:t>
            </a:r>
          </a:p>
          <a:p>
            <a:pPr algn="ctr"/>
            <a:r>
              <a:rPr lang="it-IT" b="1" dirty="0">
                <a:solidFill>
                  <a:srgbClr val="00B0F0"/>
                </a:solidFill>
              </a:rPr>
              <a:t>DELLA PROFITTABILITA’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4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72832"/>
          </a:xfrm>
        </p:spPr>
        <p:txBody>
          <a:bodyPr>
            <a:normAutofit/>
          </a:bodyPr>
          <a:lstStyle/>
          <a:p>
            <a:r>
              <a:rPr lang="it-IT" sz="1600" dirty="0"/>
              <a:t>Create due chiavi nel dataset: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[Denomination]-[MachineType] </a:t>
            </a:r>
          </a:p>
          <a:p>
            <a:pPr marL="739775" lvl="1" indent="0">
              <a:buNone/>
            </a:pPr>
            <a:r>
              <a:rPr lang="it-IT" sz="1400" dirty="0"/>
              <a:t>per tipo di macchina (reel, video e videopoker) e puntata minima (0.01, 0.02, 0.05, 0.25, 1 e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[Casino]-[Zone]</a:t>
            </a:r>
            <a:r>
              <a:rPr lang="it-IT" sz="1400" dirty="0"/>
              <a:t> </a:t>
            </a:r>
          </a:p>
          <a:p>
            <a:pPr marL="739775" lvl="1" indent="0">
              <a:buNone/>
            </a:pPr>
            <a:r>
              <a:rPr lang="it-IT" sz="1400" dirty="0"/>
              <a:t>che identifica la zona del Casino come nome del casino unito alla zona</a:t>
            </a:r>
          </a:p>
          <a:p>
            <a:pPr marL="457200" lvl="1" indent="0">
              <a:buNone/>
            </a:pPr>
            <a:endParaRPr lang="it-IT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3941907"/>
            <a:ext cx="10554574" cy="27162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/>
              <a:t>Eliminato dal dataset gli attributi inerenti al nome della macchina, la marca, la puntata minima, il tipo di macchina e il nome del Casino</a:t>
            </a:r>
          </a:p>
          <a:p>
            <a:pPr marL="0" indent="0">
              <a:buNone/>
            </a:pPr>
            <a:endParaRPr lang="it-IT" sz="500" dirty="0"/>
          </a:p>
          <a:p>
            <a:r>
              <a:rPr lang="it-IT" sz="1600" dirty="0"/>
              <a:t>Raggruppati i dati secondo due gruppi di attributi: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Secondo le chiavi create per i dati utilizzabili per i modelli ‘statici’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Secondo queste chiavi e il mese per i dati utilizzabili per il modello mensile</a:t>
            </a:r>
          </a:p>
          <a:p>
            <a:pPr marL="457200" lvl="1" indent="0">
              <a:buNone/>
            </a:pPr>
            <a:r>
              <a:rPr lang="it-IT" sz="1400" dirty="0"/>
              <a:t>I valori degli attributi raggruppati sono stati ottenuti attraverso la media; tranne per [NoMachines] e [PlaysPerMachines], i cui valori del primo sono ottenuti attraverso il massimo e i valori per il secondo sono ottenuti attraverso la mediana</a:t>
            </a:r>
          </a:p>
          <a:p>
            <a:pPr marL="457200" lvl="1" indent="0">
              <a:buNone/>
            </a:pP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02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03A2E-776A-4553-AD92-8C12CCD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4C9752-5907-44AF-8AD8-71453184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19642"/>
            <a:ext cx="10554574" cy="3301183"/>
          </a:xfrm>
        </p:spPr>
        <p:txBody>
          <a:bodyPr anchor="t">
            <a:noAutofit/>
          </a:bodyPr>
          <a:lstStyle/>
          <a:p>
            <a:r>
              <a:rPr lang="it-IT" sz="1600" dirty="0"/>
              <a:t>Tutti i tipi di modello sono di </a:t>
            </a:r>
            <a:r>
              <a:rPr lang="it-IT" sz="1600" b="1" dirty="0"/>
              <a:t>Programmazione Lineare (PL)</a:t>
            </a:r>
            <a:r>
              <a:rPr lang="it-IT" sz="1600" dirty="0"/>
              <a:t> 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Quelli ‘statici’ sono composti da 2 modelli, uno per Casino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Mentre quello mensile è composto da 12 modelli per Casino</a:t>
            </a:r>
          </a:p>
          <a:p>
            <a:r>
              <a:rPr lang="it-IT" sz="1600" dirty="0"/>
              <a:t>Casino Aries: modelli composti da 52 variabili e 8 constraint </a:t>
            </a:r>
          </a:p>
          <a:p>
            <a:r>
              <a:rPr lang="it-IT" sz="1600" dirty="0"/>
              <a:t>Casino Libra: modelli composti da 56 variabili e 8 constraint</a:t>
            </a:r>
          </a:p>
          <a:p>
            <a:r>
              <a:rPr lang="it-IT" sz="1600" dirty="0"/>
              <a:t>Si massimizzano le </a:t>
            </a:r>
            <a:r>
              <a:rPr lang="it-IT" sz="1600" b="1" dirty="0"/>
              <a:t>GrossRevenue</a:t>
            </a:r>
            <a:r>
              <a:rPr lang="it-IT" sz="1600" dirty="0"/>
              <a:t> per tipo di macchina, poiché non abbiamo una misura di profittabilità</a:t>
            </a:r>
          </a:p>
          <a:p>
            <a:r>
              <a:rPr lang="it-IT" sz="1600" dirty="0"/>
              <a:t>I </a:t>
            </a:r>
            <a:r>
              <a:rPr lang="it-IT" sz="1600" b="1" dirty="0"/>
              <a:t>constraint</a:t>
            </a:r>
            <a:r>
              <a:rPr lang="it-IT" sz="1600" dirty="0"/>
              <a:t> sono stati settati in modo che: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il numero di macchine in una data zona deve essere minore del numero massimo di macchine per la zona considerata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/>
              <a:t>il peso di ‘Grandezza’ della macchina deve essere minore del peso massimo di ‘Grandezze’ per la zona considerata</a:t>
            </a:r>
          </a:p>
          <a:p>
            <a:pPr marL="457200" lvl="1" indent="0">
              <a:buNone/>
            </a:pPr>
            <a:endParaRPr lang="it-IT" sz="1400" dirty="0"/>
          </a:p>
          <a:p>
            <a:pPr marL="457200" lvl="1" indent="0">
              <a:buNone/>
            </a:pPr>
            <a:endParaRPr lang="it-IT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27424" y="5980837"/>
            <a:ext cx="1055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Courier New" panose="02070309020205020404" pitchFamily="49" charset="0"/>
              <a:buChar char="o"/>
            </a:pPr>
            <a:r>
              <a:rPr lang="it-IT" sz="1600" dirty="0"/>
              <a:t>I </a:t>
            </a:r>
            <a:r>
              <a:rPr lang="it-IT" sz="1600" b="1" dirty="0"/>
              <a:t>bounds</a:t>
            </a:r>
            <a:r>
              <a:rPr lang="it-IT" sz="1600" dirty="0"/>
              <a:t> superiori sono calcolati considerando una distribuzione delle macchine del Casino in base ad una ponderazione; la ponderazione è basata su un parametro diverso a seconda del modello considerato</a:t>
            </a:r>
          </a:p>
        </p:txBody>
      </p:sp>
    </p:spTree>
    <p:extLst>
      <p:ext uri="{BB962C8B-B14F-4D97-AF65-F5344CB8AC3E}">
        <p14:creationId xmlns:p14="http://schemas.microsoft.com/office/powerpoint/2010/main" val="56628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03A2E-776A-4553-AD92-8C12CCD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MODELLI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4C9752-5907-44AF-8AD8-71453184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97519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B0F0"/>
                </a:solidFill>
              </a:rPr>
              <a:t>Modello Base:</a:t>
            </a:r>
            <a:r>
              <a:rPr lang="it-IT" dirty="0"/>
              <a:t> è il modello base con distribuzione delle macchine basata sulla Forecast media </a:t>
            </a:r>
          </a:p>
          <a:p>
            <a:r>
              <a:rPr lang="it-IT" dirty="0">
                <a:solidFill>
                  <a:srgbClr val="00B0F0"/>
                </a:solidFill>
              </a:rPr>
              <a:t>Modello Domanda:</a:t>
            </a:r>
            <a:r>
              <a:rPr lang="it-IT" dirty="0"/>
              <a:t> è il modello con distribuzione delle macchine basata sul numero di giocate mediano</a:t>
            </a:r>
          </a:p>
          <a:p>
            <a:r>
              <a:rPr lang="it-IT" dirty="0">
                <a:solidFill>
                  <a:srgbClr val="00B0F0"/>
                </a:solidFill>
              </a:rPr>
              <a:t>Modello Puntate:</a:t>
            </a:r>
            <a:r>
              <a:rPr lang="it-IT" dirty="0"/>
              <a:t> è il modello con distribuzione delle macchine basata sulla disponibilità dei giocatori a puntare più del minimo richiesto dalla macchina, ai fini della scommessa</a:t>
            </a:r>
          </a:p>
          <a:p>
            <a:r>
              <a:rPr lang="it-IT" dirty="0">
                <a:solidFill>
                  <a:srgbClr val="00B0F0"/>
                </a:solidFill>
              </a:rPr>
              <a:t>Modello Mensile:</a:t>
            </a:r>
            <a:r>
              <a:rPr lang="it-IT" dirty="0"/>
              <a:t> è il modello dinamico basato anch’esso sulla Forecast media per la distribuzione delle macchine ma che considera anche lo spostamento delle macchine stesse da una zona del Casino ad un’altra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94C9752-5907-44AF-8AD8-714531840A9E}"/>
              </a:ext>
            </a:extLst>
          </p:cNvPr>
          <p:cNvSpPr txBox="1">
            <a:spLocks/>
          </p:cNvSpPr>
          <p:nvPr/>
        </p:nvSpPr>
        <p:spPr>
          <a:xfrm>
            <a:off x="810000" y="5197478"/>
            <a:ext cx="10554574" cy="99113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Tutti i modelli sono stati creati e risolti con il metodo del Simplesso attraverso la API lpSolveAPI  di </a:t>
            </a:r>
            <a:r>
              <a:rPr lang="it-IT" dirty="0">
                <a:solidFill>
                  <a:srgbClr val="00B0F0"/>
                </a:solidFill>
              </a:rPr>
              <a:t>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09" y="5453032"/>
            <a:ext cx="860009" cy="6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6953"/>
      </p:ext>
    </p:extLst>
  </p:cSld>
  <p:clrMapOvr>
    <a:masterClrMapping/>
  </p:clrMapOvr>
</p:sld>
</file>

<file path=ppt/theme/theme1.xml><?xml version="1.0" encoding="utf-8"?>
<a:theme xmlns:a="http://schemas.openxmlformats.org/drawingml/2006/main" name="Citazione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ilievo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1878</TotalTime>
  <Words>1372</Words>
  <Application>Microsoft Macintosh PowerPoint</Application>
  <PresentationFormat>Widescreen</PresentationFormat>
  <Paragraphs>259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Courier New</vt:lpstr>
      <vt:lpstr>Wingdings</vt:lpstr>
      <vt:lpstr>Wingdings 2</vt:lpstr>
      <vt:lpstr>Citazione</vt:lpstr>
      <vt:lpstr>FLOOR MIX OPTIMIZATION AT LUCKY DUCK ENTERTAINMENT</vt:lpstr>
      <vt:lpstr>IL PROBLEMA</vt:lpstr>
      <vt:lpstr>Presentazione standard di PowerPoint</vt:lpstr>
      <vt:lpstr>Presentazione standard di PowerPoint</vt:lpstr>
      <vt:lpstr>Presentazione standard di PowerPoint</vt:lpstr>
      <vt:lpstr>IL DATASET</vt:lpstr>
      <vt:lpstr>PREPROCESSING</vt:lpstr>
      <vt:lpstr>MODELLI</vt:lpstr>
      <vt:lpstr>I MODELLI</vt:lpstr>
      <vt:lpstr>MODELLO BASE</vt:lpstr>
      <vt:lpstr>MODELLO DOMANDA</vt:lpstr>
      <vt:lpstr>MODELLO PUNTATA</vt:lpstr>
      <vt:lpstr>Presentazione standard di PowerPoint</vt:lpstr>
      <vt:lpstr>MODELLO MENSILE</vt:lpstr>
      <vt:lpstr>RISULTATI MODELLI ‘STATICI’ </vt:lpstr>
      <vt:lpstr>RISULTATI MODELLO MENSILE ‘DINAMICO’ </vt:lpstr>
      <vt:lpstr>CONSIDERAZIONI</vt:lpstr>
      <vt:lpstr>CONCLUSIONI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Stefania Spedale</dc:creator>
  <cp:lastModifiedBy>Raffaele Tornatora</cp:lastModifiedBy>
  <cp:revision>69</cp:revision>
  <dcterms:created xsi:type="dcterms:W3CDTF">2018-07-19T09:36:27Z</dcterms:created>
  <dcterms:modified xsi:type="dcterms:W3CDTF">2018-07-23T07:36:53Z</dcterms:modified>
</cp:coreProperties>
</file>