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83" r:id="rId3"/>
    <p:sldId id="259" r:id="rId4"/>
    <p:sldId id="261" r:id="rId5"/>
    <p:sldId id="302" r:id="rId6"/>
    <p:sldId id="296" r:id="rId7"/>
    <p:sldId id="271" r:id="rId8"/>
    <p:sldId id="263" r:id="rId9"/>
    <p:sldId id="307" r:id="rId10"/>
    <p:sldId id="297" r:id="rId11"/>
    <p:sldId id="258" r:id="rId12"/>
    <p:sldId id="301" r:id="rId13"/>
    <p:sldId id="299" r:id="rId14"/>
    <p:sldId id="298" r:id="rId15"/>
    <p:sldId id="274" r:id="rId16"/>
    <p:sldId id="308" r:id="rId17"/>
    <p:sldId id="303" r:id="rId18"/>
    <p:sldId id="309" r:id="rId19"/>
    <p:sldId id="264" r:id="rId20"/>
    <p:sldId id="310" r:id="rId21"/>
    <p:sldId id="311" r:id="rId22"/>
    <p:sldId id="312" r:id="rId23"/>
    <p:sldId id="304" r:id="rId24"/>
    <p:sldId id="306" r:id="rId25"/>
    <p:sldId id="260" r:id="rId26"/>
    <p:sldId id="278" r:id="rId27"/>
  </p:sldIdLst>
  <p:sldSz cx="9144000" cy="5143500" type="screen16x9"/>
  <p:notesSz cx="6858000" cy="9144000"/>
  <p:embeddedFontLst>
    <p:embeddedFont>
      <p:font typeface="Amatic SC" pitchFamily="2" charset="-79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Nunito" pitchFamily="2" charset="77"/>
      <p:regular r:id="rId35"/>
      <p:bold r:id="rId36"/>
      <p:italic r:id="rId37"/>
      <p:boldItalic r:id="rId38"/>
    </p:embeddedFont>
    <p:embeddedFont>
      <p:font typeface="Nunito SemiBold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7072"/>
  </p:normalViewPr>
  <p:slideViewPr>
    <p:cSldViewPr snapToGrid="0">
      <p:cViewPr varScale="1">
        <p:scale>
          <a:sx n="120" d="100"/>
          <a:sy n="120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L’obiettivo di questo progetto è la realizzazione di una </a:t>
            </a:r>
            <a:r>
              <a:rPr lang="it-IT" dirty="0" err="1"/>
              <a:t>Dapp</a:t>
            </a:r>
            <a:r>
              <a:rPr lang="it-IT" dirty="0"/>
              <a:t> «</a:t>
            </a:r>
            <a:r>
              <a:rPr lang="it-IT" dirty="0" err="1"/>
              <a:t>CryptoCars</a:t>
            </a:r>
            <a:r>
              <a:rPr lang="it-IT" dirty="0"/>
              <a:t>» che consente la vendita di veicoli su blockchain, con la gestione di un </a:t>
            </a:r>
            <a:r>
              <a:rPr lang="it-IT" dirty="0" err="1"/>
              <a:t>ledger</a:t>
            </a:r>
            <a:r>
              <a:rPr lang="it-IT" dirty="0"/>
              <a:t> distribuito, che simula l’acquisto di un’automobile con conseguente generazione di NFT e la loro gestione.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Abbiamo deciso di riportare alcune delle funzionalità principali sviluppate per i contratti.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499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53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89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22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057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47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930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Dealer </a:t>
            </a:r>
            <a:r>
              <a:rPr lang="it-IT" dirty="0" err="1"/>
              <a:t>Role</a:t>
            </a:r>
            <a:r>
              <a:rPr lang="it-IT" dirty="0"/>
              <a:t> si occupa di gestire le auto da vendere per un eventuale aggiunta;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Mec </a:t>
            </a:r>
            <a:r>
              <a:rPr lang="it-IT" dirty="0" err="1"/>
              <a:t>role</a:t>
            </a:r>
            <a:r>
              <a:rPr lang="it-IT" dirty="0"/>
              <a:t> si occupa di aggiungere tagliandi per conto di </a:t>
            </a:r>
            <a:r>
              <a:rPr lang="it-IT" dirty="0" err="1"/>
              <a:t>CryptoCar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AdminRole</a:t>
            </a:r>
            <a:r>
              <a:rPr lang="it-IT" dirty="0"/>
              <a:t> che può svolgere qualsiasi funzione.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72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Funzione di tipo </a:t>
            </a:r>
            <a:r>
              <a:rPr lang="it-IT" dirty="0" err="1"/>
              <a:t>payable</a:t>
            </a:r>
            <a:r>
              <a:rPr lang="it-IT" dirty="0"/>
              <a:t> perché può ricevere dei </a:t>
            </a:r>
            <a:r>
              <a:rPr lang="it-IT" dirty="0" err="1"/>
              <a:t>wei</a:t>
            </a:r>
            <a:r>
              <a:rPr lang="it-IT" dirty="0"/>
              <a:t> in seguito alla sua invocazione. Prende in input l’id relativo all’auto che l’utente vuole acquistare dal listino. Controlla l’effettiva presenza dell’auto e se è stata già venduta. Controlla che l’ether inviato relativo all’acquisto sia quello corretto. E successivamente, dopo aver verificato tutto ciò, invoca il contratto </a:t>
            </a:r>
            <a:r>
              <a:rPr lang="it-IT" dirty="0" err="1"/>
              <a:t>carLedger</a:t>
            </a:r>
            <a:r>
              <a:rPr lang="it-IT" dirty="0"/>
              <a:t> per la creazione del veicolo inserendo quest’ultimo nel </a:t>
            </a:r>
            <a:r>
              <a:rPr lang="it-IT" dirty="0" err="1"/>
              <a:t>ledger</a:t>
            </a:r>
            <a:r>
              <a:rPr lang="it-IT" dirty="0"/>
              <a:t> e generando l’NFT. Se l’invocazione ha avuto successo restituisce il </a:t>
            </a:r>
            <a:r>
              <a:rPr lang="it-IT" dirty="0" err="1"/>
              <a:t>tokenID</a:t>
            </a:r>
            <a:r>
              <a:rPr lang="it-IT" dirty="0"/>
              <a:t> </a:t>
            </a:r>
            <a:r>
              <a:rPr lang="it-IT" dirty="0" err="1"/>
              <a:t>dell</a:t>
            </a:r>
            <a:r>
              <a:rPr lang="it-IT" dirty="0"/>
              <a:t> NFT(</a:t>
            </a:r>
            <a:r>
              <a:rPr lang="it-IT" dirty="0" err="1"/>
              <a:t>carID</a:t>
            </a:r>
            <a:r>
              <a:rPr lang="it-IT" dirty="0"/>
              <a:t>). Finita la funzione, ritorna all’utente l’ID dell’NFT generato a suo nome.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Msg.sender</a:t>
            </a:r>
            <a:r>
              <a:rPr lang="it-IT" dirty="0"/>
              <a:t> chi ha chiamato la funzione.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2361932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2361932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6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Address</a:t>
            </a:r>
            <a:r>
              <a:rPr lang="it-IT" dirty="0"/>
              <a:t>(</a:t>
            </a:r>
            <a:r>
              <a:rPr lang="it-IT" dirty="0" err="1"/>
              <a:t>this</a:t>
            </a:r>
            <a:r>
              <a:rPr lang="it-IT" dirty="0"/>
              <a:t>) -&gt; dammi il balance del contratto (io)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Msg.sender.call</a:t>
            </a:r>
            <a:r>
              <a:rPr lang="it-IT" dirty="0"/>
              <a:t> -&gt; fai una call al </a:t>
            </a:r>
            <a:r>
              <a:rPr lang="it-IT" dirty="0" err="1"/>
              <a:t>sender</a:t>
            </a:r>
            <a:r>
              <a:rPr lang="it-IT" dirty="0"/>
              <a:t>(ovvero chi ti sta chiamando) e mandagli tutto.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Verifica il corretto trasferimento.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Protezione dall’attacco </a:t>
            </a:r>
            <a:r>
              <a:rPr lang="it-IT" dirty="0" err="1"/>
              <a:t>reentrant</a:t>
            </a:r>
            <a:r>
              <a:rPr lang="it-IT" dirty="0"/>
              <a:t> per evitare la competizione tra i vari admin.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423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Dealer </a:t>
            </a:r>
            <a:r>
              <a:rPr lang="it-IT" dirty="0" err="1"/>
              <a:t>Role</a:t>
            </a:r>
            <a:r>
              <a:rPr lang="it-IT" dirty="0"/>
              <a:t> si occupa di gestire le auto da vendere per un eventuale aggiunta;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Mec </a:t>
            </a:r>
            <a:r>
              <a:rPr lang="it-IT" dirty="0" err="1"/>
              <a:t>role</a:t>
            </a:r>
            <a:r>
              <a:rPr lang="it-IT" dirty="0"/>
              <a:t> si occupa di aggiungere tagliandi per conto di </a:t>
            </a:r>
            <a:r>
              <a:rPr lang="it-IT" dirty="0" err="1"/>
              <a:t>CryptoCar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AdminRole</a:t>
            </a:r>
            <a:r>
              <a:rPr lang="it-IT" dirty="0"/>
              <a:t> che può svolgere qualsiasi funzione.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Msg.sender</a:t>
            </a:r>
            <a:r>
              <a:rPr lang="it-IT" dirty="0"/>
              <a:t> chi mi sta chiamando?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Questo costruttore viene invocato una sola volta quando il contratto viene </a:t>
            </a:r>
            <a:r>
              <a:rPr lang="it-IT" dirty="0" err="1"/>
              <a:t>deployato</a:t>
            </a:r>
            <a:r>
              <a:rPr lang="it-IT" dirty="0"/>
              <a:t>. Effettuando anche l’</a:t>
            </a:r>
            <a:r>
              <a:rPr lang="it-IT" dirty="0" err="1"/>
              <a:t>init</a:t>
            </a:r>
            <a:r>
              <a:rPr lang="it-IT" dirty="0"/>
              <a:t> di ERC721.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247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Onlyrole</a:t>
            </a:r>
            <a:r>
              <a:rPr lang="it-IT" dirty="0"/>
              <a:t>.. Modificatore di accesso. Che verifica che la proprietà indicata sia soddisfatta. Nel seguente esempio verifica che chi sta chiamando questa funzione abbia il ruolo di dealer altrimenti effettua il </a:t>
            </a:r>
            <a:r>
              <a:rPr lang="it-IT" dirty="0" err="1"/>
              <a:t>revert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Safemint</a:t>
            </a:r>
            <a:r>
              <a:rPr lang="it-IT" dirty="0"/>
              <a:t> è una funzione interna e quindi può essere chiamata solo all’interno del contratto e genera effettivamente l’NFT. Successivamente aggiungiamo la macchina al </a:t>
            </a:r>
            <a:r>
              <a:rPr lang="it-IT" dirty="0" err="1"/>
              <a:t>ledger</a:t>
            </a:r>
            <a:r>
              <a:rPr lang="it-IT" dirty="0"/>
              <a:t> e inizializza il service a 0 e inserisce il primo proprietario (chiama </a:t>
            </a:r>
            <a:r>
              <a:rPr lang="it-IT" dirty="0" err="1"/>
              <a:t>beforeTokenTransfer</a:t>
            </a:r>
            <a:r>
              <a:rPr lang="it-IT" dirty="0"/>
              <a:t>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090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128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88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47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5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640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9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/>
              <a:t>Per lo sviluppo di questo progetto abbiamo utilizzato diverse tecnologie, quali: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sz="1100" dirty="0"/>
              <a:t>- Per la parte di sviluppo abbiamo utilizzato la blockchain </a:t>
            </a:r>
            <a:r>
              <a:rPr lang="it-IT" sz="1100" dirty="0" err="1"/>
              <a:t>Ethereum</a:t>
            </a:r>
            <a:r>
              <a:rPr lang="it-IT" sz="1100" dirty="0"/>
              <a:t>, che è lo standard più diffuso per la gestione di smart </a:t>
            </a:r>
            <a:r>
              <a:rPr lang="it-IT" sz="1100" dirty="0" err="1"/>
              <a:t>contract</a:t>
            </a:r>
            <a:r>
              <a:rPr lang="it-IT" sz="1100" dirty="0"/>
              <a:t>. Di conseguenza abbiamo sviluppato gli smart </a:t>
            </a:r>
            <a:r>
              <a:rPr lang="it-IT" sz="1100" dirty="0" err="1"/>
              <a:t>contract</a:t>
            </a:r>
            <a:r>
              <a:rPr lang="it-IT" sz="1100" dirty="0"/>
              <a:t> utilizzando </a:t>
            </a:r>
            <a:r>
              <a:rPr lang="it-IT" sz="1100" dirty="0" err="1"/>
              <a:t>solidity</a:t>
            </a:r>
            <a:r>
              <a:rPr lang="it-IT" sz="1100" dirty="0"/>
              <a:t>, linguaggio di programmazione realizzato per la gestione e la creazione di smart </a:t>
            </a:r>
            <a:r>
              <a:rPr lang="it-IT" sz="1100" dirty="0" err="1"/>
              <a:t>contract</a:t>
            </a:r>
            <a:r>
              <a:rPr lang="it-IT" sz="1100" dirty="0"/>
              <a:t> in </a:t>
            </a:r>
            <a:r>
              <a:rPr lang="it-IT" sz="1100" dirty="0" err="1"/>
              <a:t>Ethereum</a:t>
            </a:r>
            <a:r>
              <a:rPr lang="it-IT" sz="11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Ide di sviluppo abbiamo utilizzato Visual Studio Code e ci siamo affidati alla libreria </a:t>
            </a:r>
            <a:r>
              <a:rPr lang="it-IT" dirty="0" err="1"/>
              <a:t>OpenZeppelin</a:t>
            </a:r>
            <a:r>
              <a:rPr lang="it-IT" dirty="0"/>
              <a:t> per ridurre al minimo i rischi, garantendo un alto livello di sicurezza per gli utenti finali e per essere </a:t>
            </a:r>
            <a:r>
              <a:rPr lang="it-IT" dirty="0" err="1"/>
              <a:t>compliant</a:t>
            </a:r>
            <a:r>
              <a:rPr lang="it-IT" dirty="0"/>
              <a:t> agli standard definiti da </a:t>
            </a:r>
            <a:r>
              <a:rPr lang="it-IT" dirty="0" err="1"/>
              <a:t>Ethereum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abbiamo utilizzato </a:t>
            </a:r>
            <a:r>
              <a:rPr lang="it-IT" dirty="0" err="1"/>
              <a:t>truffle</a:t>
            </a:r>
            <a:r>
              <a:rPr lang="it-IT" dirty="0"/>
              <a:t> come framework per effettuare test preventivi sugli smart </a:t>
            </a:r>
            <a:r>
              <a:rPr lang="it-IT" dirty="0" err="1"/>
              <a:t>contract</a:t>
            </a:r>
            <a:r>
              <a:rPr lang="it-IT" dirty="0"/>
              <a:t> realizzati e il successivo </a:t>
            </a:r>
            <a:r>
              <a:rPr lang="it-IT" dirty="0" err="1"/>
              <a:t>deploy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Abbiamo utilizzato la libreria Web3 di </a:t>
            </a:r>
            <a:r>
              <a:rPr lang="it-IT" dirty="0" err="1"/>
              <a:t>javascript</a:t>
            </a:r>
            <a:r>
              <a:rPr lang="it-IT" dirty="0"/>
              <a:t> che ci ha consentito di interfacciarci con la blockchain fornendoci i principali metodi per l’interazione con la stessa.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i="0" dirty="0">
                <a:solidFill>
                  <a:srgbClr val="D1D5DB"/>
                </a:solidFill>
                <a:effectLst/>
                <a:latin typeface="+mj-lt"/>
              </a:rPr>
              <a:t>Abbiamo utilizzato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+mj-lt"/>
              </a:rPr>
              <a:t>MetaMask</a:t>
            </a:r>
            <a:r>
              <a:rPr lang="it-IT" b="0" i="0" dirty="0">
                <a:solidFill>
                  <a:srgbClr val="D1D5DB"/>
                </a:solidFill>
                <a:effectLst/>
                <a:latin typeface="+mj-lt"/>
              </a:rPr>
              <a:t> è un portafoglio digitale per criptovalute che consente agli utenti di interagire con la blockchain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+mj-lt"/>
              </a:rPr>
              <a:t>Ethereum</a:t>
            </a:r>
            <a:r>
              <a:rPr lang="it-IT" b="0" i="0" dirty="0">
                <a:solidFill>
                  <a:srgbClr val="D1D5DB"/>
                </a:solidFill>
                <a:effectLst/>
                <a:latin typeface="+mj-lt"/>
              </a:rPr>
              <a:t> tramite un'estensione per il browser.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NB: NGINX (</a:t>
            </a:r>
            <a:r>
              <a:rPr lang="it-IT" dirty="0" err="1"/>
              <a:t>dockerizzato</a:t>
            </a:r>
            <a:r>
              <a:rPr lang="it-IT" dirty="0"/>
              <a:t>) come server. </a:t>
            </a:r>
          </a:p>
        </p:txBody>
      </p:sp>
    </p:spTree>
    <p:extLst>
      <p:ext uri="{BB962C8B-B14F-4D97-AF65-F5344CB8AC3E}">
        <p14:creationId xmlns:p14="http://schemas.microsoft.com/office/powerpoint/2010/main" val="145668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38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Reentrancy</a:t>
            </a:r>
            <a:r>
              <a:rPr lang="it-IT" dirty="0"/>
              <a:t> guard per evitare attacchi </a:t>
            </a:r>
            <a:r>
              <a:rPr lang="it-IT" dirty="0" err="1"/>
              <a:t>reentrancy</a:t>
            </a:r>
            <a:r>
              <a:rPr lang="it-IT" dirty="0"/>
              <a:t> nel caso in cui abbiamo admin </a:t>
            </a:r>
            <a:r>
              <a:rPr lang="it-IT" dirty="0" err="1"/>
              <a:t>mutipli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Access Control per gestione dei ruoli, admin, meccanico(per aggiunta tagliandi) e venditore e service per differenti contratti. </a:t>
            </a:r>
          </a:p>
        </p:txBody>
      </p:sp>
    </p:spTree>
    <p:extLst>
      <p:ext uri="{BB962C8B-B14F-4D97-AF65-F5344CB8AC3E}">
        <p14:creationId xmlns:p14="http://schemas.microsoft.com/office/powerpoint/2010/main" val="340597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895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4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2" r:id="rId9"/>
    <p:sldLayoutId id="2147483663" r:id="rId10"/>
    <p:sldLayoutId id="2147483664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2319266" y="770382"/>
            <a:ext cx="4505468" cy="8403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err="1"/>
              <a:t>Università</a:t>
            </a:r>
            <a:r>
              <a:rPr lang="en" sz="3600"/>
              <a:t> </a:t>
            </a:r>
            <a:r>
              <a:rPr lang="en" sz="3600" err="1"/>
              <a:t>degli</a:t>
            </a:r>
            <a:r>
              <a:rPr lang="en" sz="3600"/>
              <a:t> </a:t>
            </a:r>
            <a:r>
              <a:rPr lang="en" sz="3600" err="1"/>
              <a:t>studi</a:t>
            </a:r>
            <a:r>
              <a:rPr lang="en" sz="3600"/>
              <a:t> di Salerno</a:t>
            </a:r>
            <a:endParaRPr sz="3600"/>
          </a:p>
        </p:txBody>
      </p:sp>
      <p:sp>
        <p:nvSpPr>
          <p:cNvPr id="2" name="Google Shape;183;p15">
            <a:extLst>
              <a:ext uri="{FF2B5EF4-FFF2-40B4-BE49-F238E27FC236}">
                <a16:creationId xmlns:a16="http://schemas.microsoft.com/office/drawing/2014/main" id="{6B50557D-9E32-028D-8A8B-BD0160558065}"/>
              </a:ext>
            </a:extLst>
          </p:cNvPr>
          <p:cNvSpPr txBox="1">
            <a:spLocks/>
          </p:cNvSpPr>
          <p:nvPr/>
        </p:nvSpPr>
        <p:spPr>
          <a:xfrm>
            <a:off x="2319266" y="1190544"/>
            <a:ext cx="4505468" cy="84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2800"/>
              <a:t>Dipartimento di Informatica</a:t>
            </a:r>
          </a:p>
        </p:txBody>
      </p:sp>
      <p:sp>
        <p:nvSpPr>
          <p:cNvPr id="3" name="Google Shape;183;p15">
            <a:extLst>
              <a:ext uri="{FF2B5EF4-FFF2-40B4-BE49-F238E27FC236}">
                <a16:creationId xmlns:a16="http://schemas.microsoft.com/office/drawing/2014/main" id="{9EA3AACC-DFDB-3DB2-88C2-C0A58E50928C}"/>
              </a:ext>
            </a:extLst>
          </p:cNvPr>
          <p:cNvSpPr txBox="1">
            <a:spLocks/>
          </p:cNvSpPr>
          <p:nvPr/>
        </p:nvSpPr>
        <p:spPr>
          <a:xfrm>
            <a:off x="2319266" y="3358541"/>
            <a:ext cx="4505468" cy="84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3600" err="1"/>
              <a:t>CryptoCars</a:t>
            </a:r>
          </a:p>
        </p:txBody>
      </p:sp>
      <p:sp>
        <p:nvSpPr>
          <p:cNvPr id="4" name="Google Shape;183;p15">
            <a:extLst>
              <a:ext uri="{FF2B5EF4-FFF2-40B4-BE49-F238E27FC236}">
                <a16:creationId xmlns:a16="http://schemas.microsoft.com/office/drawing/2014/main" id="{0A88021E-29C9-4701-8A02-B0C4AC0BFAC1}"/>
              </a:ext>
            </a:extLst>
          </p:cNvPr>
          <p:cNvSpPr txBox="1">
            <a:spLocks/>
          </p:cNvSpPr>
          <p:nvPr/>
        </p:nvSpPr>
        <p:spPr>
          <a:xfrm>
            <a:off x="0" y="4303176"/>
            <a:ext cx="1975104" cy="84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it-IT" sz="2000"/>
              <a:t>Professori:</a:t>
            </a:r>
          </a:p>
          <a:p>
            <a:pPr algn="l"/>
            <a:r>
              <a:rPr lang="it-IT" sz="2000"/>
              <a:t>Alfredo De Santis</a:t>
            </a:r>
          </a:p>
          <a:p>
            <a:pPr algn="l"/>
            <a:r>
              <a:rPr lang="it-IT" sz="2000" err="1"/>
              <a:t>ChristianCarmine</a:t>
            </a:r>
            <a:r>
              <a:rPr lang="it-IT" sz="2000"/>
              <a:t> Esposito</a:t>
            </a:r>
          </a:p>
        </p:txBody>
      </p:sp>
      <p:sp>
        <p:nvSpPr>
          <p:cNvPr id="5" name="Google Shape;183;p15">
            <a:extLst>
              <a:ext uri="{FF2B5EF4-FFF2-40B4-BE49-F238E27FC236}">
                <a16:creationId xmlns:a16="http://schemas.microsoft.com/office/drawing/2014/main" id="{558E9378-DEE6-CB8C-5CFF-5DB73043E834}"/>
              </a:ext>
            </a:extLst>
          </p:cNvPr>
          <p:cNvSpPr txBox="1">
            <a:spLocks/>
          </p:cNvSpPr>
          <p:nvPr/>
        </p:nvSpPr>
        <p:spPr>
          <a:xfrm>
            <a:off x="7168896" y="4323912"/>
            <a:ext cx="1975104" cy="84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/>
            <a:r>
              <a:rPr lang="it-IT" sz="2000"/>
              <a:t>Studenti:</a:t>
            </a:r>
          </a:p>
          <a:p>
            <a:pPr algn="r"/>
            <a:r>
              <a:rPr lang="it-IT" sz="2000"/>
              <a:t>Del Gaudio Giuseppe</a:t>
            </a:r>
          </a:p>
          <a:p>
            <a:pPr algn="r"/>
            <a:r>
              <a:rPr lang="it-IT" sz="2000"/>
              <a:t>Romano Raffaella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6702C5-FFB9-4D00-DBE3-BADA359B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6" y="0"/>
            <a:ext cx="919226" cy="919226"/>
          </a:xfrm>
          <a:prstGeom prst="rect">
            <a:avLst/>
          </a:prstGeom>
        </p:spPr>
      </p:pic>
      <p:pic>
        <p:nvPicPr>
          <p:cNvPr id="9" name="Immagine 8" descr="Immagine che contiene testo, verde, automobile&#10;&#10;Descrizione generata automaticamente">
            <a:extLst>
              <a:ext uri="{FF2B5EF4-FFF2-40B4-BE49-F238E27FC236}">
                <a16:creationId xmlns:a16="http://schemas.microsoft.com/office/drawing/2014/main" id="{6E9D1095-BFDE-8584-CB6E-77B8D50B6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654" y="1856614"/>
            <a:ext cx="3250692" cy="1676181"/>
          </a:xfrm>
          <a:prstGeom prst="rect">
            <a:avLst/>
          </a:prstGeom>
          <a:effectLst>
            <a:softEdge rad="889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88117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>
            <a:spLocks noGrp="1"/>
          </p:cNvSpPr>
          <p:nvPr>
            <p:ph type="ctrTitle" idx="4294967295"/>
          </p:nvPr>
        </p:nvSpPr>
        <p:spPr>
          <a:xfrm>
            <a:off x="3025379" y="-81646"/>
            <a:ext cx="3120825" cy="7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accent1"/>
                </a:solidFill>
              </a:rPr>
              <a:t>UC_0 – Gestione Autenticazione</a:t>
            </a:r>
            <a:endParaRPr sz="2000">
              <a:solidFill>
                <a:schemeClr val="accent1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93C3B14-D20A-1F77-E1D1-2D2EA981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59429"/>
              </p:ext>
            </p:extLst>
          </p:nvPr>
        </p:nvGraphicFramePr>
        <p:xfrm>
          <a:off x="658974" y="691759"/>
          <a:ext cx="7826049" cy="35682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08683">
                  <a:extLst>
                    <a:ext uri="{9D8B030D-6E8A-4147-A177-3AD203B41FA5}">
                      <a16:colId xmlns:a16="http://schemas.microsoft.com/office/drawing/2014/main" val="1225143841"/>
                    </a:ext>
                  </a:extLst>
                </a:gridCol>
                <a:gridCol w="2608683">
                  <a:extLst>
                    <a:ext uri="{9D8B030D-6E8A-4147-A177-3AD203B41FA5}">
                      <a16:colId xmlns:a16="http://schemas.microsoft.com/office/drawing/2014/main" val="3600726996"/>
                    </a:ext>
                  </a:extLst>
                </a:gridCol>
                <a:gridCol w="2608683">
                  <a:extLst>
                    <a:ext uri="{9D8B030D-6E8A-4147-A177-3AD203B41FA5}">
                      <a16:colId xmlns:a16="http://schemas.microsoft.com/office/drawing/2014/main" val="1610616028"/>
                    </a:ext>
                  </a:extLst>
                </a:gridCol>
              </a:tblGrid>
              <a:tr h="228705">
                <a:tc>
                  <a:txBody>
                    <a:bodyPr/>
                    <a:lstStyle/>
                    <a:p>
                      <a:r>
                        <a:rPr lang="it-IT" sz="1000"/>
                        <a:t>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 b="0"/>
                        <a:t>UC_0.1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24366"/>
                  </a:ext>
                </a:extLst>
              </a:tr>
              <a:tr h="228705">
                <a:tc>
                  <a:txBody>
                    <a:bodyPr/>
                    <a:lstStyle/>
                    <a:p>
                      <a:r>
                        <a:rPr lang="it-IT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Nome Use Case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Login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03626"/>
                  </a:ext>
                </a:extLst>
              </a:tr>
              <a:tr h="228705">
                <a:tc>
                  <a:txBody>
                    <a:bodyPr/>
                    <a:lstStyle/>
                    <a:p>
                      <a:r>
                        <a:rPr lang="it-IT" sz="1000" b="1"/>
                        <a:t>Partecipanti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 dirty="0"/>
                        <a:t>Utenti con </a:t>
                      </a:r>
                      <a:r>
                        <a:rPr lang="it-IT" sz="1000" dirty="0" err="1"/>
                        <a:t>wallet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Etherum</a:t>
                      </a:r>
                      <a:r>
                        <a:rPr lang="it-IT" sz="10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48499"/>
                  </a:ext>
                </a:extLst>
              </a:tr>
              <a:tr h="228705">
                <a:tc>
                  <a:txBody>
                    <a:bodyPr/>
                    <a:lstStyle/>
                    <a:p>
                      <a:r>
                        <a:rPr lang="it-IT" sz="1000" b="1"/>
                        <a:t>Condizione d’ingresso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L’utente con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 </a:t>
                      </a:r>
                      <a:r>
                        <a:rPr lang="it-IT" sz="1000" err="1"/>
                        <a:t>Etherum</a:t>
                      </a:r>
                      <a:r>
                        <a:rPr lang="it-IT" sz="1000"/>
                        <a:t> si collega al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85529"/>
                  </a:ext>
                </a:extLst>
              </a:tr>
              <a:tr h="228705">
                <a:tc>
                  <a:txBody>
                    <a:bodyPr/>
                    <a:lstStyle/>
                    <a:p>
                      <a:r>
                        <a:rPr lang="it-IT" sz="1000" b="1"/>
                        <a:t>Flusso di Eventi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60202"/>
                  </a:ext>
                </a:extLst>
              </a:tr>
              <a:tr h="228705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L’utente si collega al sito.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53283"/>
                  </a:ext>
                </a:extLst>
              </a:tr>
              <a:tr h="672662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Il sistema legge l’indirizzo del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 e chiede all’utente di sbloccare con password il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 che si intende utilizzare.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12605"/>
                  </a:ext>
                </a:extLst>
              </a:tr>
              <a:tr h="228705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L’utente inserisce la password.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52749"/>
                  </a:ext>
                </a:extLst>
              </a:tr>
              <a:tr h="524676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il sistema verifica la password inserita e se corretta, l’utente ha accesso al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 selezionato.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98149"/>
                  </a:ext>
                </a:extLst>
              </a:tr>
              <a:tr h="228705">
                <a:tc>
                  <a:txBody>
                    <a:bodyPr/>
                    <a:lstStyle/>
                    <a:p>
                      <a:r>
                        <a:rPr lang="it-IT" sz="1000" b="1"/>
                        <a:t>Condizione d’uscita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L’utente ha effettuato l’accesso al sistema con il proprio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89068"/>
                  </a:ext>
                </a:extLst>
              </a:tr>
              <a:tr h="376691">
                <a:tc>
                  <a:txBody>
                    <a:bodyPr/>
                    <a:lstStyle/>
                    <a:p>
                      <a:r>
                        <a:rPr lang="it-IT" sz="1000" b="1"/>
                        <a:t>Eccezioni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 dirty="0"/>
                        <a:t>Password Errata. </a:t>
                      </a:r>
                    </a:p>
                    <a:p>
                      <a:r>
                        <a:rPr lang="it-IT" sz="1000" dirty="0"/>
                        <a:t>Gestore di </a:t>
                      </a:r>
                      <a:r>
                        <a:rPr lang="it-IT" sz="1000" dirty="0" err="1"/>
                        <a:t>wallet</a:t>
                      </a:r>
                      <a:r>
                        <a:rPr lang="it-IT" sz="1000" dirty="0"/>
                        <a:t> non presente come estensione del browser.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643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FF0FC616-5805-7D6E-8D27-0A4687A61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83822"/>
              </p:ext>
            </p:extLst>
          </p:nvPr>
        </p:nvGraphicFramePr>
        <p:xfrm>
          <a:off x="882396" y="569441"/>
          <a:ext cx="7379208" cy="3931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59736">
                  <a:extLst>
                    <a:ext uri="{9D8B030D-6E8A-4147-A177-3AD203B41FA5}">
                      <a16:colId xmlns:a16="http://schemas.microsoft.com/office/drawing/2014/main" val="1225143841"/>
                    </a:ext>
                  </a:extLst>
                </a:gridCol>
                <a:gridCol w="2459736">
                  <a:extLst>
                    <a:ext uri="{9D8B030D-6E8A-4147-A177-3AD203B41FA5}">
                      <a16:colId xmlns:a16="http://schemas.microsoft.com/office/drawing/2014/main" val="3600726996"/>
                    </a:ext>
                  </a:extLst>
                </a:gridCol>
                <a:gridCol w="2459736">
                  <a:extLst>
                    <a:ext uri="{9D8B030D-6E8A-4147-A177-3AD203B41FA5}">
                      <a16:colId xmlns:a16="http://schemas.microsoft.com/office/drawing/2014/main" val="1610616028"/>
                    </a:ext>
                  </a:extLst>
                </a:gridCol>
              </a:tblGrid>
              <a:tr h="241052">
                <a:tc>
                  <a:txBody>
                    <a:bodyPr/>
                    <a:lstStyle/>
                    <a:p>
                      <a:r>
                        <a:rPr lang="it-IT" sz="1000"/>
                        <a:t>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 b="0"/>
                        <a:t>UC_1.1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24366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Nome Use Case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 err="1"/>
                        <a:t>Compra_Auto</a:t>
                      </a:r>
                      <a:endParaRPr lang="it-IT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03626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Partecipanti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Utenti con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 </a:t>
                      </a:r>
                      <a:r>
                        <a:rPr lang="it-IT" sz="1000" err="1"/>
                        <a:t>Etherum</a:t>
                      </a:r>
                      <a:r>
                        <a:rPr lang="it-IT" sz="100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48499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Condizione d’ingresso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L’utente ha effettuato la connessione del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 tramite UC_0.1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85529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Flusso di Eventi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60202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Accede alla Home del sito.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53283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Mostra tutti i veicoli disponibili.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12605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Sceglie l’auto e clicca su «Compra»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52749"/>
                  </a:ext>
                </a:extLst>
              </a:tr>
              <a:tr h="542367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Mostra un’interfaccia all’utente, che consente di visualizzare il costo del veicolo più una stima del gas.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98149"/>
                  </a:ext>
                </a:extLst>
              </a:tr>
              <a:tr h="391709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Può decidere se intende proseguire con l’acquisto.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96885"/>
                  </a:ext>
                </a:extLst>
              </a:tr>
              <a:tr h="542367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Il sistema effettua la transazione e visualizza un messaggio di avvenuto acquisto con l’ID dell’NFT acquistato.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65261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Condizione d’uscita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L’utente ha effettuato l’acquisto di un’auto con il corrispondente NFT.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89068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Eccezioni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L’utente non ha fondi sufficienti per completare l’acquisto.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64321"/>
                  </a:ext>
                </a:extLst>
              </a:tr>
            </a:tbl>
          </a:graphicData>
        </a:graphic>
      </p:graphicFrame>
      <p:sp>
        <p:nvSpPr>
          <p:cNvPr id="3" name="Google Shape;207;p17">
            <a:extLst>
              <a:ext uri="{FF2B5EF4-FFF2-40B4-BE49-F238E27FC236}">
                <a16:creationId xmlns:a16="http://schemas.microsoft.com/office/drawing/2014/main" id="{51385A23-1A20-EB6B-B64D-99F4E53799D7}"/>
              </a:ext>
            </a:extLst>
          </p:cNvPr>
          <p:cNvSpPr txBox="1">
            <a:spLocks/>
          </p:cNvSpPr>
          <p:nvPr/>
        </p:nvSpPr>
        <p:spPr>
          <a:xfrm>
            <a:off x="3579232" y="-100665"/>
            <a:ext cx="1985533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2000">
                <a:solidFill>
                  <a:schemeClr val="accent1"/>
                </a:solidFill>
              </a:rPr>
              <a:t>UC_1 – Gestione Acquisto</a:t>
            </a:r>
          </a:p>
        </p:txBody>
      </p:sp>
    </p:spTree>
    <p:extLst>
      <p:ext uri="{BB962C8B-B14F-4D97-AF65-F5344CB8AC3E}">
        <p14:creationId xmlns:p14="http://schemas.microsoft.com/office/powerpoint/2010/main" val="183518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F227F757-2663-2912-C432-C91520A0C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45864"/>
              </p:ext>
            </p:extLst>
          </p:nvPr>
        </p:nvGraphicFramePr>
        <p:xfrm>
          <a:off x="882394" y="755780"/>
          <a:ext cx="7379208" cy="3444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59736">
                  <a:extLst>
                    <a:ext uri="{9D8B030D-6E8A-4147-A177-3AD203B41FA5}">
                      <a16:colId xmlns:a16="http://schemas.microsoft.com/office/drawing/2014/main" val="1225143841"/>
                    </a:ext>
                  </a:extLst>
                </a:gridCol>
                <a:gridCol w="2459736">
                  <a:extLst>
                    <a:ext uri="{9D8B030D-6E8A-4147-A177-3AD203B41FA5}">
                      <a16:colId xmlns:a16="http://schemas.microsoft.com/office/drawing/2014/main" val="3600726996"/>
                    </a:ext>
                  </a:extLst>
                </a:gridCol>
                <a:gridCol w="2459736">
                  <a:extLst>
                    <a:ext uri="{9D8B030D-6E8A-4147-A177-3AD203B41FA5}">
                      <a16:colId xmlns:a16="http://schemas.microsoft.com/office/drawing/2014/main" val="1610616028"/>
                    </a:ext>
                  </a:extLst>
                </a:gridCol>
              </a:tblGrid>
              <a:tr h="241052">
                <a:tc>
                  <a:txBody>
                    <a:bodyPr/>
                    <a:lstStyle/>
                    <a:p>
                      <a:r>
                        <a:rPr lang="it-IT" sz="1000"/>
                        <a:t>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 b="0"/>
                        <a:t>UC_2.1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24366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Nome Use Case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 err="1"/>
                        <a:t>Visualizza_Auto_Comprate</a:t>
                      </a:r>
                      <a:endParaRPr lang="it-IT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03626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Partecipanti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Utenti con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 </a:t>
                      </a:r>
                      <a:r>
                        <a:rPr lang="it-IT" sz="1000" err="1"/>
                        <a:t>Etherum</a:t>
                      </a:r>
                      <a:r>
                        <a:rPr lang="it-IT" sz="100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148499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Condizione d’ingresso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L’utente ha effettuato la connessione del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 tramite UC_0.1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85529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Flusso di Eventi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60202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Accede alla Home del sito e clicca sul pulsante «</a:t>
                      </a:r>
                      <a:r>
                        <a:rPr lang="it-IT" sz="1000" err="1"/>
                        <a:t>MyGarage</a:t>
                      </a:r>
                      <a:r>
                        <a:rPr lang="it-IT" sz="1000"/>
                        <a:t>».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53283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Mostra tutti i veicoli posseduti da quel </a:t>
                      </a:r>
                      <a:r>
                        <a:rPr lang="it-IT" sz="1000" err="1"/>
                        <a:t>wallet</a:t>
                      </a:r>
                      <a:r>
                        <a:rPr lang="it-IT" sz="10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12605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Sceglie l’auto e clicca su «Info Veicolo».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52749"/>
                  </a:ext>
                </a:extLst>
              </a:tr>
              <a:tr h="542367"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Mostra un’interfaccia contenente tutte le informazioni sul veicolo, compresi i tagliandi effettuati e lo storico dei proprietari.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98149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Condizione d’uscita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000"/>
                        <a:t>L’utente visualizza le auto acquistate con le relative informazioni.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89068"/>
                  </a:ext>
                </a:extLst>
              </a:tr>
              <a:tr h="241052">
                <a:tc>
                  <a:txBody>
                    <a:bodyPr/>
                    <a:lstStyle/>
                    <a:p>
                      <a:r>
                        <a:rPr lang="it-IT" sz="1000" b="1"/>
                        <a:t>Eccezioni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it-IT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64321"/>
                  </a:ext>
                </a:extLst>
              </a:tr>
            </a:tbl>
          </a:graphicData>
        </a:graphic>
      </p:graphicFrame>
      <p:sp>
        <p:nvSpPr>
          <p:cNvPr id="3" name="Google Shape;207;p17">
            <a:extLst>
              <a:ext uri="{FF2B5EF4-FFF2-40B4-BE49-F238E27FC236}">
                <a16:creationId xmlns:a16="http://schemas.microsoft.com/office/drawing/2014/main" id="{1B6CD396-E7EB-13A9-8032-A46E8967CFA4}"/>
              </a:ext>
            </a:extLst>
          </p:cNvPr>
          <p:cNvSpPr txBox="1">
            <a:spLocks/>
          </p:cNvSpPr>
          <p:nvPr/>
        </p:nvSpPr>
        <p:spPr>
          <a:xfrm>
            <a:off x="3579232" y="-100665"/>
            <a:ext cx="1985533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2000">
                <a:solidFill>
                  <a:schemeClr val="accent1"/>
                </a:solidFill>
              </a:rPr>
              <a:t>UC_2 – Gestione Garage</a:t>
            </a:r>
          </a:p>
        </p:txBody>
      </p:sp>
    </p:spTree>
    <p:extLst>
      <p:ext uri="{BB962C8B-B14F-4D97-AF65-F5344CB8AC3E}">
        <p14:creationId xmlns:p14="http://schemas.microsoft.com/office/powerpoint/2010/main" val="369049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72340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68" name="Google Shape;368;p33"/>
          <p:cNvSpPr/>
          <p:nvPr/>
        </p:nvSpPr>
        <p:spPr>
          <a:xfrm rot="-711326">
            <a:off x="7684152" y="3641145"/>
            <a:ext cx="1042814" cy="1052232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C8F6763-3951-0BFD-6045-2FB2F5DB7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177" y="4302176"/>
            <a:ext cx="5522700" cy="391200"/>
          </a:xfrm>
        </p:spPr>
        <p:txBody>
          <a:bodyPr/>
          <a:lstStyle/>
          <a:p>
            <a:r>
              <a:rPr lang="it-IT" dirty="0"/>
              <a:t>Compra Auto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08A4EE-2CE8-B5F6-412E-ECDCC46B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7" y="713120"/>
            <a:ext cx="6961489" cy="283212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1F1FE38-8024-B0A5-6E5F-D766DBAB4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92" y="850161"/>
            <a:ext cx="1187745" cy="3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68" name="Google Shape;368;p33"/>
          <p:cNvSpPr/>
          <p:nvPr/>
        </p:nvSpPr>
        <p:spPr>
          <a:xfrm rot="-711326">
            <a:off x="7684152" y="3641145"/>
            <a:ext cx="1042814" cy="1052232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C8F6763-3951-0BFD-6045-2FB2F5DB7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177" y="4302176"/>
            <a:ext cx="5522700" cy="391200"/>
          </a:xfrm>
        </p:spPr>
        <p:txBody>
          <a:bodyPr/>
          <a:lstStyle/>
          <a:p>
            <a:r>
              <a:rPr lang="it-IT" dirty="0"/>
              <a:t>Gestione Garage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DEFEC6-093B-BD77-F500-43B0732F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83" y="937300"/>
            <a:ext cx="4651153" cy="30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6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Contracts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5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70959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2895473" y="559751"/>
            <a:ext cx="1052751" cy="4700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/>
              <a:t>CryptoCar</a:t>
            </a:r>
            <a:endParaRPr sz="2800"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968586" y="1022959"/>
            <a:ext cx="2979638" cy="21349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/>
              <a:t>Il </a:t>
            </a:r>
            <a:r>
              <a:rPr lang="en" sz="1200" dirty="0" err="1"/>
              <a:t>seguente</a:t>
            </a:r>
            <a:r>
              <a:rPr lang="en" sz="1200" dirty="0"/>
              <a:t> </a:t>
            </a:r>
            <a:r>
              <a:rPr lang="en" sz="1200" dirty="0" err="1"/>
              <a:t>contratto</a:t>
            </a:r>
            <a:r>
              <a:rPr lang="en" sz="1200" dirty="0"/>
              <a:t> </a:t>
            </a:r>
            <a:r>
              <a:rPr lang="en" sz="1200" dirty="0" err="1"/>
              <a:t>gestisce</a:t>
            </a:r>
            <a:r>
              <a:rPr lang="en" sz="1200" dirty="0"/>
              <a:t> la </a:t>
            </a:r>
            <a:r>
              <a:rPr lang="en" sz="1200" dirty="0" err="1"/>
              <a:t>vendita</a:t>
            </a:r>
            <a:r>
              <a:rPr lang="en" sz="1200" dirty="0"/>
              <a:t> </a:t>
            </a:r>
            <a:r>
              <a:rPr lang="en" sz="1200" dirty="0" err="1"/>
              <a:t>dei</a:t>
            </a:r>
            <a:r>
              <a:rPr lang="en" sz="1200" dirty="0"/>
              <a:t> </a:t>
            </a:r>
            <a:r>
              <a:rPr lang="en" sz="1200" dirty="0" err="1"/>
              <a:t>veicoli</a:t>
            </a:r>
            <a:r>
              <a:rPr lang="en" sz="1200" dirty="0"/>
              <a:t> e </a:t>
            </a:r>
            <a:r>
              <a:rPr lang="en" sz="1200" dirty="0" err="1"/>
              <a:t>si</a:t>
            </a:r>
            <a:r>
              <a:rPr lang="en" sz="1200" dirty="0"/>
              <a:t> </a:t>
            </a:r>
            <a:r>
              <a:rPr lang="en" sz="1200" dirty="0" err="1"/>
              <a:t>occupa</a:t>
            </a:r>
            <a:r>
              <a:rPr lang="en" sz="1200" dirty="0"/>
              <a:t> di </a:t>
            </a:r>
            <a:r>
              <a:rPr lang="en" sz="1200" dirty="0" err="1"/>
              <a:t>registrare</a:t>
            </a:r>
            <a:r>
              <a:rPr lang="en" sz="1200" dirty="0"/>
              <a:t> </a:t>
            </a:r>
            <a:r>
              <a:rPr lang="it-IT" sz="1200" dirty="0"/>
              <a:t>i veicoli venduti su </a:t>
            </a:r>
            <a:r>
              <a:rPr lang="it-IT" sz="1200" dirty="0" err="1"/>
              <a:t>CarLedger</a:t>
            </a:r>
            <a:r>
              <a:rPr lang="it-IT" sz="12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1200" dirty="0"/>
              <a:t>Il contratto estende:  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1200" dirty="0" err="1"/>
              <a:t>AccessControl</a:t>
            </a:r>
            <a:r>
              <a:rPr lang="it-IT" sz="1200" dirty="0"/>
              <a:t>, per consentire la </a:t>
            </a:r>
            <a:r>
              <a:rPr lang="it-IT" sz="1200" dirty="0" err="1"/>
              <a:t>definzioni</a:t>
            </a:r>
            <a:r>
              <a:rPr lang="it-IT" sz="1200" dirty="0"/>
              <a:t> dei ruoli: </a:t>
            </a:r>
          </a:p>
          <a:p>
            <a:pPr marL="742950" lvl="1" indent="-285750">
              <a:spcBef>
                <a:spcPts val="0"/>
              </a:spcBef>
              <a:spcAft>
                <a:spcPts val="400"/>
              </a:spcAft>
              <a:buClr>
                <a:schemeClr val="bg1"/>
              </a:buClr>
              <a:buSzPct val="60000"/>
              <a:buFont typeface="Wingdings" pitchFamily="2" charset="2"/>
              <a:buChar char="v"/>
            </a:pPr>
            <a:r>
              <a:rPr lang="it-IT" sz="1200" dirty="0"/>
              <a:t>DEALER_ROLE;</a:t>
            </a:r>
          </a:p>
          <a:p>
            <a:pPr marL="742950" lvl="1" indent="-285750">
              <a:spcBef>
                <a:spcPts val="0"/>
              </a:spcBef>
              <a:spcAft>
                <a:spcPts val="400"/>
              </a:spcAft>
              <a:buClr>
                <a:schemeClr val="bg1"/>
              </a:buClr>
              <a:buSzPct val="60000"/>
              <a:buFont typeface="Wingdings" pitchFamily="2" charset="2"/>
              <a:buChar char="v"/>
            </a:pPr>
            <a:r>
              <a:rPr lang="it-IT" sz="1200" dirty="0"/>
              <a:t>MEC_ROLE;</a:t>
            </a:r>
          </a:p>
          <a:p>
            <a:pPr marL="742950" lvl="1" indent="-285750">
              <a:spcBef>
                <a:spcPts val="0"/>
              </a:spcBef>
              <a:spcAft>
                <a:spcPts val="400"/>
              </a:spcAft>
              <a:buClr>
                <a:schemeClr val="bg1"/>
              </a:buClr>
              <a:buSzPct val="60000"/>
              <a:buFont typeface="Wingdings" pitchFamily="2" charset="2"/>
              <a:buChar char="v"/>
            </a:pPr>
            <a:r>
              <a:rPr lang="it-IT" sz="1200" dirty="0"/>
              <a:t>DEFAULT_ADMIN_ROLE. </a:t>
            </a:r>
          </a:p>
          <a:p>
            <a:pPr marL="457200" lvl="1" indent="0">
              <a:spcBef>
                <a:spcPts val="0"/>
              </a:spcBef>
              <a:spcAft>
                <a:spcPts val="400"/>
              </a:spcAft>
              <a:buClr>
                <a:schemeClr val="bg1"/>
              </a:buClr>
              <a:buSzPct val="60000"/>
              <a:buNone/>
            </a:pPr>
            <a:endParaRPr lang="it-IT" sz="1200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7916E9-1F09-5672-DC27-61AFAEC5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78" y="1203713"/>
            <a:ext cx="3890954" cy="676262"/>
          </a:xfrm>
          <a:prstGeom prst="rect">
            <a:avLst/>
          </a:prstGeom>
        </p:spPr>
      </p:pic>
      <p:pic>
        <p:nvPicPr>
          <p:cNvPr id="6" name="Immagine 5" descr="Immagine che contiene testo, schermo, screenshot&#10;&#10;Descrizione generata automaticamente">
            <a:extLst>
              <a:ext uri="{FF2B5EF4-FFF2-40B4-BE49-F238E27FC236}">
                <a16:creationId xmlns:a16="http://schemas.microsoft.com/office/drawing/2014/main" id="{AF903139-3B2B-CC45-121C-C8C2D500E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78" y="2571750"/>
            <a:ext cx="3890954" cy="1920975"/>
          </a:xfrm>
          <a:prstGeom prst="rect">
            <a:avLst/>
          </a:prstGeom>
        </p:spPr>
      </p:pic>
      <p:sp>
        <p:nvSpPr>
          <p:cNvPr id="8" name="Google Shape;264;p24">
            <a:extLst>
              <a:ext uri="{FF2B5EF4-FFF2-40B4-BE49-F238E27FC236}">
                <a16:creationId xmlns:a16="http://schemas.microsoft.com/office/drawing/2014/main" id="{0D8D416C-B42E-912E-89DD-0BE7196FF671}"/>
              </a:ext>
            </a:extLst>
          </p:cNvPr>
          <p:cNvSpPr txBox="1">
            <a:spLocks/>
          </p:cNvSpPr>
          <p:nvPr/>
        </p:nvSpPr>
        <p:spPr>
          <a:xfrm>
            <a:off x="979219" y="3285461"/>
            <a:ext cx="2969005" cy="1063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it-IT" sz="1100" dirty="0" err="1"/>
              <a:t>ReentrancyGuard</a:t>
            </a:r>
            <a:r>
              <a:rPr lang="it-IT" sz="1100" dirty="0"/>
              <a:t>, per l’implementazione del </a:t>
            </a:r>
            <a:r>
              <a:rPr lang="it-IT" sz="1100" dirty="0" err="1"/>
              <a:t>mutex</a:t>
            </a:r>
            <a:r>
              <a:rPr lang="it-IT" sz="1100" dirty="0"/>
              <a:t> sulla funzione di </a:t>
            </a:r>
            <a:r>
              <a:rPr lang="it-IT" sz="1100" dirty="0" err="1"/>
              <a:t>withdrow</a:t>
            </a:r>
            <a:r>
              <a:rPr lang="it-IT" sz="1100" dirty="0"/>
              <a:t>. </a:t>
            </a:r>
          </a:p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it-IT" sz="1100" dirty="0"/>
              <a:t>Inoltre, sono stati utilizzati anche i contatori già implementati da </a:t>
            </a:r>
            <a:r>
              <a:rPr lang="it-IT" sz="1100" dirty="0" err="1"/>
              <a:t>OpenZeppelin</a:t>
            </a:r>
            <a:r>
              <a:rPr lang="it-IT" sz="1100" dirty="0"/>
              <a:t> e la libreria </a:t>
            </a:r>
            <a:r>
              <a:rPr lang="it-IT" sz="1100" dirty="0" err="1"/>
              <a:t>SafeMath</a:t>
            </a:r>
            <a:r>
              <a:rPr lang="it-IT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365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BuYCar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722900" y="1282196"/>
            <a:ext cx="7294049" cy="6732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La </a:t>
            </a:r>
            <a:r>
              <a:rPr lang="en" sz="1200" dirty="0" err="1"/>
              <a:t>seguente</a:t>
            </a:r>
            <a:r>
              <a:rPr lang="en" sz="1200" dirty="0"/>
              <a:t> </a:t>
            </a:r>
            <a:r>
              <a:rPr lang="en" sz="1200" dirty="0" err="1"/>
              <a:t>funzione</a:t>
            </a:r>
            <a:r>
              <a:rPr lang="en" sz="1200" dirty="0"/>
              <a:t> </a:t>
            </a:r>
            <a:r>
              <a:rPr lang="en" sz="1200" dirty="0" err="1"/>
              <a:t>si</a:t>
            </a:r>
            <a:r>
              <a:rPr lang="en" sz="1200" dirty="0"/>
              <a:t> </a:t>
            </a:r>
            <a:r>
              <a:rPr lang="en" sz="1200" dirty="0" err="1"/>
              <a:t>occupa</a:t>
            </a:r>
            <a:r>
              <a:rPr lang="en" sz="1200" dirty="0"/>
              <a:t> di </a:t>
            </a:r>
            <a:r>
              <a:rPr lang="en" sz="1200" dirty="0" err="1"/>
              <a:t>finalizzare</a:t>
            </a:r>
            <a:r>
              <a:rPr lang="en" sz="1200" dirty="0"/>
              <a:t> </a:t>
            </a:r>
            <a:r>
              <a:rPr lang="en" sz="1200" dirty="0" err="1"/>
              <a:t>l’acquisto</a:t>
            </a:r>
            <a:r>
              <a:rPr lang="en" sz="1200" dirty="0"/>
              <a:t> di un </a:t>
            </a:r>
            <a:r>
              <a:rPr lang="en" sz="1200" dirty="0" err="1"/>
              <a:t>veicolo</a:t>
            </a:r>
            <a:r>
              <a:rPr lang="en" sz="1200" dirty="0"/>
              <a:t> </a:t>
            </a:r>
            <a:r>
              <a:rPr lang="en" sz="1200" dirty="0" err="1"/>
              <a:t>già</a:t>
            </a:r>
            <a:r>
              <a:rPr lang="en" sz="1200" dirty="0"/>
              <a:t> </a:t>
            </a:r>
            <a:r>
              <a:rPr lang="en" sz="1200" dirty="0" err="1"/>
              <a:t>presente</a:t>
            </a:r>
            <a:r>
              <a:rPr lang="en" sz="1200" dirty="0"/>
              <a:t> in </a:t>
            </a:r>
            <a:r>
              <a:rPr lang="en" sz="1200" dirty="0" err="1"/>
              <a:t>listino</a:t>
            </a:r>
            <a:r>
              <a:rPr lang="en" sz="1200" dirty="0"/>
              <a:t> con </a:t>
            </a:r>
            <a:r>
              <a:rPr lang="en" sz="1200" dirty="0" err="1"/>
              <a:t>conseguente</a:t>
            </a:r>
            <a:r>
              <a:rPr lang="en" sz="1200" dirty="0"/>
              <a:t> </a:t>
            </a:r>
            <a:r>
              <a:rPr lang="en" sz="1200" dirty="0" err="1"/>
              <a:t>generazione</a:t>
            </a:r>
            <a:r>
              <a:rPr lang="en" sz="1200" dirty="0"/>
              <a:t> </a:t>
            </a:r>
            <a:r>
              <a:rPr lang="en" sz="1200" dirty="0" err="1"/>
              <a:t>dell’NFT</a:t>
            </a:r>
            <a:r>
              <a:rPr lang="en" sz="1200" dirty="0"/>
              <a:t> </a:t>
            </a:r>
            <a:r>
              <a:rPr lang="en" sz="1200" dirty="0" err="1"/>
              <a:t>che</a:t>
            </a:r>
            <a:r>
              <a:rPr lang="en" sz="1200" dirty="0"/>
              <a:t> </a:t>
            </a:r>
            <a:r>
              <a:rPr lang="en" sz="1200" dirty="0" err="1"/>
              <a:t>associa</a:t>
            </a:r>
            <a:r>
              <a:rPr lang="en" sz="1200" dirty="0"/>
              <a:t> il </a:t>
            </a:r>
            <a:r>
              <a:rPr lang="en" sz="1200" dirty="0" err="1"/>
              <a:t>veicolo</a:t>
            </a:r>
            <a:r>
              <a:rPr lang="en" sz="1200" dirty="0"/>
              <a:t> al nuovo </a:t>
            </a:r>
            <a:r>
              <a:rPr lang="en" sz="1200" dirty="0" err="1"/>
              <a:t>proprietario</a:t>
            </a:r>
            <a:r>
              <a:rPr lang="en" sz="1200" dirty="0"/>
              <a:t>. </a:t>
            </a:r>
            <a:endParaRPr sz="12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2512A5-67E1-1842-0210-BB9A7DCC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00" y="1955418"/>
            <a:ext cx="6426299" cy="2531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03" name="Google Shape;503;p4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04" name="Google Shape;504;p42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07" name="Google Shape;507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0" name="Google Shape;510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3" name="Google Shape;513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6" name="Google Shape;516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8" name="Google Shape;518;p4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19" name="Google Shape;519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1" name="Google Shape;521;p4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2" name="Google Shape;522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24" name="Google Shape;524;p42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Obiettivo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Case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Smart Contract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Tecnologie</a:t>
            </a:r>
            <a:r>
              <a:rPr lang="en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Utilizzate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8" name="Google Shape;528;p42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Activity Diagram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Live Demo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529;p42">
            <a:extLst>
              <a:ext uri="{FF2B5EF4-FFF2-40B4-BE49-F238E27FC236}">
                <a16:creationId xmlns:a16="http://schemas.microsoft.com/office/drawing/2014/main" id="{22F084A2-5D2E-13C5-ABB0-EADCAC371897}"/>
              </a:ext>
            </a:extLst>
          </p:cNvPr>
          <p:cNvSpPr txBox="1"/>
          <p:nvPr/>
        </p:nvSpPr>
        <p:spPr>
          <a:xfrm>
            <a:off x="7610258" y="1547165"/>
            <a:ext cx="1286400" cy="15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Conclusioni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513;p42">
            <a:extLst>
              <a:ext uri="{FF2B5EF4-FFF2-40B4-BE49-F238E27FC236}">
                <a16:creationId xmlns:a16="http://schemas.microsoft.com/office/drawing/2014/main" id="{EBB375C1-B641-2654-8B01-D5A592DD31DF}"/>
              </a:ext>
            </a:extLst>
          </p:cNvPr>
          <p:cNvSpPr/>
          <p:nvPr/>
        </p:nvSpPr>
        <p:spPr>
          <a:xfrm rot="8100000">
            <a:off x="8075452" y="1772727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514;p42">
            <a:extLst>
              <a:ext uri="{FF2B5EF4-FFF2-40B4-BE49-F238E27FC236}">
                <a16:creationId xmlns:a16="http://schemas.microsoft.com/office/drawing/2014/main" id="{37E0CB9B-9D65-E079-7A64-E917F73E7ED0}"/>
              </a:ext>
            </a:extLst>
          </p:cNvPr>
          <p:cNvSpPr/>
          <p:nvPr/>
        </p:nvSpPr>
        <p:spPr>
          <a:xfrm>
            <a:off x="8183302" y="1867408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sz="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5773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BuYCar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722900" y="1282196"/>
            <a:ext cx="7294049" cy="6732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La </a:t>
            </a:r>
            <a:r>
              <a:rPr lang="en" sz="1200" dirty="0" err="1"/>
              <a:t>seguente</a:t>
            </a:r>
            <a:r>
              <a:rPr lang="en" sz="1200" dirty="0"/>
              <a:t> </a:t>
            </a:r>
            <a:r>
              <a:rPr lang="en" sz="1200" dirty="0" err="1"/>
              <a:t>funzione</a:t>
            </a:r>
            <a:r>
              <a:rPr lang="en" sz="1200" dirty="0"/>
              <a:t> </a:t>
            </a:r>
            <a:r>
              <a:rPr lang="en" sz="1200" dirty="0" err="1"/>
              <a:t>permette</a:t>
            </a:r>
            <a:r>
              <a:rPr lang="en" sz="1200" dirty="0"/>
              <a:t> solo a chi ha il </a:t>
            </a:r>
            <a:r>
              <a:rPr lang="en" sz="1200" dirty="0" err="1"/>
              <a:t>ruolo</a:t>
            </a:r>
            <a:r>
              <a:rPr lang="en" sz="1200" dirty="0"/>
              <a:t> di Admin di </a:t>
            </a:r>
            <a:r>
              <a:rPr lang="en" sz="1200" dirty="0" err="1"/>
              <a:t>svuotare</a:t>
            </a:r>
            <a:r>
              <a:rPr lang="en" sz="1200" dirty="0"/>
              <a:t> il balance del </a:t>
            </a:r>
            <a:r>
              <a:rPr lang="en" sz="1200" dirty="0" err="1"/>
              <a:t>contratto</a:t>
            </a:r>
            <a:r>
              <a:rPr lang="en" sz="1200" dirty="0"/>
              <a:t> </a:t>
            </a:r>
            <a:r>
              <a:rPr lang="en" sz="1200" dirty="0" err="1"/>
              <a:t>trasferendo</a:t>
            </a:r>
            <a:r>
              <a:rPr lang="en" sz="1200" dirty="0"/>
              <a:t> </a:t>
            </a:r>
            <a:r>
              <a:rPr lang="en" sz="1200" dirty="0" err="1"/>
              <a:t>gli</a:t>
            </a:r>
            <a:r>
              <a:rPr lang="en" sz="1200" dirty="0"/>
              <a:t> ether </a:t>
            </a:r>
            <a:r>
              <a:rPr lang="en" sz="1200" dirty="0" err="1"/>
              <a:t>provenienti</a:t>
            </a:r>
            <a:r>
              <a:rPr lang="en" sz="1200" dirty="0"/>
              <a:t> </a:t>
            </a:r>
            <a:r>
              <a:rPr lang="en" sz="1200" dirty="0" err="1"/>
              <a:t>dalla</a:t>
            </a:r>
            <a:r>
              <a:rPr lang="en" sz="1200" dirty="0"/>
              <a:t> </a:t>
            </a:r>
            <a:r>
              <a:rPr lang="en" sz="1200" dirty="0" err="1"/>
              <a:t>vendita</a:t>
            </a:r>
            <a:r>
              <a:rPr lang="en" sz="1200" dirty="0"/>
              <a:t> </a:t>
            </a:r>
            <a:r>
              <a:rPr lang="en" sz="1200" dirty="0" err="1"/>
              <a:t>delle</a:t>
            </a:r>
            <a:r>
              <a:rPr lang="en" sz="1200" dirty="0"/>
              <a:t> auto </a:t>
            </a:r>
            <a:r>
              <a:rPr lang="en" sz="1200" dirty="0" err="1"/>
              <a:t>sul</a:t>
            </a:r>
            <a:r>
              <a:rPr lang="en" sz="1200" dirty="0"/>
              <a:t> </a:t>
            </a:r>
            <a:r>
              <a:rPr lang="en" sz="1200" dirty="0" err="1"/>
              <a:t>suo</a:t>
            </a:r>
            <a:r>
              <a:rPr lang="en" sz="1200" dirty="0"/>
              <a:t> wallet. </a:t>
            </a:r>
            <a:endParaRPr sz="12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3252A9-BD15-B61C-5CE2-E63AFEEF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00" y="2157714"/>
            <a:ext cx="6609935" cy="17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2895473" y="559751"/>
            <a:ext cx="1052751" cy="4700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/>
              <a:t>Carledger</a:t>
            </a:r>
            <a:endParaRPr sz="2800"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968586" y="1022959"/>
            <a:ext cx="2979638" cy="21349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/>
              <a:t>Il </a:t>
            </a:r>
            <a:r>
              <a:rPr lang="en" sz="1200" dirty="0" err="1"/>
              <a:t>seguente</a:t>
            </a:r>
            <a:r>
              <a:rPr lang="en" sz="1200" dirty="0"/>
              <a:t> </a:t>
            </a:r>
            <a:r>
              <a:rPr lang="en" sz="1200" dirty="0" err="1"/>
              <a:t>contratto</a:t>
            </a:r>
            <a:r>
              <a:rPr lang="en" sz="1200" dirty="0"/>
              <a:t> </a:t>
            </a:r>
            <a:r>
              <a:rPr lang="en" sz="1200" dirty="0" err="1"/>
              <a:t>gestisce</a:t>
            </a:r>
            <a:r>
              <a:rPr lang="en" sz="1200" dirty="0"/>
              <a:t> il </a:t>
            </a:r>
            <a:r>
              <a:rPr lang="en" sz="1200" dirty="0" err="1"/>
              <a:t>registro</a:t>
            </a:r>
            <a:r>
              <a:rPr lang="en" sz="1200" dirty="0"/>
              <a:t> di </a:t>
            </a:r>
            <a:r>
              <a:rPr lang="en" sz="1200" dirty="0" err="1"/>
              <a:t>tutte</a:t>
            </a:r>
            <a:r>
              <a:rPr lang="en" sz="1200" dirty="0"/>
              <a:t> le auto </a:t>
            </a:r>
            <a:r>
              <a:rPr lang="en" sz="1200" dirty="0" err="1"/>
              <a:t>vendute</a:t>
            </a:r>
            <a:r>
              <a:rPr lang="en" sz="1200" dirty="0"/>
              <a:t> da tutti </a:t>
            </a:r>
            <a:r>
              <a:rPr lang="it-IT" sz="1200" dirty="0"/>
              <a:t>i</a:t>
            </a:r>
            <a:r>
              <a:rPr lang="en" sz="1200" dirty="0"/>
              <a:t> </a:t>
            </a:r>
            <a:r>
              <a:rPr lang="en" sz="1200" dirty="0" err="1"/>
              <a:t>rivenditori</a:t>
            </a:r>
            <a:r>
              <a:rPr lang="en" sz="1200" dirty="0"/>
              <a:t>, </a:t>
            </a:r>
            <a:r>
              <a:rPr lang="en" sz="1200" dirty="0" err="1"/>
              <a:t>generando</a:t>
            </a:r>
            <a:r>
              <a:rPr lang="en" sz="1200" dirty="0"/>
              <a:t> </a:t>
            </a:r>
            <a:r>
              <a:rPr lang="it-IT" sz="1200" dirty="0"/>
              <a:t>I</a:t>
            </a:r>
            <a:r>
              <a:rPr lang="en" sz="1200" dirty="0"/>
              <a:t> </a:t>
            </a:r>
            <a:r>
              <a:rPr lang="en" sz="1200" dirty="0" err="1"/>
              <a:t>certificati</a:t>
            </a:r>
            <a:r>
              <a:rPr lang="en" sz="1200" dirty="0"/>
              <a:t> di </a:t>
            </a:r>
            <a:r>
              <a:rPr lang="en" sz="1200" dirty="0" err="1"/>
              <a:t>proprietà</a:t>
            </a:r>
            <a:r>
              <a:rPr lang="en" sz="1200" dirty="0"/>
              <a:t> (NFT) e </a:t>
            </a:r>
            <a:r>
              <a:rPr lang="en" sz="1200" dirty="0" err="1"/>
              <a:t>emulando</a:t>
            </a:r>
            <a:r>
              <a:rPr lang="en" sz="1200" dirty="0"/>
              <a:t> un </a:t>
            </a:r>
            <a:r>
              <a:rPr lang="en" sz="1200" dirty="0" err="1"/>
              <a:t>pubblico</a:t>
            </a:r>
            <a:r>
              <a:rPr lang="en" sz="1200" dirty="0"/>
              <a:t> </a:t>
            </a:r>
            <a:r>
              <a:rPr lang="en" sz="1200" dirty="0" err="1"/>
              <a:t>registro</a:t>
            </a:r>
            <a:r>
              <a:rPr lang="en" sz="1200" dirty="0"/>
              <a:t> </a:t>
            </a:r>
            <a:r>
              <a:rPr lang="en" sz="1200" dirty="0" err="1"/>
              <a:t>automobilistico</a:t>
            </a:r>
            <a:r>
              <a:rPr lang="en" sz="1200" dirty="0"/>
              <a:t>(PRA).  </a:t>
            </a:r>
            <a:r>
              <a:rPr lang="it-IT" sz="1200" dirty="0"/>
              <a:t>Il contratto estende:  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1200" dirty="0" err="1"/>
              <a:t>AccessControl</a:t>
            </a:r>
            <a:r>
              <a:rPr lang="it-IT" sz="1200" dirty="0"/>
              <a:t>, per consentire la </a:t>
            </a:r>
            <a:r>
              <a:rPr lang="it-IT" sz="1200" dirty="0" err="1"/>
              <a:t>definzioni</a:t>
            </a:r>
            <a:r>
              <a:rPr lang="it-IT" sz="1200" dirty="0"/>
              <a:t> dei ruoli: </a:t>
            </a:r>
          </a:p>
          <a:p>
            <a:pPr marL="742950" lvl="1" indent="-285750">
              <a:spcBef>
                <a:spcPts val="0"/>
              </a:spcBef>
              <a:spcAft>
                <a:spcPts val="400"/>
              </a:spcAft>
              <a:buClr>
                <a:schemeClr val="bg1"/>
              </a:buClr>
              <a:buSzPct val="60000"/>
              <a:buFont typeface="Wingdings" pitchFamily="2" charset="2"/>
              <a:buChar char="v"/>
            </a:pPr>
            <a:r>
              <a:rPr lang="it-IT" sz="1200" dirty="0"/>
              <a:t>DEALER_ROLE;</a:t>
            </a:r>
          </a:p>
          <a:p>
            <a:pPr marL="742950" lvl="1" indent="-285750">
              <a:spcBef>
                <a:spcPts val="0"/>
              </a:spcBef>
              <a:spcAft>
                <a:spcPts val="400"/>
              </a:spcAft>
              <a:buClr>
                <a:schemeClr val="bg1"/>
              </a:buClr>
              <a:buSzPct val="60000"/>
              <a:buFont typeface="Wingdings" pitchFamily="2" charset="2"/>
              <a:buChar char="v"/>
            </a:pPr>
            <a:r>
              <a:rPr lang="it-IT" sz="1200" dirty="0"/>
              <a:t>SERVICE_ROLE;</a:t>
            </a:r>
          </a:p>
          <a:p>
            <a:pPr marL="742950" lvl="1" indent="-285750">
              <a:spcBef>
                <a:spcPts val="0"/>
              </a:spcBef>
              <a:spcAft>
                <a:spcPts val="400"/>
              </a:spcAft>
              <a:buClr>
                <a:schemeClr val="bg1"/>
              </a:buClr>
              <a:buSzPct val="60000"/>
              <a:buFont typeface="Wingdings" pitchFamily="2" charset="2"/>
              <a:buChar char="v"/>
            </a:pPr>
            <a:r>
              <a:rPr lang="it-IT" sz="1200" dirty="0"/>
              <a:t>DEFAULT_ADMIN_ROLE. </a:t>
            </a:r>
          </a:p>
          <a:p>
            <a:pPr marL="457200" lvl="1" indent="0">
              <a:spcBef>
                <a:spcPts val="0"/>
              </a:spcBef>
              <a:spcAft>
                <a:spcPts val="400"/>
              </a:spcAft>
              <a:buClr>
                <a:schemeClr val="bg1"/>
              </a:buClr>
              <a:buSzPct val="60000"/>
              <a:buNone/>
            </a:pPr>
            <a:endParaRPr lang="it-IT" sz="1200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" name="Google Shape;264;p24">
            <a:extLst>
              <a:ext uri="{FF2B5EF4-FFF2-40B4-BE49-F238E27FC236}">
                <a16:creationId xmlns:a16="http://schemas.microsoft.com/office/drawing/2014/main" id="{0D8D416C-B42E-912E-89DD-0BE7196FF671}"/>
              </a:ext>
            </a:extLst>
          </p:cNvPr>
          <p:cNvSpPr txBox="1">
            <a:spLocks/>
          </p:cNvSpPr>
          <p:nvPr/>
        </p:nvSpPr>
        <p:spPr>
          <a:xfrm>
            <a:off x="979219" y="3285461"/>
            <a:ext cx="2969005" cy="1063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it-IT" sz="1100" dirty="0"/>
              <a:t>ERC721, per consentire la gestione degli NFT. </a:t>
            </a:r>
          </a:p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it-IT" sz="1100" dirty="0"/>
              <a:t>ERC721Enumerable, per la gestione di un contatore che tiene traccia del numero di token posseduti da un utente. </a:t>
            </a:r>
          </a:p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it-IT" sz="1100" dirty="0"/>
              <a:t>Inoltre, sono stati utilizzati anche i contatori già implementati da </a:t>
            </a:r>
            <a:r>
              <a:rPr lang="it-IT" sz="1100" dirty="0" err="1"/>
              <a:t>OpenZeppelin</a:t>
            </a:r>
            <a:r>
              <a:rPr lang="it-IT" sz="1100" dirty="0"/>
              <a:t>, Counters.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77B0EB-6684-E9A5-E3FD-41193BC9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79" y="969836"/>
            <a:ext cx="3890954" cy="47389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7C1D08-8DE1-0748-7EFF-6706F9EC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79" y="2014722"/>
            <a:ext cx="3890954" cy="16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9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CreateCar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722900" y="1282196"/>
            <a:ext cx="7294049" cy="6732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-IT" sz="1200" dirty="0"/>
              <a:t>La seguente funzione prende in input tutti i parametri relativi alle informazioni del certificato di </a:t>
            </a:r>
            <a:r>
              <a:rPr lang="it-IT" sz="1200" dirty="0" err="1"/>
              <a:t>prorpietà</a:t>
            </a:r>
            <a:r>
              <a:rPr lang="it-IT" sz="1200" dirty="0"/>
              <a:t> da generare. Solo i venditori di auto, in possesso di un DEALER_ROLE possono chiedere la creazione dell’NFT. </a:t>
            </a:r>
            <a:endParaRPr sz="12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153DB0-BD6B-EDAD-6E85-5DF64CAD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763" y="1810380"/>
            <a:ext cx="4432904" cy="27554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EBD5B2A-51F9-6191-F596-CB017FFA0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965" y="1810380"/>
            <a:ext cx="2491702" cy="2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5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Demo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6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007460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Conclusioni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7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428758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Font typeface="Wingdings" pitchFamily="2" charset="2"/>
              <a:buChar char="v"/>
            </a:pPr>
            <a:r>
              <a:rPr lang="en" sz="1200" dirty="0" err="1"/>
              <a:t>L’introduzione</a:t>
            </a:r>
            <a:r>
              <a:rPr lang="en" sz="1200" dirty="0"/>
              <a:t> </a:t>
            </a:r>
            <a:r>
              <a:rPr lang="en" sz="1200" dirty="0" err="1"/>
              <a:t>degli</a:t>
            </a:r>
            <a:r>
              <a:rPr lang="en" sz="1200" dirty="0"/>
              <a:t> NFT, </a:t>
            </a:r>
            <a:r>
              <a:rPr lang="en" sz="1200" dirty="0" err="1"/>
              <a:t>generati</a:t>
            </a:r>
            <a:r>
              <a:rPr lang="en" sz="1200" dirty="0"/>
              <a:t> in </a:t>
            </a:r>
            <a:r>
              <a:rPr lang="en" sz="1200" dirty="0" err="1"/>
              <a:t>seguito</a:t>
            </a:r>
            <a:r>
              <a:rPr lang="en" sz="1200" dirty="0"/>
              <a:t> </a:t>
            </a:r>
            <a:r>
              <a:rPr lang="en" sz="1200" dirty="0" err="1"/>
              <a:t>all’acquisto</a:t>
            </a:r>
            <a:r>
              <a:rPr lang="en" sz="1200" dirty="0"/>
              <a:t> di </a:t>
            </a:r>
            <a:r>
              <a:rPr lang="en" sz="1200" dirty="0" err="1"/>
              <a:t>un’automobile</a:t>
            </a:r>
            <a:r>
              <a:rPr lang="en" sz="1200" dirty="0"/>
              <a:t> </a:t>
            </a:r>
            <a:r>
              <a:rPr lang="en" sz="1200" dirty="0" err="1"/>
              <a:t>rappresentano</a:t>
            </a:r>
            <a:r>
              <a:rPr lang="en" sz="1200" dirty="0"/>
              <a:t> </a:t>
            </a:r>
            <a:r>
              <a:rPr lang="en" sz="1200" dirty="0" err="1"/>
              <a:t>una</a:t>
            </a:r>
            <a:r>
              <a:rPr lang="en" sz="1200" dirty="0"/>
              <a:t> vera </a:t>
            </a:r>
            <a:r>
              <a:rPr lang="en" sz="1200" dirty="0" err="1"/>
              <a:t>rivoluzione</a:t>
            </a:r>
            <a:r>
              <a:rPr lang="en" sz="1200" dirty="0"/>
              <a:t> </a:t>
            </a:r>
            <a:r>
              <a:rPr lang="en" sz="1200" dirty="0" err="1"/>
              <a:t>nell’ambito</a:t>
            </a:r>
            <a:r>
              <a:rPr lang="en" sz="1200" dirty="0"/>
              <a:t> </a:t>
            </a:r>
            <a:r>
              <a:rPr lang="en" sz="1200" dirty="0" err="1"/>
              <a:t>della</a:t>
            </a:r>
            <a:r>
              <a:rPr lang="en" sz="1200" dirty="0"/>
              <a:t> </a:t>
            </a:r>
            <a:r>
              <a:rPr lang="en" sz="1200" dirty="0" err="1"/>
              <a:t>tecnologia</a:t>
            </a:r>
            <a:r>
              <a:rPr lang="en" sz="12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None/>
            </a:pPr>
            <a:endParaRPr lang="en" sz="1200" dirty="0"/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Font typeface="Wingdings" pitchFamily="2" charset="2"/>
              <a:buChar char="v"/>
            </a:pPr>
            <a:r>
              <a:rPr lang="en" sz="1200" dirty="0"/>
              <a:t>Sul </a:t>
            </a:r>
            <a:r>
              <a:rPr lang="en" sz="1200" dirty="0" err="1"/>
              <a:t>mercato</a:t>
            </a:r>
            <a:r>
              <a:rPr lang="en" sz="1200" dirty="0"/>
              <a:t> </a:t>
            </a:r>
            <a:r>
              <a:rPr lang="en" sz="1200" dirty="0" err="1"/>
              <a:t>delle</a:t>
            </a:r>
            <a:r>
              <a:rPr lang="en" sz="1200" dirty="0"/>
              <a:t> auto </a:t>
            </a:r>
            <a:r>
              <a:rPr lang="en" sz="1200" dirty="0" err="1"/>
              <a:t>usate</a:t>
            </a:r>
            <a:r>
              <a:rPr lang="en" sz="1200" dirty="0"/>
              <a:t> </a:t>
            </a:r>
            <a:r>
              <a:rPr lang="en" sz="1200" dirty="0" err="1"/>
              <a:t>sono</a:t>
            </a:r>
            <a:r>
              <a:rPr lang="en" sz="1200" dirty="0"/>
              <a:t> </a:t>
            </a:r>
            <a:r>
              <a:rPr lang="en" sz="1200" dirty="0" err="1"/>
              <a:t>una</a:t>
            </a:r>
            <a:r>
              <a:rPr lang="en" sz="1200" dirty="0"/>
              <a:t> </a:t>
            </a:r>
            <a:r>
              <a:rPr lang="en" sz="1200" dirty="0" err="1"/>
              <a:t>fonte</a:t>
            </a:r>
            <a:r>
              <a:rPr lang="en" sz="1200" dirty="0"/>
              <a:t> di </a:t>
            </a:r>
            <a:r>
              <a:rPr lang="en" sz="1200" dirty="0" err="1"/>
              <a:t>credibilità</a:t>
            </a:r>
            <a:r>
              <a:rPr lang="en" sz="1200" dirty="0"/>
              <a:t> per </a:t>
            </a:r>
            <a:r>
              <a:rPr lang="en" sz="1200" dirty="0" err="1"/>
              <a:t>concessionari</a:t>
            </a:r>
            <a:r>
              <a:rPr lang="en" sz="1200" dirty="0"/>
              <a:t> e </a:t>
            </a:r>
            <a:r>
              <a:rPr lang="en" sz="1200" dirty="0" err="1"/>
              <a:t>privati</a:t>
            </a:r>
            <a:r>
              <a:rPr lang="en" sz="1200" dirty="0"/>
              <a:t> </a:t>
            </a:r>
            <a:r>
              <a:rPr lang="en" sz="1200" dirty="0" err="1"/>
              <a:t>che</a:t>
            </a:r>
            <a:r>
              <a:rPr lang="en" sz="1200" dirty="0"/>
              <a:t> </a:t>
            </a:r>
            <a:r>
              <a:rPr lang="en" sz="1200" dirty="0" err="1"/>
              <a:t>vogliono</a:t>
            </a:r>
            <a:r>
              <a:rPr lang="en" sz="1200" dirty="0"/>
              <a:t> </a:t>
            </a:r>
            <a:r>
              <a:rPr lang="en" sz="1200" dirty="0" err="1"/>
              <a:t>consultare</a:t>
            </a:r>
            <a:r>
              <a:rPr lang="en" sz="1200" dirty="0"/>
              <a:t> lo </a:t>
            </a:r>
            <a:r>
              <a:rPr lang="en" sz="1200" dirty="0" err="1"/>
              <a:t>stato</a:t>
            </a:r>
            <a:r>
              <a:rPr lang="en" sz="1200" dirty="0"/>
              <a:t> </a:t>
            </a:r>
            <a:r>
              <a:rPr lang="en" sz="1200" dirty="0" err="1"/>
              <a:t>reale</a:t>
            </a:r>
            <a:r>
              <a:rPr lang="en" sz="1200" dirty="0"/>
              <a:t> </a:t>
            </a:r>
            <a:r>
              <a:rPr lang="en" sz="1200" dirty="0" err="1"/>
              <a:t>dell’auto</a:t>
            </a:r>
            <a:r>
              <a:rPr lang="en" sz="12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None/>
            </a:pPr>
            <a:endParaRPr lang="en" sz="1200" dirty="0"/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Font typeface="Wingdings" pitchFamily="2" charset="2"/>
              <a:buChar char="v"/>
            </a:pPr>
            <a:r>
              <a:rPr lang="it-IT" sz="1200" dirty="0"/>
              <a:t>L</a:t>
            </a:r>
            <a:r>
              <a:rPr lang="en" sz="1200" dirty="0"/>
              <a:t>a </a:t>
            </a:r>
            <a:r>
              <a:rPr lang="en" sz="1200" dirty="0" err="1"/>
              <a:t>gestione</a:t>
            </a:r>
            <a:r>
              <a:rPr lang="en" sz="1200" dirty="0"/>
              <a:t> in </a:t>
            </a:r>
            <a:r>
              <a:rPr lang="en" sz="1200" dirty="0" err="1"/>
              <a:t>autonomia</a:t>
            </a:r>
            <a:r>
              <a:rPr lang="en" sz="1200" dirty="0"/>
              <a:t> </a:t>
            </a:r>
            <a:r>
              <a:rPr lang="en" sz="1200" dirty="0" err="1"/>
              <a:t>dei</a:t>
            </a:r>
            <a:r>
              <a:rPr lang="en" sz="1200" dirty="0"/>
              <a:t> </a:t>
            </a:r>
            <a:r>
              <a:rPr lang="en" sz="1200" dirty="0" err="1"/>
              <a:t>passaggi</a:t>
            </a:r>
            <a:r>
              <a:rPr lang="en" sz="1200" dirty="0"/>
              <a:t> di </a:t>
            </a:r>
            <a:r>
              <a:rPr lang="en" sz="1200" dirty="0" err="1"/>
              <a:t>proprietà</a:t>
            </a:r>
            <a:r>
              <a:rPr lang="en" sz="1200" dirty="0"/>
              <a:t> senza </a:t>
            </a:r>
            <a:r>
              <a:rPr lang="en" sz="1200" dirty="0" err="1"/>
              <a:t>intermediari</a:t>
            </a:r>
            <a:r>
              <a:rPr lang="en" sz="1200" dirty="0"/>
              <a:t> </a:t>
            </a:r>
            <a:r>
              <a:rPr lang="en" sz="1200" dirty="0" err="1"/>
              <a:t>potrebbe</a:t>
            </a:r>
            <a:r>
              <a:rPr lang="en" sz="1200" dirty="0"/>
              <a:t> </a:t>
            </a:r>
            <a:r>
              <a:rPr lang="en" sz="1200" dirty="0" err="1"/>
              <a:t>essere</a:t>
            </a:r>
            <a:r>
              <a:rPr lang="en" sz="1200" dirty="0"/>
              <a:t> un punto di </a:t>
            </a:r>
            <a:r>
              <a:rPr lang="en" sz="1200" dirty="0" err="1"/>
              <a:t>svolta</a:t>
            </a:r>
            <a:r>
              <a:rPr lang="en" sz="1200" dirty="0"/>
              <a:t> </a:t>
            </a:r>
            <a:r>
              <a:rPr lang="en" sz="1200" dirty="0" err="1"/>
              <a:t>nella</a:t>
            </a:r>
            <a:r>
              <a:rPr lang="en" sz="1200" dirty="0"/>
              <a:t> </a:t>
            </a:r>
            <a:r>
              <a:rPr lang="en" sz="1200" dirty="0" err="1"/>
              <a:t>gestione</a:t>
            </a:r>
            <a:r>
              <a:rPr lang="en" sz="1200" dirty="0"/>
              <a:t> </a:t>
            </a:r>
            <a:r>
              <a:rPr lang="en" sz="1200" dirty="0" err="1"/>
              <a:t>dei</a:t>
            </a:r>
            <a:r>
              <a:rPr lang="en" sz="1200" dirty="0"/>
              <a:t> </a:t>
            </a:r>
            <a:r>
              <a:rPr lang="en" sz="1200" dirty="0" err="1"/>
              <a:t>pubblici</a:t>
            </a:r>
            <a:r>
              <a:rPr lang="en" sz="1200" dirty="0"/>
              <a:t> </a:t>
            </a:r>
            <a:r>
              <a:rPr lang="en" sz="1200" dirty="0" err="1"/>
              <a:t>registri</a:t>
            </a:r>
            <a:r>
              <a:rPr lang="en" sz="1200" dirty="0"/>
              <a:t> </a:t>
            </a:r>
            <a:r>
              <a:rPr lang="en" sz="1200" dirty="0" err="1"/>
              <a:t>automobilistici</a:t>
            </a:r>
            <a:r>
              <a:rPr lang="en" sz="1200" dirty="0"/>
              <a:t>(PRA). </a:t>
            </a:r>
            <a:endParaRPr sz="1200" dirty="0"/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03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398100" y="2102835"/>
            <a:ext cx="486464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err="1"/>
              <a:t>Grazie</a:t>
            </a:r>
            <a:r>
              <a:rPr lang="en" sz="7200" dirty="0"/>
              <a:t> per </a:t>
            </a:r>
            <a:r>
              <a:rPr lang="en" sz="7200" dirty="0" err="1"/>
              <a:t>l’attenzione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450" y="1842833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Obiettivo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C1507F-B234-557E-F52B-A0A86802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139" y="2629567"/>
            <a:ext cx="2807861" cy="163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Obiettivo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575527" y="1506349"/>
            <a:ext cx="6426300" cy="898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r>
              <a:rPr lang="it-IT" sz="1200" dirty="0"/>
              <a:t>Realizzare una piattaforma per l’acquisto di auto, ognuna delle quali sarà legata ad un certificato digitale NFT, con una rappresentazione dell’auto e la sua storia. </a:t>
            </a:r>
            <a:endParaRPr sz="12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6;p20">
            <a:extLst>
              <a:ext uri="{FF2B5EF4-FFF2-40B4-BE49-F238E27FC236}">
                <a16:creationId xmlns:a16="http://schemas.microsoft.com/office/drawing/2014/main" id="{20709A7B-2153-CF0D-B880-89DE71E22BE5}"/>
              </a:ext>
            </a:extLst>
          </p:cNvPr>
          <p:cNvSpPr txBox="1">
            <a:spLocks/>
          </p:cNvSpPr>
          <p:nvPr/>
        </p:nvSpPr>
        <p:spPr>
          <a:xfrm>
            <a:off x="1572508" y="2590037"/>
            <a:ext cx="5048033" cy="89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000"/>
              </a:spcBef>
              <a:buSzPct val="100000"/>
              <a:buFont typeface="Wingdings" pitchFamily="2" charset="2"/>
              <a:buChar char="v"/>
            </a:pPr>
            <a:r>
              <a:rPr lang="it-IT" sz="1200" dirty="0"/>
              <a:t>Basato su una tecnologia Blockchain, il certificato NFT rappresenta l’intero ciclo di vita dell’auto in modo non replicabile, segreto e non falsificabile. 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D3750F9B-90E4-0D89-54B3-37031407742A}"/>
              </a:ext>
            </a:extLst>
          </p:cNvPr>
          <p:cNvSpPr/>
          <p:nvPr/>
        </p:nvSpPr>
        <p:spPr>
          <a:xfrm>
            <a:off x="3858768" y="2112264"/>
            <a:ext cx="137160" cy="477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Vantaggi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575527" y="1497204"/>
            <a:ext cx="6426300" cy="13249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r>
              <a:rPr lang="it-IT" sz="1200" dirty="0"/>
              <a:t>L’NFT permette la completa tracciabilità del ciclo di vita dell’auto: </a:t>
            </a:r>
          </a:p>
          <a:p>
            <a:pPr lvl="1">
              <a:buSzPct val="100000"/>
              <a:buFont typeface="Wingdings" pitchFamily="2" charset="2"/>
              <a:buChar char="v"/>
            </a:pPr>
            <a:r>
              <a:rPr lang="it-IT" sz="1200" dirty="0"/>
              <a:t>Km percorsi;</a:t>
            </a:r>
          </a:p>
          <a:p>
            <a:pPr lvl="1">
              <a:buSzPct val="100000"/>
              <a:buFont typeface="Wingdings" pitchFamily="2" charset="2"/>
              <a:buChar char="v"/>
            </a:pPr>
            <a:r>
              <a:rPr lang="it-IT" sz="1200" dirty="0"/>
              <a:t>Interventi di manutenzione;</a:t>
            </a:r>
          </a:p>
          <a:p>
            <a:pPr lvl="1">
              <a:buSzPct val="100000"/>
              <a:buFont typeface="Wingdings" pitchFamily="2" charset="2"/>
              <a:buChar char="v"/>
            </a:pPr>
            <a:r>
              <a:rPr lang="it-IT" sz="1200" dirty="0"/>
              <a:t>Storico dei proprietari. </a:t>
            </a:r>
            <a:endParaRPr sz="12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6;p20">
            <a:extLst>
              <a:ext uri="{FF2B5EF4-FFF2-40B4-BE49-F238E27FC236}">
                <a16:creationId xmlns:a16="http://schemas.microsoft.com/office/drawing/2014/main" id="{20709A7B-2153-CF0D-B880-89DE71E22BE5}"/>
              </a:ext>
            </a:extLst>
          </p:cNvPr>
          <p:cNvSpPr txBox="1">
            <a:spLocks/>
          </p:cNvSpPr>
          <p:nvPr/>
        </p:nvSpPr>
        <p:spPr>
          <a:xfrm>
            <a:off x="575527" y="3114783"/>
            <a:ext cx="5048033" cy="89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1000"/>
              </a:spcBef>
              <a:buSzPct val="100000"/>
              <a:buFont typeface="Wingdings" pitchFamily="2" charset="2"/>
              <a:buChar char="v"/>
            </a:pPr>
            <a:r>
              <a:rPr lang="it-IT" sz="1200" dirty="0"/>
              <a:t>Tutto ciò consente di avere una garanzia sullo stato del veicolo per una futura vendita e consente di avere uno storico completo del ciclo di vita del veicolo, evitando eventuali contraffazioni delle informazioni sul veicolo. </a:t>
            </a:r>
          </a:p>
        </p:txBody>
      </p:sp>
    </p:spTree>
    <p:extLst>
      <p:ext uri="{BB962C8B-B14F-4D97-AF65-F5344CB8AC3E}">
        <p14:creationId xmlns:p14="http://schemas.microsoft.com/office/powerpoint/2010/main" val="85054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Tecnologie</a:t>
            </a:r>
            <a:r>
              <a:rPr lang="en"/>
              <a:t> </a:t>
            </a:r>
            <a:r>
              <a:rPr lang="en" err="1"/>
              <a:t>Utilizzate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46144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8D4015-8C5B-BB11-6DA8-0BC0E169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73" y="1829883"/>
            <a:ext cx="1030097" cy="1716828"/>
          </a:xfrm>
          <a:prstGeom prst="rect">
            <a:avLst/>
          </a:prstGeom>
        </p:spPr>
      </p:pic>
      <p:sp>
        <p:nvSpPr>
          <p:cNvPr id="6" name="Google Shape;233;p21">
            <a:extLst>
              <a:ext uri="{FF2B5EF4-FFF2-40B4-BE49-F238E27FC236}">
                <a16:creationId xmlns:a16="http://schemas.microsoft.com/office/drawing/2014/main" id="{FA3C6DD5-4F83-8F89-7370-4DD70897FAC5}"/>
              </a:ext>
            </a:extLst>
          </p:cNvPr>
          <p:cNvSpPr txBox="1">
            <a:spLocks/>
          </p:cNvSpPr>
          <p:nvPr/>
        </p:nvSpPr>
        <p:spPr>
          <a:xfrm>
            <a:off x="4085254" y="1278781"/>
            <a:ext cx="1001165" cy="43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2800" dirty="0" err="1"/>
              <a:t>Ethereum</a:t>
            </a:r>
            <a:endParaRPr lang="it-IT" sz="2800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98C30E7-3372-BEEB-7006-E04D72798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240" y="3856484"/>
            <a:ext cx="689200" cy="727136"/>
          </a:xfrm>
          <a:prstGeom prst="rect">
            <a:avLst/>
          </a:prstGeom>
        </p:spPr>
      </p:pic>
      <p:sp>
        <p:nvSpPr>
          <p:cNvPr id="23" name="Elaborazione alternativa 22">
            <a:extLst>
              <a:ext uri="{FF2B5EF4-FFF2-40B4-BE49-F238E27FC236}">
                <a16:creationId xmlns:a16="http://schemas.microsoft.com/office/drawing/2014/main" id="{57E82379-9892-280C-7DE6-B9848B0EE66D}"/>
              </a:ext>
            </a:extLst>
          </p:cNvPr>
          <p:cNvSpPr/>
          <p:nvPr/>
        </p:nvSpPr>
        <p:spPr>
          <a:xfrm>
            <a:off x="839559" y="662092"/>
            <a:ext cx="2352592" cy="2520628"/>
          </a:xfrm>
          <a:prstGeom prst="flowChartAlternateProcess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A6CE826-F4C5-C02A-9F8D-9E5599421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7570" y="973724"/>
            <a:ext cx="449895" cy="69716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945FC19-D4E1-3A73-28D9-5BB6A38E7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914" y="2097787"/>
            <a:ext cx="697165" cy="697165"/>
          </a:xfrm>
          <a:prstGeom prst="rect">
            <a:avLst/>
          </a:prstGeom>
          <a:ln>
            <a:noFill/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E17E6FC-8219-5904-7BC3-1AD7396FB92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255" r="28270" b="27715"/>
          <a:stretch/>
        </p:blipFill>
        <p:spPr>
          <a:xfrm>
            <a:off x="2015855" y="1007773"/>
            <a:ext cx="819316" cy="697165"/>
          </a:xfrm>
          <a:prstGeom prst="rect">
            <a:avLst/>
          </a:prstGeom>
          <a:ln>
            <a:noFill/>
          </a:ln>
        </p:spPr>
      </p:pic>
      <p:sp>
        <p:nvSpPr>
          <p:cNvPr id="9" name="Google Shape;233;p21">
            <a:extLst>
              <a:ext uri="{FF2B5EF4-FFF2-40B4-BE49-F238E27FC236}">
                <a16:creationId xmlns:a16="http://schemas.microsoft.com/office/drawing/2014/main" id="{DBBA3E33-3C65-6DAF-6DA7-069444F4FBA4}"/>
              </a:ext>
            </a:extLst>
          </p:cNvPr>
          <p:cNvSpPr txBox="1">
            <a:spLocks/>
          </p:cNvSpPr>
          <p:nvPr/>
        </p:nvSpPr>
        <p:spPr>
          <a:xfrm>
            <a:off x="1207887" y="1635793"/>
            <a:ext cx="451634" cy="26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1400" dirty="0" err="1"/>
              <a:t>Solidity</a:t>
            </a:r>
            <a:endParaRPr lang="it-IT" sz="1200" dirty="0"/>
          </a:p>
        </p:txBody>
      </p:sp>
      <p:sp>
        <p:nvSpPr>
          <p:cNvPr id="15" name="Google Shape;233;p21">
            <a:extLst>
              <a:ext uri="{FF2B5EF4-FFF2-40B4-BE49-F238E27FC236}">
                <a16:creationId xmlns:a16="http://schemas.microsoft.com/office/drawing/2014/main" id="{8E49A5C8-2AFA-7EC6-B3D4-FDB377B8B376}"/>
              </a:ext>
            </a:extLst>
          </p:cNvPr>
          <p:cNvSpPr txBox="1">
            <a:spLocks/>
          </p:cNvSpPr>
          <p:nvPr/>
        </p:nvSpPr>
        <p:spPr>
          <a:xfrm>
            <a:off x="2015855" y="1650397"/>
            <a:ext cx="950949" cy="25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1400" dirty="0"/>
              <a:t>Visual Studio Code</a:t>
            </a:r>
          </a:p>
        </p:txBody>
      </p:sp>
      <p:sp>
        <p:nvSpPr>
          <p:cNvPr id="24" name="Google Shape;233;p21">
            <a:extLst>
              <a:ext uri="{FF2B5EF4-FFF2-40B4-BE49-F238E27FC236}">
                <a16:creationId xmlns:a16="http://schemas.microsoft.com/office/drawing/2014/main" id="{B0DF9A1B-6A9C-B1E1-11F9-2045E1B0FC07}"/>
              </a:ext>
            </a:extLst>
          </p:cNvPr>
          <p:cNvSpPr txBox="1">
            <a:spLocks/>
          </p:cNvSpPr>
          <p:nvPr/>
        </p:nvSpPr>
        <p:spPr>
          <a:xfrm>
            <a:off x="1539751" y="2659194"/>
            <a:ext cx="779489" cy="23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1400" dirty="0" err="1"/>
              <a:t>OpenZeppelin</a:t>
            </a:r>
            <a:endParaRPr lang="it-IT" sz="1400" dirty="0"/>
          </a:p>
        </p:txBody>
      </p:sp>
      <p:sp>
        <p:nvSpPr>
          <p:cNvPr id="25" name="Elaborazione alternativa 24">
            <a:extLst>
              <a:ext uri="{FF2B5EF4-FFF2-40B4-BE49-F238E27FC236}">
                <a16:creationId xmlns:a16="http://schemas.microsoft.com/office/drawing/2014/main" id="{75D68BF4-0F0A-A99A-101A-DD1C7D9A5322}"/>
              </a:ext>
            </a:extLst>
          </p:cNvPr>
          <p:cNvSpPr/>
          <p:nvPr/>
        </p:nvSpPr>
        <p:spPr>
          <a:xfrm>
            <a:off x="5951849" y="640796"/>
            <a:ext cx="2352592" cy="2520628"/>
          </a:xfrm>
          <a:prstGeom prst="flowChartAlternateProcess">
            <a:avLst/>
          </a:prstGeom>
          <a:solidFill>
            <a:schemeClr val="bg1"/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Google Shape;233;p21">
            <a:extLst>
              <a:ext uri="{FF2B5EF4-FFF2-40B4-BE49-F238E27FC236}">
                <a16:creationId xmlns:a16="http://schemas.microsoft.com/office/drawing/2014/main" id="{6A348052-D251-5D12-08B5-2B9BD2920E7B}"/>
              </a:ext>
            </a:extLst>
          </p:cNvPr>
          <p:cNvSpPr txBox="1">
            <a:spLocks/>
          </p:cNvSpPr>
          <p:nvPr/>
        </p:nvSpPr>
        <p:spPr>
          <a:xfrm>
            <a:off x="6304218" y="1612085"/>
            <a:ext cx="675683" cy="26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1400" dirty="0"/>
              <a:t>JavaScript</a:t>
            </a:r>
            <a:endParaRPr lang="it-IT" sz="1200" dirty="0"/>
          </a:p>
        </p:txBody>
      </p:sp>
      <p:sp>
        <p:nvSpPr>
          <p:cNvPr id="27" name="Google Shape;233;p21">
            <a:extLst>
              <a:ext uri="{FF2B5EF4-FFF2-40B4-BE49-F238E27FC236}">
                <a16:creationId xmlns:a16="http://schemas.microsoft.com/office/drawing/2014/main" id="{2DE092AD-9DEC-D427-3CEE-3450137175D5}"/>
              </a:ext>
            </a:extLst>
          </p:cNvPr>
          <p:cNvSpPr txBox="1">
            <a:spLocks/>
          </p:cNvSpPr>
          <p:nvPr/>
        </p:nvSpPr>
        <p:spPr>
          <a:xfrm>
            <a:off x="7453509" y="1662433"/>
            <a:ext cx="335835" cy="22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1400" dirty="0"/>
              <a:t>HTML 5</a:t>
            </a:r>
          </a:p>
        </p:txBody>
      </p:sp>
      <p:sp>
        <p:nvSpPr>
          <p:cNvPr id="28" name="Google Shape;233;p21">
            <a:extLst>
              <a:ext uri="{FF2B5EF4-FFF2-40B4-BE49-F238E27FC236}">
                <a16:creationId xmlns:a16="http://schemas.microsoft.com/office/drawing/2014/main" id="{22F601E9-0AC4-9EEB-5065-4C3A1A699B25}"/>
              </a:ext>
            </a:extLst>
          </p:cNvPr>
          <p:cNvSpPr txBox="1">
            <a:spLocks/>
          </p:cNvSpPr>
          <p:nvPr/>
        </p:nvSpPr>
        <p:spPr>
          <a:xfrm>
            <a:off x="7034179" y="2790189"/>
            <a:ext cx="187929" cy="20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1400" dirty="0"/>
              <a:t>CSS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4094517-6EE5-C632-53C7-2F4CF33AB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1"/>
          <a:stretch/>
        </p:blipFill>
        <p:spPr bwMode="auto">
          <a:xfrm>
            <a:off x="6137069" y="929372"/>
            <a:ext cx="801345" cy="6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397618-EBB0-D7DB-4CA8-B2D29B3F8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9"/>
          <a:stretch/>
        </p:blipFill>
        <p:spPr bwMode="auto">
          <a:xfrm>
            <a:off x="7326301" y="929371"/>
            <a:ext cx="590253" cy="6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F5571F-118B-02E6-2DDB-07585F107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5"/>
          <a:stretch/>
        </p:blipFill>
        <p:spPr bwMode="auto">
          <a:xfrm>
            <a:off x="6790303" y="2015233"/>
            <a:ext cx="675683" cy="76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ccia circolare in su 29">
            <a:extLst>
              <a:ext uri="{FF2B5EF4-FFF2-40B4-BE49-F238E27FC236}">
                <a16:creationId xmlns:a16="http://schemas.microsoft.com/office/drawing/2014/main" id="{61EF7E50-E962-C21E-0B10-6BC99E251B1F}"/>
              </a:ext>
            </a:extLst>
          </p:cNvPr>
          <p:cNvSpPr/>
          <p:nvPr/>
        </p:nvSpPr>
        <p:spPr>
          <a:xfrm>
            <a:off x="2747935" y="3406878"/>
            <a:ext cx="1529746" cy="5890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1" name="Google Shape;233;p21">
            <a:extLst>
              <a:ext uri="{FF2B5EF4-FFF2-40B4-BE49-F238E27FC236}">
                <a16:creationId xmlns:a16="http://schemas.microsoft.com/office/drawing/2014/main" id="{491A6F82-5105-7E0E-B0B0-23F97EEF7D14}"/>
              </a:ext>
            </a:extLst>
          </p:cNvPr>
          <p:cNvSpPr txBox="1">
            <a:spLocks/>
          </p:cNvSpPr>
          <p:nvPr/>
        </p:nvSpPr>
        <p:spPr>
          <a:xfrm>
            <a:off x="1941546" y="3949237"/>
            <a:ext cx="401796" cy="25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1400" dirty="0" err="1"/>
              <a:t>Truffle</a:t>
            </a:r>
            <a:endParaRPr lang="it-IT" sz="1400" dirty="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F882151E-6A91-D88D-5E79-4D2731E2BB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9392" y="3856484"/>
            <a:ext cx="689201" cy="585616"/>
          </a:xfrm>
          <a:prstGeom prst="rect">
            <a:avLst/>
          </a:prstGeom>
        </p:spPr>
      </p:pic>
      <p:sp>
        <p:nvSpPr>
          <p:cNvPr id="36" name="Google Shape;233;p21">
            <a:extLst>
              <a:ext uri="{FF2B5EF4-FFF2-40B4-BE49-F238E27FC236}">
                <a16:creationId xmlns:a16="http://schemas.microsoft.com/office/drawing/2014/main" id="{55932630-7C6A-DD3B-0744-3D4A40C10BF1}"/>
              </a:ext>
            </a:extLst>
          </p:cNvPr>
          <p:cNvSpPr txBox="1">
            <a:spLocks/>
          </p:cNvSpPr>
          <p:nvPr/>
        </p:nvSpPr>
        <p:spPr>
          <a:xfrm>
            <a:off x="7074269" y="4005866"/>
            <a:ext cx="401796" cy="25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t-IT" sz="1400" dirty="0"/>
              <a:t>Web3.Js</a:t>
            </a:r>
          </a:p>
        </p:txBody>
      </p:sp>
      <p:sp>
        <p:nvSpPr>
          <p:cNvPr id="37" name="Freccia circolare in su 36">
            <a:extLst>
              <a:ext uri="{FF2B5EF4-FFF2-40B4-BE49-F238E27FC236}">
                <a16:creationId xmlns:a16="http://schemas.microsoft.com/office/drawing/2014/main" id="{6D2E012F-84B0-40CE-84FF-526FBA9452D1}"/>
              </a:ext>
            </a:extLst>
          </p:cNvPr>
          <p:cNvSpPr/>
          <p:nvPr/>
        </p:nvSpPr>
        <p:spPr>
          <a:xfrm>
            <a:off x="4962558" y="3450000"/>
            <a:ext cx="1529746" cy="589016"/>
          </a:xfrm>
          <a:prstGeom prst="curvedUpArrow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2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1188174" y="1506350"/>
            <a:ext cx="6243983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" sz="1200" dirty="0" err="1"/>
              <a:t>Necessità</a:t>
            </a:r>
            <a:r>
              <a:rPr lang="en" sz="1200" dirty="0"/>
              <a:t> di </a:t>
            </a:r>
            <a:r>
              <a:rPr lang="en" sz="1200" dirty="0" err="1"/>
              <a:t>avere</a:t>
            </a:r>
            <a:r>
              <a:rPr lang="en" sz="1200" dirty="0"/>
              <a:t> </a:t>
            </a:r>
            <a:r>
              <a:rPr lang="en" sz="1200" dirty="0" err="1"/>
              <a:t>una</a:t>
            </a:r>
            <a:r>
              <a:rPr lang="en" sz="1200" dirty="0"/>
              <a:t> blockchain permissionless per </a:t>
            </a:r>
            <a:r>
              <a:rPr lang="en" sz="1200" dirty="0" err="1"/>
              <a:t>permettere</a:t>
            </a:r>
            <a:r>
              <a:rPr lang="en" sz="1200" dirty="0"/>
              <a:t> a </a:t>
            </a:r>
            <a:r>
              <a:rPr lang="en" sz="1200" dirty="0" err="1"/>
              <a:t>chiunque</a:t>
            </a:r>
            <a:r>
              <a:rPr lang="en" sz="1200" dirty="0"/>
              <a:t> di </a:t>
            </a:r>
            <a:r>
              <a:rPr lang="en" sz="1200" dirty="0" err="1"/>
              <a:t>interrogare</a:t>
            </a:r>
            <a:r>
              <a:rPr lang="en" sz="1200" dirty="0"/>
              <a:t> </a:t>
            </a:r>
            <a:r>
              <a:rPr lang="it-IT" sz="1200" dirty="0"/>
              <a:t>gli smart </a:t>
            </a:r>
            <a:r>
              <a:rPr lang="it-IT" sz="1200" dirty="0" err="1"/>
              <a:t>contracts</a:t>
            </a:r>
            <a:r>
              <a:rPr lang="it-IT" sz="1200" dirty="0"/>
              <a:t> sviluppati e allo stesso tempo restringere alcune funzioni ad utenti autorizzati utilizzando standard ben definiti.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it-IT" sz="1200" dirty="0"/>
              <a:t>L’idea è di realizzare una </a:t>
            </a:r>
            <a:r>
              <a:rPr lang="it-IT" sz="1200" dirty="0" err="1"/>
              <a:t>Dapp</a:t>
            </a:r>
            <a:r>
              <a:rPr lang="it-IT" sz="1200" dirty="0"/>
              <a:t> che funzioni utilizzando smart </a:t>
            </a:r>
            <a:r>
              <a:rPr lang="it-IT" sz="1200" dirty="0" err="1"/>
              <a:t>contract</a:t>
            </a:r>
            <a:r>
              <a:rPr lang="it-IT" sz="1200" dirty="0"/>
              <a:t> per automatizzare e garantire l’esecuzione di accordi, transazioni e processi, distribuendo il back-end su una pletora di nodi.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it-IT" sz="1200" dirty="0" err="1"/>
              <a:t>Ethereum</a:t>
            </a:r>
            <a:r>
              <a:rPr lang="it-IT" sz="1200" dirty="0"/>
              <a:t> ha una grande comunità di sviluppatori e sostenitori, utilizza un linguaggio di programmazione chiamato </a:t>
            </a:r>
            <a:r>
              <a:rPr lang="it-IT" sz="1200" dirty="0" err="1"/>
              <a:t>Solidity</a:t>
            </a:r>
            <a:r>
              <a:rPr lang="it-IT" sz="1200" dirty="0"/>
              <a:t> per la creazione di smart </a:t>
            </a:r>
            <a:r>
              <a:rPr lang="it-IT" sz="1200" dirty="0" err="1"/>
              <a:t>contract</a:t>
            </a:r>
            <a:r>
              <a:rPr lang="it-IT" sz="1200" dirty="0"/>
              <a:t>. </a:t>
            </a:r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Perchè</a:t>
            </a:r>
            <a:r>
              <a:rPr lang="en" dirty="0"/>
              <a:t> Ethereum?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66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Ethereum Standard - </a:t>
            </a:r>
            <a:r>
              <a:rPr lang="en" dirty="0" err="1"/>
              <a:t>OpenZeppelin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54;p23">
            <a:extLst>
              <a:ext uri="{FF2B5EF4-FFF2-40B4-BE49-F238E27FC236}">
                <a16:creationId xmlns:a16="http://schemas.microsoft.com/office/drawing/2014/main" id="{8485790C-053C-7CCE-243A-CF9B057C6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375" y="1392372"/>
            <a:ext cx="2393508" cy="16379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Standard</a:t>
            </a:r>
            <a:endParaRPr b="1" dirty="0"/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en" sz="1400" dirty="0"/>
              <a:t>ERC721 (NFT)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-IT" sz="1400" dirty="0" err="1"/>
              <a:t>P</a:t>
            </a:r>
            <a:r>
              <a:rPr lang="en" sz="1400" dirty="0" err="1"/>
              <a:t>resenta</a:t>
            </a:r>
            <a:r>
              <a:rPr lang="en" sz="1400" dirty="0"/>
              <a:t> le </a:t>
            </a:r>
            <a:r>
              <a:rPr lang="en" sz="1400" dirty="0" err="1"/>
              <a:t>funzioni</a:t>
            </a:r>
            <a:r>
              <a:rPr lang="en" sz="1400" dirty="0"/>
              <a:t> </a:t>
            </a:r>
            <a:r>
              <a:rPr lang="en" sz="1400" dirty="0" err="1"/>
              <a:t>principali</a:t>
            </a:r>
            <a:r>
              <a:rPr lang="en" sz="1400" dirty="0"/>
              <a:t> </a:t>
            </a:r>
            <a:r>
              <a:rPr lang="en" sz="1400" dirty="0" err="1"/>
              <a:t>già</a:t>
            </a:r>
            <a:r>
              <a:rPr lang="en" sz="1400" dirty="0"/>
              <a:t> </a:t>
            </a:r>
            <a:r>
              <a:rPr lang="en" sz="1400" dirty="0" err="1"/>
              <a:t>implementate</a:t>
            </a:r>
            <a:r>
              <a:rPr lang="en" sz="1400" dirty="0"/>
              <a:t> in </a:t>
            </a:r>
            <a:r>
              <a:rPr lang="en" sz="1400" dirty="0" err="1"/>
              <a:t>maniera</a:t>
            </a:r>
            <a:r>
              <a:rPr lang="en" sz="1400" dirty="0"/>
              <a:t> </a:t>
            </a:r>
            <a:r>
              <a:rPr lang="en" sz="1400" dirty="0" err="1"/>
              <a:t>sicura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3" name="Google Shape;254;p23">
            <a:extLst>
              <a:ext uri="{FF2B5EF4-FFF2-40B4-BE49-F238E27FC236}">
                <a16:creationId xmlns:a16="http://schemas.microsoft.com/office/drawing/2014/main" id="{6C65734B-0547-F4DD-A91C-F7D041577CB5}"/>
              </a:ext>
            </a:extLst>
          </p:cNvPr>
          <p:cNvSpPr txBox="1">
            <a:spLocks/>
          </p:cNvSpPr>
          <p:nvPr/>
        </p:nvSpPr>
        <p:spPr>
          <a:xfrm>
            <a:off x="3713653" y="1392372"/>
            <a:ext cx="4546972" cy="3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it-IT" b="1" dirty="0"/>
              <a:t>Sicurezza / Controllo</a:t>
            </a:r>
          </a:p>
          <a:p>
            <a:pPr marL="285750" indent="-285750">
              <a:spcBef>
                <a:spcPts val="4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it-IT" sz="1400" dirty="0"/>
              <a:t>Access Control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it-IT" sz="1400" dirty="0"/>
              <a:t>Consente in modo semplice e sicuro di limitare l’accesso ad alcune funzionalità ad indirizzi con un determinato ruolo. </a:t>
            </a:r>
          </a:p>
          <a:p>
            <a:pPr marL="285750" indent="-285750">
              <a:spcBef>
                <a:spcPts val="4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it-IT" sz="1400" dirty="0"/>
              <a:t>Safe Math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it-IT" sz="1400" dirty="0"/>
              <a:t>Consente di gestire numeri in modo sicuro, proteggendo da overflow e </a:t>
            </a:r>
            <a:r>
              <a:rPr lang="it-IT" sz="1400" dirty="0" err="1"/>
              <a:t>underflow</a:t>
            </a:r>
            <a:r>
              <a:rPr lang="it-IT" sz="1400" dirty="0"/>
              <a:t>. </a:t>
            </a:r>
          </a:p>
          <a:p>
            <a:pPr marL="285750" indent="-285750">
              <a:spcBef>
                <a:spcPts val="4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it-IT" sz="1400" dirty="0" err="1"/>
              <a:t>Reentrancy</a:t>
            </a:r>
            <a:r>
              <a:rPr lang="it-IT" sz="1400" dirty="0"/>
              <a:t> Guard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it-IT" sz="1400" dirty="0"/>
              <a:t>Implementa una difesa contro l’attacco </a:t>
            </a:r>
            <a:r>
              <a:rPr lang="it-IT" sz="1400" dirty="0" err="1"/>
              <a:t>Reentrant</a:t>
            </a:r>
            <a:r>
              <a:rPr lang="it-IT" sz="1400" dirty="0"/>
              <a:t>. 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endParaRPr lang="it-IT" sz="1400" dirty="0"/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76382902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1672</Words>
  <Application>Microsoft Macintosh PowerPoint</Application>
  <PresentationFormat>Presentazione su schermo (16:9)</PresentationFormat>
  <Paragraphs>210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Arial</vt:lpstr>
      <vt:lpstr>Nunito</vt:lpstr>
      <vt:lpstr>Calibri</vt:lpstr>
      <vt:lpstr>Wingdings</vt:lpstr>
      <vt:lpstr>Nunito SemiBold</vt:lpstr>
      <vt:lpstr>Courier New</vt:lpstr>
      <vt:lpstr>Amatic SC</vt:lpstr>
      <vt:lpstr>Curio template</vt:lpstr>
      <vt:lpstr>Università degli studi di Salerno</vt:lpstr>
      <vt:lpstr>Roadmap</vt:lpstr>
      <vt:lpstr>Obiettivo</vt:lpstr>
      <vt:lpstr>Obiettivo</vt:lpstr>
      <vt:lpstr>Vantaggi</vt:lpstr>
      <vt:lpstr>Tecnologie Utilizzate</vt:lpstr>
      <vt:lpstr>Presentazione standard di PowerPoint</vt:lpstr>
      <vt:lpstr>Perchè Ethereum?</vt:lpstr>
      <vt:lpstr>Ethereum Standard - OpenZeppelin</vt:lpstr>
      <vt:lpstr>Use Case</vt:lpstr>
      <vt:lpstr>UC_0 – Gestione Autenticazione</vt:lpstr>
      <vt:lpstr>Presentazione standard di PowerPoint</vt:lpstr>
      <vt:lpstr>Presentazione standard di PowerPoint</vt:lpstr>
      <vt:lpstr>Activity Diagram</vt:lpstr>
      <vt:lpstr>Presentazione standard di PowerPoint</vt:lpstr>
      <vt:lpstr>Presentazione standard di PowerPoint</vt:lpstr>
      <vt:lpstr>Smart Contracts</vt:lpstr>
      <vt:lpstr>CryptoCar</vt:lpstr>
      <vt:lpstr>BuYCar</vt:lpstr>
      <vt:lpstr>BuYCar</vt:lpstr>
      <vt:lpstr>Carledger</vt:lpstr>
      <vt:lpstr>CreateCar</vt:lpstr>
      <vt:lpstr>Live Demo</vt:lpstr>
      <vt:lpstr>Conclusioni</vt:lpstr>
      <vt:lpstr>Presentazione standard di PowerPoint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Salerno</dc:title>
  <cp:lastModifiedBy>RAFFAELLA ROMANO</cp:lastModifiedBy>
  <cp:revision>27</cp:revision>
  <dcterms:modified xsi:type="dcterms:W3CDTF">2023-02-24T15:19:57Z</dcterms:modified>
</cp:coreProperties>
</file>