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sldIdLst>
    <p:sldId id="256" r:id="rId3"/>
    <p:sldId id="258" r:id="rId4"/>
    <p:sldId id="257" r:id="rId5"/>
    <p:sldId id="268" r:id="rId6"/>
    <p:sldId id="269" r:id="rId7"/>
    <p:sldId id="270" r:id="rId8"/>
    <p:sldId id="260" r:id="rId9"/>
    <p:sldId id="261" r:id="rId10"/>
    <p:sldId id="262" r:id="rId11"/>
    <p:sldId id="263" r:id="rId12"/>
    <p:sldId id="264" r:id="rId13"/>
    <p:sldId id="267" r:id="rId14"/>
    <p:sldId id="265" r:id="rId15"/>
    <p:sldId id="259"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4880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757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7938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75837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2238517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96244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96276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43410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84681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16700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n-US"/>
              <a:t>Click to edit Master text styles</a:t>
            </a: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pPr lvl="0"/>
            <a:r>
              <a:rPr lang="en-US"/>
              <a:t>Click to edit Master text styles</a:t>
            </a: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3072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31496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24804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990339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7C16-BF2C-C5CD-7CEF-0CDA90A0C1C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D4DFED0-55FE-AE27-A9FC-39BA6DD1B6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15037E5-714C-45FD-FE7F-46EF33809B2F}"/>
              </a:ext>
            </a:extLst>
          </p:cNvPr>
          <p:cNvSpPr>
            <a:spLocks noGrp="1"/>
          </p:cNvSpPr>
          <p:nvPr>
            <p:ph type="dt" sz="half" idx="10"/>
          </p:nvPr>
        </p:nvSpPr>
        <p:spPr/>
        <p:txBody>
          <a:bodyPr/>
          <a:lstStyle/>
          <a:p>
            <a:fld id="{E5BAF935-BB0A-4983-B4BA-CE32ACFD3C15}" type="datetimeFigureOut">
              <a:rPr lang="en-PK" smtClean="0"/>
              <a:t>01/06/2022</a:t>
            </a:fld>
            <a:endParaRPr lang="en-PK"/>
          </a:p>
        </p:txBody>
      </p:sp>
      <p:sp>
        <p:nvSpPr>
          <p:cNvPr id="5" name="Footer Placeholder 4">
            <a:extLst>
              <a:ext uri="{FF2B5EF4-FFF2-40B4-BE49-F238E27FC236}">
                <a16:creationId xmlns:a16="http://schemas.microsoft.com/office/drawing/2014/main" id="{48861957-694B-10A3-F98E-4515C31463F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CA35E3-CF1A-A4A6-3541-DF297A34C4F5}"/>
              </a:ext>
            </a:extLst>
          </p:cNvPr>
          <p:cNvSpPr>
            <a:spLocks noGrp="1"/>
          </p:cNvSpPr>
          <p:nvPr>
            <p:ph type="sldNum" sz="quarter" idx="12"/>
          </p:nvPr>
        </p:nvSpPr>
        <p:spPr/>
        <p:txBody>
          <a:bodyPr/>
          <a:lstStyle/>
          <a:p>
            <a:fld id="{B0DC6282-A0D6-458F-83A9-641C014424ED}" type="slidenum">
              <a:rPr lang="en-PK" smtClean="0"/>
              <a:t>‹#›</a:t>
            </a:fld>
            <a:endParaRPr lang="en-PK"/>
          </a:p>
        </p:txBody>
      </p:sp>
    </p:spTree>
    <p:extLst>
      <p:ext uri="{BB962C8B-B14F-4D97-AF65-F5344CB8AC3E}">
        <p14:creationId xmlns:p14="http://schemas.microsoft.com/office/powerpoint/2010/main" val="982346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35020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7077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6417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7568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3374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4473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00197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86356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17921183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02552470"/>
      </p:ext>
    </p:extLst>
  </p:cSld>
  <p:clrMap bg1="lt1" tx1="dk1" bg2="dk2" tx2="lt2" accent1="accent1" accent2="accent2" accent3="accent3" accent4="accent4" accent5="accent5" accent6="accent6" hlink="hlink" folHlink="folHlink"/>
  <p:sldLayoutIdLst>
    <p:sldLayoutId id="214748368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98A6-5A80-AB9F-4813-11618E87616C}"/>
              </a:ext>
            </a:extLst>
          </p:cNvPr>
          <p:cNvSpPr>
            <a:spLocks noGrp="1"/>
          </p:cNvSpPr>
          <p:nvPr>
            <p:ph type="ctrTitle"/>
          </p:nvPr>
        </p:nvSpPr>
        <p:spPr/>
        <p:txBody>
          <a:bodyPr/>
          <a:lstStyle/>
          <a:p>
            <a:r>
              <a:rPr lang="en-US" dirty="0"/>
              <a:t>SNAKES AND LADDER</a:t>
            </a:r>
            <a:endParaRPr lang="en-PK" dirty="0"/>
          </a:p>
        </p:txBody>
      </p:sp>
      <p:sp>
        <p:nvSpPr>
          <p:cNvPr id="3" name="Subtitle 2">
            <a:extLst>
              <a:ext uri="{FF2B5EF4-FFF2-40B4-BE49-F238E27FC236}">
                <a16:creationId xmlns:a16="http://schemas.microsoft.com/office/drawing/2014/main" id="{ECE09EB5-E7D6-58AA-1C0A-A2EF1C7F4F62}"/>
              </a:ext>
            </a:extLst>
          </p:cNvPr>
          <p:cNvSpPr>
            <a:spLocks noGrp="1"/>
          </p:cNvSpPr>
          <p:nvPr>
            <p:ph type="subTitle" idx="1"/>
          </p:nvPr>
        </p:nvSpPr>
        <p:spPr>
          <a:xfrm>
            <a:off x="268941" y="5045356"/>
            <a:ext cx="9144000" cy="1655762"/>
          </a:xfrm>
        </p:spPr>
        <p:txBody>
          <a:bodyPr>
            <a:normAutofit/>
          </a:bodyPr>
          <a:lstStyle/>
          <a:p>
            <a:pPr algn="l"/>
            <a:r>
              <a:rPr lang="en-US" sz="2400" dirty="0"/>
              <a:t>By:</a:t>
            </a:r>
          </a:p>
          <a:p>
            <a:pPr algn="l"/>
            <a:r>
              <a:rPr lang="en-US" sz="2400" dirty="0"/>
              <a:t>Wazzah Zaidi 21L-5168</a:t>
            </a:r>
          </a:p>
          <a:p>
            <a:pPr algn="l"/>
            <a:r>
              <a:rPr lang="en-US" sz="2400" dirty="0" err="1"/>
              <a:t>Raffay</a:t>
            </a:r>
            <a:r>
              <a:rPr lang="en-US" sz="2400" dirty="0"/>
              <a:t> Ahmed 21I-0877</a:t>
            </a:r>
          </a:p>
          <a:p>
            <a:pPr algn="l"/>
            <a:r>
              <a:rPr lang="en-US" sz="2400" dirty="0" err="1"/>
              <a:t>Ayyad</a:t>
            </a:r>
            <a:r>
              <a:rPr lang="en-US" sz="2400" dirty="0"/>
              <a:t> Asif 21L-7520</a:t>
            </a:r>
            <a:endParaRPr lang="en-PK" sz="2400" dirty="0"/>
          </a:p>
        </p:txBody>
      </p:sp>
    </p:spTree>
    <p:extLst>
      <p:ext uri="{BB962C8B-B14F-4D97-AF65-F5344CB8AC3E}">
        <p14:creationId xmlns:p14="http://schemas.microsoft.com/office/powerpoint/2010/main" val="354760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680972" y="1403765"/>
            <a:ext cx="4536486" cy="2531742"/>
          </a:xfrm>
        </p:spPr>
        <p:txBody>
          <a:bodyPr/>
          <a:lstStyle/>
          <a:p>
            <a:r>
              <a:rPr lang="en-US" dirty="0"/>
              <a:t>It used to generate selection lines for the Mux to decide which one of the 5 (snake or ladder) was enabled and the corresponding binary value of that thing is produced which is used by mux to decide therefore what binary value to pass on.</a:t>
            </a:r>
          </a:p>
          <a:p>
            <a:r>
              <a:rPr lang="en-US" dirty="0"/>
              <a:t>Input comes from comparator </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p:txBody>
          <a:bodyPr/>
          <a:lstStyle/>
          <a:p>
            <a:pPr algn="ctr"/>
            <a:r>
              <a:rPr lang="en-US" dirty="0"/>
              <a:t>ENCODER</a:t>
            </a:r>
            <a:endParaRPr lang="en-PK" dirty="0"/>
          </a:p>
        </p:txBody>
      </p:sp>
      <p:sp>
        <p:nvSpPr>
          <p:cNvPr id="9" name="TextBox 8">
            <a:extLst>
              <a:ext uri="{FF2B5EF4-FFF2-40B4-BE49-F238E27FC236}">
                <a16:creationId xmlns:a16="http://schemas.microsoft.com/office/drawing/2014/main" id="{91DEEB57-2D71-CA8E-D317-24F12E9F374B}"/>
              </a:ext>
            </a:extLst>
          </p:cNvPr>
          <p:cNvSpPr txBox="1"/>
          <p:nvPr/>
        </p:nvSpPr>
        <p:spPr>
          <a:xfrm>
            <a:off x="1359551" y="4977181"/>
            <a:ext cx="2617349" cy="954107"/>
          </a:xfrm>
          <a:prstGeom prst="rect">
            <a:avLst/>
          </a:prstGeom>
          <a:noFill/>
        </p:spPr>
        <p:txBody>
          <a:bodyPr wrap="square" rtlCol="0">
            <a:spAutoFit/>
          </a:bodyPr>
          <a:lstStyle/>
          <a:p>
            <a:r>
              <a:rPr lang="en-US" b="1" dirty="0">
                <a:solidFill>
                  <a:schemeClr val="bg1"/>
                </a:solidFill>
              </a:rPr>
              <a:t>Design: </a:t>
            </a:r>
          </a:p>
          <a:p>
            <a:r>
              <a:rPr lang="en-US" b="1" dirty="0">
                <a:solidFill>
                  <a:schemeClr val="bg1"/>
                </a:solidFill>
              </a:rPr>
              <a:t>OR gates used and if only one bit is 1 that specific selection line is used</a:t>
            </a:r>
          </a:p>
        </p:txBody>
      </p:sp>
      <p:pic>
        <p:nvPicPr>
          <p:cNvPr id="7" name="Picture 6">
            <a:extLst>
              <a:ext uri="{FF2B5EF4-FFF2-40B4-BE49-F238E27FC236}">
                <a16:creationId xmlns:a16="http://schemas.microsoft.com/office/drawing/2014/main" id="{95478FCD-96D0-9293-53FC-9EBE94EE1B4A}"/>
              </a:ext>
            </a:extLst>
          </p:cNvPr>
          <p:cNvPicPr>
            <a:picLocks noChangeAspect="1"/>
          </p:cNvPicPr>
          <p:nvPr/>
        </p:nvPicPr>
        <p:blipFill>
          <a:blip r:embed="rId2"/>
          <a:stretch>
            <a:fillRect/>
          </a:stretch>
        </p:blipFill>
        <p:spPr>
          <a:xfrm>
            <a:off x="7567699" y="548900"/>
            <a:ext cx="3576730" cy="3039036"/>
          </a:xfrm>
          <a:prstGeom prst="rect">
            <a:avLst/>
          </a:prstGeom>
        </p:spPr>
      </p:pic>
      <p:pic>
        <p:nvPicPr>
          <p:cNvPr id="10" name="Picture 9">
            <a:extLst>
              <a:ext uri="{FF2B5EF4-FFF2-40B4-BE49-F238E27FC236}">
                <a16:creationId xmlns:a16="http://schemas.microsoft.com/office/drawing/2014/main" id="{1D508274-BEE6-123A-6020-A6DFF4F51E71}"/>
              </a:ext>
            </a:extLst>
          </p:cNvPr>
          <p:cNvPicPr>
            <a:picLocks noChangeAspect="1"/>
          </p:cNvPicPr>
          <p:nvPr/>
        </p:nvPicPr>
        <p:blipFill>
          <a:blip r:embed="rId3"/>
          <a:stretch>
            <a:fillRect/>
          </a:stretch>
        </p:blipFill>
        <p:spPr>
          <a:xfrm>
            <a:off x="6696635" y="3759907"/>
            <a:ext cx="5078082" cy="3029690"/>
          </a:xfrm>
          <a:prstGeom prst="rect">
            <a:avLst/>
          </a:prstGeom>
        </p:spPr>
      </p:pic>
    </p:spTree>
    <p:extLst>
      <p:ext uri="{BB962C8B-B14F-4D97-AF65-F5344CB8AC3E}">
        <p14:creationId xmlns:p14="http://schemas.microsoft.com/office/powerpoint/2010/main" val="401370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680972" y="1403765"/>
            <a:ext cx="4536486" cy="2531742"/>
          </a:xfrm>
        </p:spPr>
        <p:txBody>
          <a:bodyPr/>
          <a:lstStyle/>
          <a:p>
            <a:r>
              <a:rPr lang="en-US" dirty="0"/>
              <a:t>Selection lines from the encoders are used </a:t>
            </a:r>
          </a:p>
          <a:p>
            <a:r>
              <a:rPr lang="en-US" dirty="0"/>
              <a:t>4 to 1 MUX used to create 6 to 1 MUX </a:t>
            </a:r>
          </a:p>
          <a:p>
            <a:r>
              <a:rPr lang="en-US" dirty="0"/>
              <a:t> 5 MUXs used for 5 bits for each player </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p:txBody>
          <a:bodyPr/>
          <a:lstStyle/>
          <a:p>
            <a:pPr algn="ctr"/>
            <a:r>
              <a:rPr lang="en-US" dirty="0"/>
              <a:t>6 to 1 MUX</a:t>
            </a:r>
            <a:endParaRPr lang="en-PK" dirty="0"/>
          </a:p>
        </p:txBody>
      </p:sp>
      <p:sp>
        <p:nvSpPr>
          <p:cNvPr id="9" name="TextBox 8">
            <a:extLst>
              <a:ext uri="{FF2B5EF4-FFF2-40B4-BE49-F238E27FC236}">
                <a16:creationId xmlns:a16="http://schemas.microsoft.com/office/drawing/2014/main" id="{91DEEB57-2D71-CA8E-D317-24F12E9F374B}"/>
              </a:ext>
            </a:extLst>
          </p:cNvPr>
          <p:cNvSpPr txBox="1"/>
          <p:nvPr/>
        </p:nvSpPr>
        <p:spPr>
          <a:xfrm>
            <a:off x="825100" y="4264984"/>
            <a:ext cx="3361418" cy="1384995"/>
          </a:xfrm>
          <a:prstGeom prst="rect">
            <a:avLst/>
          </a:prstGeom>
          <a:noFill/>
        </p:spPr>
        <p:txBody>
          <a:bodyPr wrap="square" rtlCol="0">
            <a:spAutoFit/>
          </a:bodyPr>
          <a:lstStyle/>
          <a:p>
            <a:r>
              <a:rPr lang="en-US" b="1" dirty="0">
                <a:solidFill>
                  <a:schemeClr val="bg1"/>
                </a:solidFill>
              </a:rPr>
              <a:t>Design: </a:t>
            </a:r>
          </a:p>
          <a:p>
            <a:r>
              <a:rPr lang="en-US" b="1" dirty="0">
                <a:solidFill>
                  <a:schemeClr val="bg1"/>
                </a:solidFill>
              </a:rPr>
              <a:t>4 to 1 MUX used as 2 to 1 MUX by hard inputs to 0</a:t>
            </a:r>
          </a:p>
          <a:p>
            <a:endParaRPr lang="en-US" b="1" dirty="0">
              <a:solidFill>
                <a:schemeClr val="bg1"/>
              </a:solidFill>
            </a:endParaRPr>
          </a:p>
          <a:p>
            <a:r>
              <a:rPr lang="en-US" b="1" dirty="0">
                <a:solidFill>
                  <a:schemeClr val="bg1"/>
                </a:solidFill>
              </a:rPr>
              <a:t>One 4 to one MUX and two 2 to 1 MUX used to create 6 to 1 MUX</a:t>
            </a:r>
          </a:p>
        </p:txBody>
      </p:sp>
      <p:pic>
        <p:nvPicPr>
          <p:cNvPr id="6" name="Picture 5">
            <a:extLst>
              <a:ext uri="{FF2B5EF4-FFF2-40B4-BE49-F238E27FC236}">
                <a16:creationId xmlns:a16="http://schemas.microsoft.com/office/drawing/2014/main" id="{6FDF364A-E396-B454-6B34-5B8C2AFBD308}"/>
              </a:ext>
            </a:extLst>
          </p:cNvPr>
          <p:cNvPicPr>
            <a:picLocks noChangeAspect="1"/>
          </p:cNvPicPr>
          <p:nvPr/>
        </p:nvPicPr>
        <p:blipFill>
          <a:blip r:embed="rId2"/>
          <a:stretch>
            <a:fillRect/>
          </a:stretch>
        </p:blipFill>
        <p:spPr>
          <a:xfrm>
            <a:off x="6251448" y="1685408"/>
            <a:ext cx="5091792" cy="3272074"/>
          </a:xfrm>
          <a:prstGeom prst="rect">
            <a:avLst/>
          </a:prstGeom>
        </p:spPr>
      </p:pic>
    </p:spTree>
    <p:extLst>
      <p:ext uri="{BB962C8B-B14F-4D97-AF65-F5344CB8AC3E}">
        <p14:creationId xmlns:p14="http://schemas.microsoft.com/office/powerpoint/2010/main" val="352663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331348" y="1431588"/>
            <a:ext cx="4536486" cy="4288823"/>
          </a:xfrm>
        </p:spPr>
        <p:txBody>
          <a:bodyPr/>
          <a:lstStyle/>
          <a:p>
            <a:r>
              <a:rPr lang="en-US" dirty="0"/>
              <a:t>This is used to check if a move made in the last row is valid or not.</a:t>
            </a:r>
          </a:p>
          <a:p>
            <a:r>
              <a:rPr lang="en-US" dirty="0"/>
              <a:t>If it is not valid, then that addition is negated by a subtraction, leading to the player staying in the same position. </a:t>
            </a:r>
          </a:p>
          <a:p>
            <a:r>
              <a:rPr lang="en-US" dirty="0"/>
              <a:t>This is a subtractor</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a:xfrm>
            <a:off x="433909" y="504076"/>
            <a:ext cx="4918021" cy="770400"/>
          </a:xfrm>
        </p:spPr>
        <p:txBody>
          <a:bodyPr/>
          <a:lstStyle/>
          <a:p>
            <a:pPr algn="ctr"/>
            <a:r>
              <a:rPr lang="en-US" dirty="0"/>
              <a:t>BIT CHECKER</a:t>
            </a:r>
            <a:endParaRPr lang="en-PK" dirty="0"/>
          </a:p>
        </p:txBody>
      </p:sp>
      <p:pic>
        <p:nvPicPr>
          <p:cNvPr id="7" name="Picture 6">
            <a:extLst>
              <a:ext uri="{FF2B5EF4-FFF2-40B4-BE49-F238E27FC236}">
                <a16:creationId xmlns:a16="http://schemas.microsoft.com/office/drawing/2014/main" id="{BB7D1BDE-D683-1886-FEF5-535CB76BDF92}"/>
              </a:ext>
            </a:extLst>
          </p:cNvPr>
          <p:cNvPicPr>
            <a:picLocks noChangeAspect="1"/>
          </p:cNvPicPr>
          <p:nvPr/>
        </p:nvPicPr>
        <p:blipFill>
          <a:blip r:embed="rId2"/>
          <a:stretch>
            <a:fillRect/>
          </a:stretch>
        </p:blipFill>
        <p:spPr>
          <a:xfrm>
            <a:off x="6654126" y="1550616"/>
            <a:ext cx="4536485" cy="4169795"/>
          </a:xfrm>
          <a:prstGeom prst="rect">
            <a:avLst/>
          </a:prstGeom>
        </p:spPr>
      </p:pic>
    </p:spTree>
    <p:extLst>
      <p:ext uri="{BB962C8B-B14F-4D97-AF65-F5344CB8AC3E}">
        <p14:creationId xmlns:p14="http://schemas.microsoft.com/office/powerpoint/2010/main" val="284120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680972" y="1403765"/>
            <a:ext cx="4536486" cy="2531742"/>
          </a:xfrm>
        </p:spPr>
        <p:txBody>
          <a:bodyPr/>
          <a:lstStyle/>
          <a:p>
            <a:r>
              <a:rPr lang="en-US" dirty="0"/>
              <a:t>One selection line is the  bit (GH) from the initial adder which checks if the move is possible or not</a:t>
            </a:r>
          </a:p>
          <a:p>
            <a:r>
              <a:rPr lang="en-US" dirty="0"/>
              <a:t>Output goes into the register</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p:txBody>
          <a:bodyPr/>
          <a:lstStyle/>
          <a:p>
            <a:pPr algn="ctr"/>
            <a:r>
              <a:rPr lang="en-US" dirty="0"/>
              <a:t>2 to 1  MUX</a:t>
            </a:r>
            <a:endParaRPr lang="en-PK" dirty="0"/>
          </a:p>
        </p:txBody>
      </p:sp>
      <p:sp>
        <p:nvSpPr>
          <p:cNvPr id="9" name="TextBox 8">
            <a:extLst>
              <a:ext uri="{FF2B5EF4-FFF2-40B4-BE49-F238E27FC236}">
                <a16:creationId xmlns:a16="http://schemas.microsoft.com/office/drawing/2014/main" id="{91DEEB57-2D71-CA8E-D317-24F12E9F374B}"/>
              </a:ext>
            </a:extLst>
          </p:cNvPr>
          <p:cNvSpPr txBox="1"/>
          <p:nvPr/>
        </p:nvSpPr>
        <p:spPr>
          <a:xfrm>
            <a:off x="825100" y="4264984"/>
            <a:ext cx="3361418" cy="954107"/>
          </a:xfrm>
          <a:prstGeom prst="rect">
            <a:avLst/>
          </a:prstGeom>
          <a:noFill/>
        </p:spPr>
        <p:txBody>
          <a:bodyPr wrap="square" rtlCol="0">
            <a:spAutoFit/>
          </a:bodyPr>
          <a:lstStyle/>
          <a:p>
            <a:r>
              <a:rPr lang="en-US" b="1" dirty="0">
                <a:solidFill>
                  <a:schemeClr val="bg1"/>
                </a:solidFill>
              </a:rPr>
              <a:t>Design: </a:t>
            </a:r>
          </a:p>
          <a:p>
            <a:r>
              <a:rPr lang="en-US" b="1" dirty="0">
                <a:solidFill>
                  <a:schemeClr val="bg1"/>
                </a:solidFill>
              </a:rPr>
              <a:t>4 to 1 MUX used as 2 to 1 MUX by hard inputs to 0</a:t>
            </a:r>
          </a:p>
          <a:p>
            <a:endParaRPr lang="en-US" b="1" dirty="0">
              <a:solidFill>
                <a:schemeClr val="bg1"/>
              </a:solidFill>
            </a:endParaRPr>
          </a:p>
        </p:txBody>
      </p:sp>
      <p:pic>
        <p:nvPicPr>
          <p:cNvPr id="11" name="Picture 10">
            <a:extLst>
              <a:ext uri="{FF2B5EF4-FFF2-40B4-BE49-F238E27FC236}">
                <a16:creationId xmlns:a16="http://schemas.microsoft.com/office/drawing/2014/main" id="{0783A540-07E8-55D0-5F42-C9C520430F19}"/>
              </a:ext>
            </a:extLst>
          </p:cNvPr>
          <p:cNvPicPr>
            <a:picLocks noChangeAspect="1"/>
          </p:cNvPicPr>
          <p:nvPr/>
        </p:nvPicPr>
        <p:blipFill>
          <a:blip r:embed="rId2"/>
          <a:stretch>
            <a:fillRect/>
          </a:stretch>
        </p:blipFill>
        <p:spPr>
          <a:xfrm>
            <a:off x="5660967" y="1403764"/>
            <a:ext cx="5639289" cy="3275811"/>
          </a:xfrm>
          <a:prstGeom prst="rect">
            <a:avLst/>
          </a:prstGeom>
        </p:spPr>
      </p:pic>
    </p:spTree>
    <p:extLst>
      <p:ext uri="{BB962C8B-B14F-4D97-AF65-F5344CB8AC3E}">
        <p14:creationId xmlns:p14="http://schemas.microsoft.com/office/powerpoint/2010/main" val="79654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331348" y="1431588"/>
            <a:ext cx="4536486" cy="4288823"/>
          </a:xfrm>
        </p:spPr>
        <p:txBody>
          <a:bodyPr/>
          <a:lstStyle/>
          <a:p>
            <a:r>
              <a:rPr lang="en-US" dirty="0"/>
              <a:t>One register is used to store the previous value </a:t>
            </a:r>
            <a:r>
              <a:rPr lang="en-US" dirty="0" err="1"/>
              <a:t>i.e</a:t>
            </a:r>
            <a:r>
              <a:rPr lang="en-US" dirty="0"/>
              <a:t> value from the last turn</a:t>
            </a:r>
          </a:p>
          <a:p>
            <a:r>
              <a:rPr lang="en-US" dirty="0"/>
              <a:t>Another register to store the current value</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a:xfrm>
            <a:off x="433909" y="504076"/>
            <a:ext cx="4918021" cy="770400"/>
          </a:xfrm>
        </p:spPr>
        <p:txBody>
          <a:bodyPr/>
          <a:lstStyle/>
          <a:p>
            <a:pPr algn="ctr"/>
            <a:r>
              <a:rPr lang="en-US" dirty="0"/>
              <a:t>REGISTERS</a:t>
            </a:r>
            <a:endParaRPr lang="en-PK" dirty="0"/>
          </a:p>
        </p:txBody>
      </p:sp>
      <p:pic>
        <p:nvPicPr>
          <p:cNvPr id="8" name="Picture 7">
            <a:extLst>
              <a:ext uri="{FF2B5EF4-FFF2-40B4-BE49-F238E27FC236}">
                <a16:creationId xmlns:a16="http://schemas.microsoft.com/office/drawing/2014/main" id="{81D46715-1A6E-E4EB-181A-64CB2E996280}"/>
              </a:ext>
            </a:extLst>
          </p:cNvPr>
          <p:cNvPicPr>
            <a:picLocks noChangeAspect="1"/>
          </p:cNvPicPr>
          <p:nvPr/>
        </p:nvPicPr>
        <p:blipFill>
          <a:blip r:embed="rId2"/>
          <a:stretch>
            <a:fillRect/>
          </a:stretch>
        </p:blipFill>
        <p:spPr>
          <a:xfrm>
            <a:off x="5172636" y="1431588"/>
            <a:ext cx="6598340" cy="4225141"/>
          </a:xfrm>
          <a:prstGeom prst="rect">
            <a:avLst/>
          </a:prstGeom>
        </p:spPr>
      </p:pic>
    </p:spTree>
    <p:extLst>
      <p:ext uri="{BB962C8B-B14F-4D97-AF65-F5344CB8AC3E}">
        <p14:creationId xmlns:p14="http://schemas.microsoft.com/office/powerpoint/2010/main" val="13045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331348" y="1431588"/>
            <a:ext cx="4536486" cy="4288823"/>
          </a:xfrm>
        </p:spPr>
        <p:txBody>
          <a:bodyPr/>
          <a:lstStyle/>
          <a:p>
            <a:r>
              <a:rPr lang="en-US" dirty="0"/>
              <a:t>Decoder is used to select corresponding LED </a:t>
            </a:r>
          </a:p>
          <a:p>
            <a:r>
              <a:rPr lang="en-US" dirty="0"/>
              <a:t>Decimal equivalent of binary digit</a:t>
            </a:r>
          </a:p>
          <a:p>
            <a:r>
              <a:rPr lang="en-US" dirty="0"/>
              <a:t>5 x 32 decoder used</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a:xfrm>
            <a:off x="-207600" y="548900"/>
            <a:ext cx="6303600" cy="770400"/>
          </a:xfrm>
        </p:spPr>
        <p:txBody>
          <a:bodyPr/>
          <a:lstStyle/>
          <a:p>
            <a:pPr algn="ctr"/>
            <a:r>
              <a:rPr lang="en-US" dirty="0"/>
              <a:t>DECODER</a:t>
            </a:r>
            <a:endParaRPr lang="en-PK" dirty="0"/>
          </a:p>
        </p:txBody>
      </p:sp>
      <p:pic>
        <p:nvPicPr>
          <p:cNvPr id="5" name="Picture 4">
            <a:extLst>
              <a:ext uri="{FF2B5EF4-FFF2-40B4-BE49-F238E27FC236}">
                <a16:creationId xmlns:a16="http://schemas.microsoft.com/office/drawing/2014/main" id="{B9414809-3202-209C-DFBF-57BEB1793C26}"/>
              </a:ext>
            </a:extLst>
          </p:cNvPr>
          <p:cNvPicPr>
            <a:picLocks noChangeAspect="1"/>
          </p:cNvPicPr>
          <p:nvPr/>
        </p:nvPicPr>
        <p:blipFill>
          <a:blip r:embed="rId2"/>
          <a:stretch>
            <a:fillRect/>
          </a:stretch>
        </p:blipFill>
        <p:spPr>
          <a:xfrm>
            <a:off x="6096000" y="1206924"/>
            <a:ext cx="5534540" cy="5102176"/>
          </a:xfrm>
          <a:prstGeom prst="rect">
            <a:avLst/>
          </a:prstGeom>
        </p:spPr>
      </p:pic>
      <p:sp>
        <p:nvSpPr>
          <p:cNvPr id="6" name="TextBox 5">
            <a:extLst>
              <a:ext uri="{FF2B5EF4-FFF2-40B4-BE49-F238E27FC236}">
                <a16:creationId xmlns:a16="http://schemas.microsoft.com/office/drawing/2014/main" id="{C2128A83-56BA-A772-5A60-9E835E096A2E}"/>
              </a:ext>
            </a:extLst>
          </p:cNvPr>
          <p:cNvSpPr txBox="1"/>
          <p:nvPr/>
        </p:nvSpPr>
        <p:spPr>
          <a:xfrm>
            <a:off x="825100" y="4264984"/>
            <a:ext cx="3361418" cy="954107"/>
          </a:xfrm>
          <a:prstGeom prst="rect">
            <a:avLst/>
          </a:prstGeom>
          <a:noFill/>
        </p:spPr>
        <p:txBody>
          <a:bodyPr wrap="square" rtlCol="0">
            <a:spAutoFit/>
          </a:bodyPr>
          <a:lstStyle/>
          <a:p>
            <a:r>
              <a:rPr lang="en-US" b="1" dirty="0">
                <a:solidFill>
                  <a:schemeClr val="bg1"/>
                </a:solidFill>
              </a:rPr>
              <a:t>Design: </a:t>
            </a:r>
          </a:p>
          <a:p>
            <a:r>
              <a:rPr lang="en-US" b="1" dirty="0">
                <a:solidFill>
                  <a:schemeClr val="bg1"/>
                </a:solidFill>
              </a:rPr>
              <a:t>One 2 x 4 decoder and four 3 x 8 decoder used</a:t>
            </a:r>
          </a:p>
          <a:p>
            <a:r>
              <a:rPr lang="en-US" b="1" dirty="0">
                <a:solidFill>
                  <a:schemeClr val="bg1"/>
                </a:solidFill>
              </a:rPr>
              <a:t>	</a:t>
            </a:r>
          </a:p>
        </p:txBody>
      </p:sp>
    </p:spTree>
    <p:extLst>
      <p:ext uri="{BB962C8B-B14F-4D97-AF65-F5344CB8AC3E}">
        <p14:creationId xmlns:p14="http://schemas.microsoft.com/office/powerpoint/2010/main" val="337539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7A15-FE8D-6DC5-A3DC-CBE0C5D36D9F}"/>
              </a:ext>
            </a:extLst>
          </p:cNvPr>
          <p:cNvSpPr>
            <a:spLocks noGrp="1"/>
          </p:cNvSpPr>
          <p:nvPr>
            <p:ph type="title"/>
          </p:nvPr>
        </p:nvSpPr>
        <p:spPr>
          <a:xfrm>
            <a:off x="415601" y="384367"/>
            <a:ext cx="4999082" cy="763600"/>
          </a:xfrm>
        </p:spPr>
        <p:txBody>
          <a:bodyPr/>
          <a:lstStyle/>
          <a:p>
            <a:pPr algn="ctr"/>
            <a:r>
              <a:rPr lang="en-US" dirty="0"/>
              <a:t>BOARD</a:t>
            </a:r>
            <a:endParaRPr lang="en-PK" dirty="0"/>
          </a:p>
        </p:txBody>
      </p:sp>
      <p:sp>
        <p:nvSpPr>
          <p:cNvPr id="3" name="Content Placeholder 2">
            <a:extLst>
              <a:ext uri="{FF2B5EF4-FFF2-40B4-BE49-F238E27FC236}">
                <a16:creationId xmlns:a16="http://schemas.microsoft.com/office/drawing/2014/main" id="{E2A5B8AF-2084-49B5-CEF5-B1139B6ADFD5}"/>
              </a:ext>
            </a:extLst>
          </p:cNvPr>
          <p:cNvSpPr>
            <a:spLocks noGrp="1"/>
          </p:cNvSpPr>
          <p:nvPr>
            <p:ph idx="1"/>
          </p:nvPr>
        </p:nvSpPr>
        <p:spPr/>
        <p:txBody>
          <a:bodyPr/>
          <a:lstStyle/>
          <a:p>
            <a:r>
              <a:rPr lang="en-US" dirty="0"/>
              <a:t>32 LED for each player </a:t>
            </a:r>
          </a:p>
          <a:p>
            <a:pPr lvl="1"/>
            <a:r>
              <a:rPr lang="en-US" dirty="0"/>
              <a:t>Player 1 -&gt; CYAN</a:t>
            </a:r>
          </a:p>
          <a:p>
            <a:pPr lvl="1"/>
            <a:r>
              <a:rPr lang="en-US" dirty="0"/>
              <a:t>Player 2 -&gt; YELLOW</a:t>
            </a:r>
          </a:p>
          <a:p>
            <a:endParaRPr lang="en-US" dirty="0"/>
          </a:p>
          <a:p>
            <a:r>
              <a:rPr lang="en-US" dirty="0"/>
              <a:t>Switch to change between player 1 and player 2</a:t>
            </a:r>
          </a:p>
          <a:p>
            <a:r>
              <a:rPr lang="en-US" dirty="0"/>
              <a:t>Dice roll to choose a number </a:t>
            </a:r>
          </a:p>
          <a:p>
            <a:r>
              <a:rPr lang="en-US" dirty="0"/>
              <a:t>Clear to reset the game</a:t>
            </a:r>
          </a:p>
          <a:p>
            <a:r>
              <a:rPr lang="en-US" dirty="0"/>
              <a:t>Hex display with MSB bit = 0 </a:t>
            </a:r>
            <a:endParaRPr lang="en-PK" dirty="0"/>
          </a:p>
          <a:p>
            <a:endParaRPr lang="en-US" dirty="0"/>
          </a:p>
          <a:p>
            <a:pPr marL="596900" lvl="1" indent="0">
              <a:buNone/>
            </a:pPr>
            <a:endParaRPr lang="en-US" dirty="0"/>
          </a:p>
          <a:p>
            <a:pPr lvl="1"/>
            <a:endParaRPr lang="en-PK" dirty="0"/>
          </a:p>
        </p:txBody>
      </p:sp>
      <p:pic>
        <p:nvPicPr>
          <p:cNvPr id="5" name="Picture 4">
            <a:extLst>
              <a:ext uri="{FF2B5EF4-FFF2-40B4-BE49-F238E27FC236}">
                <a16:creationId xmlns:a16="http://schemas.microsoft.com/office/drawing/2014/main" id="{A5E36ABA-C445-6499-4F2D-37157839654D}"/>
              </a:ext>
            </a:extLst>
          </p:cNvPr>
          <p:cNvPicPr>
            <a:picLocks noChangeAspect="1"/>
          </p:cNvPicPr>
          <p:nvPr/>
        </p:nvPicPr>
        <p:blipFill>
          <a:blip r:embed="rId2"/>
          <a:stretch>
            <a:fillRect/>
          </a:stretch>
        </p:blipFill>
        <p:spPr>
          <a:xfrm>
            <a:off x="5975193" y="1536633"/>
            <a:ext cx="5612948" cy="3958732"/>
          </a:xfrm>
          <a:prstGeom prst="rect">
            <a:avLst/>
          </a:prstGeom>
        </p:spPr>
      </p:pic>
    </p:spTree>
    <p:extLst>
      <p:ext uri="{BB962C8B-B14F-4D97-AF65-F5344CB8AC3E}">
        <p14:creationId xmlns:p14="http://schemas.microsoft.com/office/powerpoint/2010/main" val="416776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698534" y="1532648"/>
            <a:ext cx="5605065" cy="4288823"/>
          </a:xfrm>
        </p:spPr>
        <p:txBody>
          <a:bodyPr/>
          <a:lstStyle/>
          <a:p>
            <a:r>
              <a:rPr lang="en-US" dirty="0"/>
              <a:t>3-bit counter to get number from 1-6 </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a:xfrm>
            <a:off x="0" y="575795"/>
            <a:ext cx="6303600" cy="770400"/>
          </a:xfrm>
        </p:spPr>
        <p:txBody>
          <a:bodyPr/>
          <a:lstStyle/>
          <a:p>
            <a:pPr algn="ctr"/>
            <a:r>
              <a:rPr lang="en-US" dirty="0"/>
              <a:t>DICE</a:t>
            </a:r>
            <a:endParaRPr lang="en-PK" dirty="0"/>
          </a:p>
        </p:txBody>
      </p:sp>
      <p:pic>
        <p:nvPicPr>
          <p:cNvPr id="9" name="Picture 8">
            <a:extLst>
              <a:ext uri="{FF2B5EF4-FFF2-40B4-BE49-F238E27FC236}">
                <a16:creationId xmlns:a16="http://schemas.microsoft.com/office/drawing/2014/main" id="{96235B55-B0DE-78FB-298A-D72543151843}"/>
              </a:ext>
            </a:extLst>
          </p:cNvPr>
          <p:cNvPicPr>
            <a:picLocks noChangeAspect="1"/>
          </p:cNvPicPr>
          <p:nvPr/>
        </p:nvPicPr>
        <p:blipFill>
          <a:blip r:embed="rId2"/>
          <a:stretch>
            <a:fillRect/>
          </a:stretch>
        </p:blipFill>
        <p:spPr>
          <a:xfrm>
            <a:off x="941951" y="2372403"/>
            <a:ext cx="10723297" cy="4112372"/>
          </a:xfrm>
          <a:prstGeom prst="rect">
            <a:avLst/>
          </a:prstGeom>
        </p:spPr>
      </p:pic>
    </p:spTree>
    <p:extLst>
      <p:ext uri="{BB962C8B-B14F-4D97-AF65-F5344CB8AC3E}">
        <p14:creationId xmlns:p14="http://schemas.microsoft.com/office/powerpoint/2010/main" val="316796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8B22FA-92EC-D595-E257-51D0B1A171A6}"/>
              </a:ext>
            </a:extLst>
          </p:cNvPr>
          <p:cNvSpPr>
            <a:spLocks noGrp="1"/>
          </p:cNvSpPr>
          <p:nvPr>
            <p:ph type="body" idx="1"/>
          </p:nvPr>
        </p:nvSpPr>
        <p:spPr>
          <a:xfrm>
            <a:off x="199257" y="561439"/>
            <a:ext cx="2541200" cy="1728400"/>
          </a:xfrm>
        </p:spPr>
        <p:txBody>
          <a:bodyPr/>
          <a:lstStyle/>
          <a:p>
            <a:r>
              <a:rPr lang="en-US" dirty="0"/>
              <a:t>3</a:t>
            </a:r>
          </a:p>
          <a:p>
            <a:r>
              <a:rPr lang="en-US" dirty="0"/>
              <a:t>1</a:t>
            </a:r>
          </a:p>
          <a:p>
            <a:r>
              <a:rPr lang="en-US" dirty="0"/>
              <a:t>6</a:t>
            </a:r>
          </a:p>
          <a:p>
            <a:r>
              <a:rPr lang="en-US" dirty="0"/>
              <a:t>5</a:t>
            </a:r>
          </a:p>
          <a:p>
            <a:r>
              <a:rPr lang="en-US" dirty="0"/>
              <a:t>4</a:t>
            </a:r>
          </a:p>
          <a:p>
            <a:r>
              <a:rPr lang="en-US" dirty="0"/>
              <a:t>2</a:t>
            </a:r>
            <a:endParaRPr lang="en-PK" dirty="0"/>
          </a:p>
        </p:txBody>
      </p:sp>
      <p:sp>
        <p:nvSpPr>
          <p:cNvPr id="3" name="Title 2">
            <a:extLst>
              <a:ext uri="{FF2B5EF4-FFF2-40B4-BE49-F238E27FC236}">
                <a16:creationId xmlns:a16="http://schemas.microsoft.com/office/drawing/2014/main" id="{F845361F-9F3F-2410-4D8B-96E0D565569E}"/>
              </a:ext>
            </a:extLst>
          </p:cNvPr>
          <p:cNvSpPr>
            <a:spLocks noGrp="1"/>
          </p:cNvSpPr>
          <p:nvPr>
            <p:ph type="ctrTitle"/>
          </p:nvPr>
        </p:nvSpPr>
        <p:spPr>
          <a:xfrm>
            <a:off x="619826" y="29165"/>
            <a:ext cx="7609774" cy="770400"/>
          </a:xfrm>
        </p:spPr>
        <p:txBody>
          <a:bodyPr/>
          <a:lstStyle/>
          <a:p>
            <a:r>
              <a:rPr lang="en-US" dirty="0"/>
              <a:t>State Table and State Diagram</a:t>
            </a:r>
            <a:endParaRPr lang="en-PK" dirty="0"/>
          </a:p>
        </p:txBody>
      </p:sp>
      <p:pic>
        <p:nvPicPr>
          <p:cNvPr id="5" name="Picture 4">
            <a:extLst>
              <a:ext uri="{FF2B5EF4-FFF2-40B4-BE49-F238E27FC236}">
                <a16:creationId xmlns:a16="http://schemas.microsoft.com/office/drawing/2014/main" id="{FE31994A-2995-1123-1CB1-444924AD5391}"/>
              </a:ext>
            </a:extLst>
          </p:cNvPr>
          <p:cNvPicPr>
            <a:picLocks noChangeAspect="1"/>
          </p:cNvPicPr>
          <p:nvPr/>
        </p:nvPicPr>
        <p:blipFill>
          <a:blip r:embed="rId2"/>
          <a:stretch>
            <a:fillRect/>
          </a:stretch>
        </p:blipFill>
        <p:spPr>
          <a:xfrm>
            <a:off x="6071118" y="1425639"/>
            <a:ext cx="5705475" cy="5219700"/>
          </a:xfrm>
          <a:prstGeom prst="rect">
            <a:avLst/>
          </a:prstGeom>
        </p:spPr>
      </p:pic>
      <p:pic>
        <p:nvPicPr>
          <p:cNvPr id="6" name="Picture 5">
            <a:extLst>
              <a:ext uri="{FF2B5EF4-FFF2-40B4-BE49-F238E27FC236}">
                <a16:creationId xmlns:a16="http://schemas.microsoft.com/office/drawing/2014/main" id="{41A6FEAD-A0C1-B81E-D96A-869151C0B20F}"/>
              </a:ext>
            </a:extLst>
          </p:cNvPr>
          <p:cNvPicPr>
            <a:picLocks noChangeAspect="1"/>
          </p:cNvPicPr>
          <p:nvPr/>
        </p:nvPicPr>
        <p:blipFill>
          <a:blip r:embed="rId3"/>
          <a:stretch>
            <a:fillRect/>
          </a:stretch>
        </p:blipFill>
        <p:spPr>
          <a:xfrm>
            <a:off x="199257" y="2844864"/>
            <a:ext cx="5353050" cy="3800475"/>
          </a:xfrm>
          <a:prstGeom prst="rect">
            <a:avLst/>
          </a:prstGeom>
        </p:spPr>
      </p:pic>
    </p:spTree>
    <p:extLst>
      <p:ext uri="{BB962C8B-B14F-4D97-AF65-F5344CB8AC3E}">
        <p14:creationId xmlns:p14="http://schemas.microsoft.com/office/powerpoint/2010/main" val="145500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E253E1-96DE-1C0A-5700-1078DF14DF37}"/>
              </a:ext>
            </a:extLst>
          </p:cNvPr>
          <p:cNvSpPr>
            <a:spLocks noGrp="1"/>
          </p:cNvSpPr>
          <p:nvPr>
            <p:ph type="body" idx="1"/>
          </p:nvPr>
        </p:nvSpPr>
        <p:spPr>
          <a:xfrm>
            <a:off x="759093" y="2149928"/>
            <a:ext cx="3570310" cy="1728400"/>
          </a:xfrm>
        </p:spPr>
        <p:txBody>
          <a:bodyPr/>
          <a:lstStyle/>
          <a:p>
            <a:r>
              <a:rPr lang="en-US" dirty="0"/>
              <a:t>Da=B’C+ABC’</a:t>
            </a:r>
          </a:p>
          <a:p>
            <a:r>
              <a:rPr lang="en-US" dirty="0"/>
              <a:t>Db=A’B’C+AB’C’+A’BC’</a:t>
            </a:r>
          </a:p>
          <a:p>
            <a:r>
              <a:rPr lang="en-US" dirty="0"/>
              <a:t>Dc=A’B+BC’</a:t>
            </a:r>
          </a:p>
        </p:txBody>
      </p:sp>
      <p:sp>
        <p:nvSpPr>
          <p:cNvPr id="3" name="Title 2">
            <a:extLst>
              <a:ext uri="{FF2B5EF4-FFF2-40B4-BE49-F238E27FC236}">
                <a16:creationId xmlns:a16="http://schemas.microsoft.com/office/drawing/2014/main" id="{CDA6D948-DA58-2BB8-7E2D-354C51A8E9F1}"/>
              </a:ext>
            </a:extLst>
          </p:cNvPr>
          <p:cNvSpPr>
            <a:spLocks noGrp="1"/>
          </p:cNvSpPr>
          <p:nvPr>
            <p:ph type="ctrTitle"/>
          </p:nvPr>
        </p:nvSpPr>
        <p:spPr/>
        <p:txBody>
          <a:bodyPr/>
          <a:lstStyle/>
          <a:p>
            <a:r>
              <a:rPr lang="en-US" dirty="0"/>
              <a:t>Equations for Da, Db, Dc</a:t>
            </a:r>
            <a:endParaRPr lang="en-PK" dirty="0"/>
          </a:p>
        </p:txBody>
      </p:sp>
      <p:pic>
        <p:nvPicPr>
          <p:cNvPr id="7" name="Picture 6">
            <a:extLst>
              <a:ext uri="{FF2B5EF4-FFF2-40B4-BE49-F238E27FC236}">
                <a16:creationId xmlns:a16="http://schemas.microsoft.com/office/drawing/2014/main" id="{B808A54D-3A0F-6098-A9D3-99BC68AA1F8A}"/>
              </a:ext>
            </a:extLst>
          </p:cNvPr>
          <p:cNvPicPr>
            <a:picLocks noChangeAspect="1"/>
          </p:cNvPicPr>
          <p:nvPr/>
        </p:nvPicPr>
        <p:blipFill>
          <a:blip r:embed="rId2"/>
          <a:stretch>
            <a:fillRect/>
          </a:stretch>
        </p:blipFill>
        <p:spPr>
          <a:xfrm>
            <a:off x="5010539" y="1666876"/>
            <a:ext cx="6846627" cy="1326310"/>
          </a:xfrm>
          <a:prstGeom prst="rect">
            <a:avLst/>
          </a:prstGeom>
        </p:spPr>
      </p:pic>
      <p:pic>
        <p:nvPicPr>
          <p:cNvPr id="9" name="Picture 8">
            <a:extLst>
              <a:ext uri="{FF2B5EF4-FFF2-40B4-BE49-F238E27FC236}">
                <a16:creationId xmlns:a16="http://schemas.microsoft.com/office/drawing/2014/main" id="{5B682903-69EA-E0A4-8F40-FCC4E2E43318}"/>
              </a:ext>
            </a:extLst>
          </p:cNvPr>
          <p:cNvPicPr>
            <a:picLocks noChangeAspect="1"/>
          </p:cNvPicPr>
          <p:nvPr/>
        </p:nvPicPr>
        <p:blipFill>
          <a:blip r:embed="rId3"/>
          <a:stretch>
            <a:fillRect/>
          </a:stretch>
        </p:blipFill>
        <p:spPr>
          <a:xfrm>
            <a:off x="4958911" y="3215173"/>
            <a:ext cx="6898255" cy="1326310"/>
          </a:xfrm>
          <a:prstGeom prst="rect">
            <a:avLst/>
          </a:prstGeom>
        </p:spPr>
      </p:pic>
      <p:pic>
        <p:nvPicPr>
          <p:cNvPr id="11" name="Picture 10">
            <a:extLst>
              <a:ext uri="{FF2B5EF4-FFF2-40B4-BE49-F238E27FC236}">
                <a16:creationId xmlns:a16="http://schemas.microsoft.com/office/drawing/2014/main" id="{963F0CC0-B919-60B5-1AEB-026BB95BB38D}"/>
              </a:ext>
            </a:extLst>
          </p:cNvPr>
          <p:cNvPicPr>
            <a:picLocks noChangeAspect="1"/>
          </p:cNvPicPr>
          <p:nvPr/>
        </p:nvPicPr>
        <p:blipFill>
          <a:blip r:embed="rId4"/>
          <a:stretch>
            <a:fillRect/>
          </a:stretch>
        </p:blipFill>
        <p:spPr>
          <a:xfrm>
            <a:off x="5010539" y="4708441"/>
            <a:ext cx="6846627" cy="1333479"/>
          </a:xfrm>
          <a:prstGeom prst="rect">
            <a:avLst/>
          </a:prstGeom>
        </p:spPr>
      </p:pic>
    </p:spTree>
    <p:extLst>
      <p:ext uri="{BB962C8B-B14F-4D97-AF65-F5344CB8AC3E}">
        <p14:creationId xmlns:p14="http://schemas.microsoft.com/office/powerpoint/2010/main" val="425709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F7B40F-0845-26D2-8DB6-DFFAD2544939}"/>
              </a:ext>
            </a:extLst>
          </p:cNvPr>
          <p:cNvSpPr>
            <a:spLocks noGrp="1"/>
          </p:cNvSpPr>
          <p:nvPr>
            <p:ph type="body" idx="1"/>
          </p:nvPr>
        </p:nvSpPr>
        <p:spPr>
          <a:xfrm>
            <a:off x="824408" y="2932033"/>
            <a:ext cx="4568686" cy="1728400"/>
          </a:xfrm>
        </p:spPr>
        <p:txBody>
          <a:bodyPr/>
          <a:lstStyle/>
          <a:p>
            <a:r>
              <a:rPr lang="en-US" dirty="0"/>
              <a:t>We use a 2 x 1 mux to select whether to give the values in start column(all connected to CLR switch by using logic) or whether to give values from the last column(which is basically logic 1).  </a:t>
            </a:r>
            <a:endParaRPr lang="en-PK" dirty="0"/>
          </a:p>
        </p:txBody>
      </p:sp>
      <p:sp>
        <p:nvSpPr>
          <p:cNvPr id="3" name="Title 2">
            <a:extLst>
              <a:ext uri="{FF2B5EF4-FFF2-40B4-BE49-F238E27FC236}">
                <a16:creationId xmlns:a16="http://schemas.microsoft.com/office/drawing/2014/main" id="{841755EE-DFC9-7440-8CD1-F2C1D44CD52B}"/>
              </a:ext>
            </a:extLst>
          </p:cNvPr>
          <p:cNvSpPr>
            <a:spLocks noGrp="1"/>
          </p:cNvSpPr>
          <p:nvPr>
            <p:ph type="ctrTitle"/>
          </p:nvPr>
        </p:nvSpPr>
        <p:spPr/>
        <p:txBody>
          <a:bodyPr/>
          <a:lstStyle/>
          <a:p>
            <a:r>
              <a:rPr lang="en-US" dirty="0"/>
              <a:t>Set and Reset</a:t>
            </a:r>
            <a:endParaRPr lang="en-PK" dirty="0"/>
          </a:p>
        </p:txBody>
      </p:sp>
      <p:pic>
        <p:nvPicPr>
          <p:cNvPr id="5" name="Picture 4">
            <a:extLst>
              <a:ext uri="{FF2B5EF4-FFF2-40B4-BE49-F238E27FC236}">
                <a16:creationId xmlns:a16="http://schemas.microsoft.com/office/drawing/2014/main" id="{1E517136-4D12-17E5-92D9-156FCB9B731F}"/>
              </a:ext>
            </a:extLst>
          </p:cNvPr>
          <p:cNvPicPr>
            <a:picLocks noChangeAspect="1"/>
          </p:cNvPicPr>
          <p:nvPr/>
        </p:nvPicPr>
        <p:blipFill>
          <a:blip r:embed="rId2"/>
          <a:stretch>
            <a:fillRect/>
          </a:stretch>
        </p:blipFill>
        <p:spPr>
          <a:xfrm>
            <a:off x="6170062" y="1761444"/>
            <a:ext cx="5543550" cy="3857625"/>
          </a:xfrm>
          <a:prstGeom prst="rect">
            <a:avLst/>
          </a:prstGeom>
        </p:spPr>
      </p:pic>
    </p:spTree>
    <p:extLst>
      <p:ext uri="{BB962C8B-B14F-4D97-AF65-F5344CB8AC3E}">
        <p14:creationId xmlns:p14="http://schemas.microsoft.com/office/powerpoint/2010/main" val="228141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707866" y="1700599"/>
            <a:ext cx="4536486" cy="4288823"/>
          </a:xfrm>
        </p:spPr>
        <p:txBody>
          <a:bodyPr/>
          <a:lstStyle/>
          <a:p>
            <a:r>
              <a:rPr lang="en-US" dirty="0"/>
              <a:t>Adds the dice value to the value present in register to generate new value</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a:xfrm>
            <a:off x="107923" y="548900"/>
            <a:ext cx="6303600" cy="770400"/>
          </a:xfrm>
        </p:spPr>
        <p:txBody>
          <a:bodyPr/>
          <a:lstStyle/>
          <a:p>
            <a:pPr algn="ctr"/>
            <a:r>
              <a:rPr lang="en-US" dirty="0"/>
              <a:t>ADDER</a:t>
            </a:r>
            <a:endParaRPr lang="en-PK" dirty="0"/>
          </a:p>
        </p:txBody>
      </p:sp>
      <p:pic>
        <p:nvPicPr>
          <p:cNvPr id="6" name="Picture 5">
            <a:extLst>
              <a:ext uri="{FF2B5EF4-FFF2-40B4-BE49-F238E27FC236}">
                <a16:creationId xmlns:a16="http://schemas.microsoft.com/office/drawing/2014/main" id="{054541FC-CA45-B105-892F-C78BA773F4F4}"/>
              </a:ext>
            </a:extLst>
          </p:cNvPr>
          <p:cNvPicPr>
            <a:picLocks noChangeAspect="1"/>
          </p:cNvPicPr>
          <p:nvPr/>
        </p:nvPicPr>
        <p:blipFill>
          <a:blip r:embed="rId2"/>
          <a:stretch>
            <a:fillRect/>
          </a:stretch>
        </p:blipFill>
        <p:spPr>
          <a:xfrm>
            <a:off x="7128700" y="1319300"/>
            <a:ext cx="2850842" cy="5131516"/>
          </a:xfrm>
          <a:prstGeom prst="rect">
            <a:avLst/>
          </a:prstGeom>
        </p:spPr>
      </p:pic>
    </p:spTree>
    <p:extLst>
      <p:ext uri="{BB962C8B-B14F-4D97-AF65-F5344CB8AC3E}">
        <p14:creationId xmlns:p14="http://schemas.microsoft.com/office/powerpoint/2010/main" val="186938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680972" y="1162717"/>
            <a:ext cx="4536486" cy="4288823"/>
          </a:xfrm>
        </p:spPr>
        <p:txBody>
          <a:bodyPr/>
          <a:lstStyle/>
          <a:p>
            <a:r>
              <a:rPr lang="en-US" dirty="0"/>
              <a:t>Compares the generated value from adder to the position at:</a:t>
            </a:r>
          </a:p>
          <a:p>
            <a:pPr lvl="1"/>
            <a:r>
              <a:rPr lang="en-US" dirty="0"/>
              <a:t>Ladder 1 at 4</a:t>
            </a:r>
          </a:p>
          <a:p>
            <a:pPr lvl="1"/>
            <a:r>
              <a:rPr lang="en-US" dirty="0"/>
              <a:t>Ladder 2 at 12</a:t>
            </a:r>
          </a:p>
          <a:p>
            <a:pPr lvl="1"/>
            <a:r>
              <a:rPr lang="en-US" dirty="0"/>
              <a:t>Snake 1 at 16</a:t>
            </a:r>
          </a:p>
          <a:p>
            <a:pPr lvl="1"/>
            <a:r>
              <a:rPr lang="en-US" dirty="0"/>
              <a:t>Snake 2 at 21</a:t>
            </a:r>
          </a:p>
          <a:p>
            <a:pPr lvl="1"/>
            <a:r>
              <a:rPr lang="en-US" dirty="0"/>
              <a:t>Snake 3 at 27</a:t>
            </a:r>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a:xfrm>
            <a:off x="-125159" y="392317"/>
            <a:ext cx="6303600" cy="770400"/>
          </a:xfrm>
        </p:spPr>
        <p:txBody>
          <a:bodyPr/>
          <a:lstStyle/>
          <a:p>
            <a:pPr algn="ctr"/>
            <a:r>
              <a:rPr lang="en-US" dirty="0"/>
              <a:t>COMPARATOR</a:t>
            </a:r>
            <a:endParaRPr lang="en-PK" dirty="0"/>
          </a:p>
        </p:txBody>
      </p:sp>
      <p:pic>
        <p:nvPicPr>
          <p:cNvPr id="8" name="Picture 7">
            <a:extLst>
              <a:ext uri="{FF2B5EF4-FFF2-40B4-BE49-F238E27FC236}">
                <a16:creationId xmlns:a16="http://schemas.microsoft.com/office/drawing/2014/main" id="{00D1D758-8D7B-72AB-6801-69414B0754C3}"/>
              </a:ext>
            </a:extLst>
          </p:cNvPr>
          <p:cNvPicPr>
            <a:picLocks noChangeAspect="1"/>
          </p:cNvPicPr>
          <p:nvPr/>
        </p:nvPicPr>
        <p:blipFill>
          <a:blip r:embed="rId2"/>
          <a:stretch>
            <a:fillRect/>
          </a:stretch>
        </p:blipFill>
        <p:spPr>
          <a:xfrm>
            <a:off x="6974544" y="1467678"/>
            <a:ext cx="2617350" cy="4511782"/>
          </a:xfrm>
          <a:prstGeom prst="rect">
            <a:avLst/>
          </a:prstGeom>
        </p:spPr>
      </p:pic>
      <p:sp>
        <p:nvSpPr>
          <p:cNvPr id="9" name="TextBox 8">
            <a:extLst>
              <a:ext uri="{FF2B5EF4-FFF2-40B4-BE49-F238E27FC236}">
                <a16:creationId xmlns:a16="http://schemas.microsoft.com/office/drawing/2014/main" id="{91DEEB57-2D71-CA8E-D317-24F12E9F374B}"/>
              </a:ext>
            </a:extLst>
          </p:cNvPr>
          <p:cNvSpPr txBox="1"/>
          <p:nvPr/>
        </p:nvSpPr>
        <p:spPr>
          <a:xfrm>
            <a:off x="825100" y="4895064"/>
            <a:ext cx="2617349" cy="1600438"/>
          </a:xfrm>
          <a:prstGeom prst="rect">
            <a:avLst/>
          </a:prstGeom>
          <a:noFill/>
        </p:spPr>
        <p:txBody>
          <a:bodyPr wrap="square" rtlCol="0">
            <a:spAutoFit/>
          </a:bodyPr>
          <a:lstStyle/>
          <a:p>
            <a:r>
              <a:rPr lang="en-US" b="1" dirty="0">
                <a:solidFill>
                  <a:schemeClr val="bg1"/>
                </a:solidFill>
              </a:rPr>
              <a:t>Design: </a:t>
            </a:r>
          </a:p>
          <a:p>
            <a:pPr marL="285750" indent="-285750">
              <a:buFont typeface="Arial" panose="020B0604020202020204" pitchFamily="34" charset="0"/>
              <a:buChar char="•"/>
            </a:pPr>
            <a:r>
              <a:rPr lang="en-US" dirty="0">
                <a:solidFill>
                  <a:schemeClr val="bg1"/>
                </a:solidFill>
              </a:rPr>
              <a:t>XNOR gate for equal to and used with hard inputs for each position </a:t>
            </a:r>
          </a:p>
          <a:p>
            <a:pPr marL="285750" indent="-285750">
              <a:buFont typeface="Arial" panose="020B0604020202020204" pitchFamily="34" charset="0"/>
              <a:buChar char="•"/>
            </a:pPr>
            <a:r>
              <a:rPr lang="en-US" dirty="0">
                <a:solidFill>
                  <a:schemeClr val="bg1"/>
                </a:solidFill>
              </a:rPr>
              <a:t>5 XNOR gates for 5 bits </a:t>
            </a:r>
          </a:p>
          <a:p>
            <a:pPr marL="285750" indent="-285750">
              <a:buFont typeface="Arial" panose="020B0604020202020204" pitchFamily="34" charset="0"/>
              <a:buChar char="•"/>
            </a:pPr>
            <a:r>
              <a:rPr lang="en-US" dirty="0">
                <a:solidFill>
                  <a:schemeClr val="bg1"/>
                </a:solidFill>
              </a:rPr>
              <a:t>Each output goes into an encoder </a:t>
            </a:r>
          </a:p>
        </p:txBody>
      </p:sp>
    </p:spTree>
    <p:extLst>
      <p:ext uri="{BB962C8B-B14F-4D97-AF65-F5344CB8AC3E}">
        <p14:creationId xmlns:p14="http://schemas.microsoft.com/office/powerpoint/2010/main" val="197398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5614-ACB2-D88D-4600-9D0A7BD63601}"/>
              </a:ext>
            </a:extLst>
          </p:cNvPr>
          <p:cNvSpPr>
            <a:spLocks noGrp="1"/>
          </p:cNvSpPr>
          <p:nvPr>
            <p:ph type="body" idx="1"/>
          </p:nvPr>
        </p:nvSpPr>
        <p:spPr>
          <a:xfrm>
            <a:off x="680972" y="1162717"/>
            <a:ext cx="4536486" cy="1732883"/>
          </a:xfrm>
        </p:spPr>
        <p:txBody>
          <a:bodyPr/>
          <a:lstStyle/>
          <a:p>
            <a:r>
              <a:rPr lang="en-US" b="1" dirty="0"/>
              <a:t>Snake:</a:t>
            </a:r>
          </a:p>
          <a:p>
            <a:r>
              <a:rPr lang="en-US" dirty="0"/>
              <a:t>8-bit subtractor used with hard inputs different for three snakes</a:t>
            </a:r>
          </a:p>
          <a:p>
            <a:pPr marL="203195" indent="0">
              <a:buNone/>
            </a:pPr>
            <a:endParaRPr lang="en-US" dirty="0"/>
          </a:p>
        </p:txBody>
      </p:sp>
      <p:sp>
        <p:nvSpPr>
          <p:cNvPr id="2" name="Title 1">
            <a:extLst>
              <a:ext uri="{FF2B5EF4-FFF2-40B4-BE49-F238E27FC236}">
                <a16:creationId xmlns:a16="http://schemas.microsoft.com/office/drawing/2014/main" id="{3B66DF37-15B9-49DA-68B4-BE33E4B953A1}"/>
              </a:ext>
            </a:extLst>
          </p:cNvPr>
          <p:cNvSpPr>
            <a:spLocks noGrp="1"/>
          </p:cNvSpPr>
          <p:nvPr>
            <p:ph type="ctrTitle"/>
          </p:nvPr>
        </p:nvSpPr>
        <p:spPr>
          <a:xfrm>
            <a:off x="2701462" y="297511"/>
            <a:ext cx="6303600" cy="770400"/>
          </a:xfrm>
        </p:spPr>
        <p:txBody>
          <a:bodyPr/>
          <a:lstStyle/>
          <a:p>
            <a:pPr algn="ctr"/>
            <a:r>
              <a:rPr lang="en-US" dirty="0"/>
              <a:t>SNAKES AND LADDER</a:t>
            </a:r>
            <a:endParaRPr lang="en-PK" dirty="0"/>
          </a:p>
        </p:txBody>
      </p:sp>
      <p:pic>
        <p:nvPicPr>
          <p:cNvPr id="7" name="Picture 6">
            <a:extLst>
              <a:ext uri="{FF2B5EF4-FFF2-40B4-BE49-F238E27FC236}">
                <a16:creationId xmlns:a16="http://schemas.microsoft.com/office/drawing/2014/main" id="{3BC88CC5-2F63-F733-378F-4AD005685A6D}"/>
              </a:ext>
            </a:extLst>
          </p:cNvPr>
          <p:cNvPicPr>
            <a:picLocks noChangeAspect="1"/>
          </p:cNvPicPr>
          <p:nvPr/>
        </p:nvPicPr>
        <p:blipFill>
          <a:blip r:embed="rId2"/>
          <a:stretch>
            <a:fillRect/>
          </a:stretch>
        </p:blipFill>
        <p:spPr>
          <a:xfrm>
            <a:off x="1006197" y="2895600"/>
            <a:ext cx="3886035" cy="2624606"/>
          </a:xfrm>
          <a:prstGeom prst="rect">
            <a:avLst/>
          </a:prstGeom>
        </p:spPr>
      </p:pic>
      <p:pic>
        <p:nvPicPr>
          <p:cNvPr id="11" name="Picture 10">
            <a:extLst>
              <a:ext uri="{FF2B5EF4-FFF2-40B4-BE49-F238E27FC236}">
                <a16:creationId xmlns:a16="http://schemas.microsoft.com/office/drawing/2014/main" id="{40CEF942-25A7-45A4-8F37-1E4C40E10E2A}"/>
              </a:ext>
            </a:extLst>
          </p:cNvPr>
          <p:cNvPicPr>
            <a:picLocks noChangeAspect="1"/>
          </p:cNvPicPr>
          <p:nvPr/>
        </p:nvPicPr>
        <p:blipFill>
          <a:blip r:embed="rId3"/>
          <a:stretch>
            <a:fillRect/>
          </a:stretch>
        </p:blipFill>
        <p:spPr>
          <a:xfrm>
            <a:off x="6606988" y="2895600"/>
            <a:ext cx="4305673" cy="2712955"/>
          </a:xfrm>
          <a:prstGeom prst="rect">
            <a:avLst/>
          </a:prstGeom>
        </p:spPr>
      </p:pic>
      <p:sp>
        <p:nvSpPr>
          <p:cNvPr id="13" name="Content Placeholder 2">
            <a:extLst>
              <a:ext uri="{FF2B5EF4-FFF2-40B4-BE49-F238E27FC236}">
                <a16:creationId xmlns:a16="http://schemas.microsoft.com/office/drawing/2014/main" id="{AF6BA992-E2DE-AF13-BFA7-B027125A66B6}"/>
              </a:ext>
            </a:extLst>
          </p:cNvPr>
          <p:cNvSpPr txBox="1">
            <a:spLocks/>
          </p:cNvSpPr>
          <p:nvPr/>
        </p:nvSpPr>
        <p:spPr>
          <a:xfrm>
            <a:off x="6129362" y="1206674"/>
            <a:ext cx="4536486" cy="17328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15000"/>
              </a:lnSpc>
              <a:spcBef>
                <a:spcPts val="0"/>
              </a:spcBef>
              <a:spcAft>
                <a:spcPts val="0"/>
              </a:spcAft>
              <a:buClr>
                <a:schemeClr val="lt1"/>
              </a:buClr>
              <a:buSzPts val="1200"/>
              <a:buFont typeface="Maven Pro"/>
              <a:buChar char="●"/>
              <a:defRPr sz="2133" b="0" i="0" u="none" strike="noStrike" cap="none">
                <a:solidFill>
                  <a:schemeClr val="lt1"/>
                </a:solidFill>
                <a:latin typeface="Maven Pro"/>
                <a:ea typeface="Maven Pro"/>
                <a:cs typeface="Maven Pro"/>
                <a:sym typeface="Maven Pro"/>
              </a:defRPr>
            </a:lvl1pPr>
            <a:lvl2pPr marL="1219170" marR="0" lvl="1" indent="-406390" algn="l" rtl="0" eaLnBrk="1" hangingPunct="1">
              <a:lnSpc>
                <a:spcPct val="115000"/>
              </a:lnSpc>
              <a:spcBef>
                <a:spcPts val="2133"/>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2pPr>
            <a:lvl3pPr marL="1828754" marR="0" lvl="2" indent="-406390" algn="l" rtl="0" eaLnBrk="1" hangingPunct="1">
              <a:lnSpc>
                <a:spcPct val="115000"/>
              </a:lnSpc>
              <a:spcBef>
                <a:spcPts val="2133"/>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3pPr>
            <a:lvl4pPr marL="2438339" marR="0" lvl="3" indent="-406390" algn="l" rtl="0" eaLnBrk="1" hangingPunct="1">
              <a:lnSpc>
                <a:spcPct val="115000"/>
              </a:lnSpc>
              <a:spcBef>
                <a:spcPts val="2133"/>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4pPr>
            <a:lvl5pPr marL="3047924" marR="0" lvl="4" indent="-406390" algn="l" rtl="0" eaLnBrk="1" hangingPunct="1">
              <a:lnSpc>
                <a:spcPct val="115000"/>
              </a:lnSpc>
              <a:spcBef>
                <a:spcPts val="2133"/>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5pPr>
            <a:lvl6pPr marL="3657509" marR="0" lvl="5" indent="-406390" algn="l" rtl="0" eaLnBrk="1" hangingPunct="1">
              <a:lnSpc>
                <a:spcPct val="115000"/>
              </a:lnSpc>
              <a:spcBef>
                <a:spcPts val="2133"/>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6pPr>
            <a:lvl7pPr marL="4267093" marR="0" lvl="6" indent="-406390" algn="l" rtl="0" eaLnBrk="1" hangingPunct="1">
              <a:lnSpc>
                <a:spcPct val="115000"/>
              </a:lnSpc>
              <a:spcBef>
                <a:spcPts val="2133"/>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7pPr>
            <a:lvl8pPr marL="4876678" marR="0" lvl="7" indent="-406390" algn="l" rtl="0" eaLnBrk="1" hangingPunct="1">
              <a:lnSpc>
                <a:spcPct val="115000"/>
              </a:lnSpc>
              <a:spcBef>
                <a:spcPts val="2133"/>
              </a:spcBef>
              <a:spcAft>
                <a:spcPts val="0"/>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8pPr>
            <a:lvl9pPr marL="5486263" marR="0" lvl="8" indent="-406390" algn="l" rtl="0" eaLnBrk="1" hangingPunct="1">
              <a:lnSpc>
                <a:spcPct val="115000"/>
              </a:lnSpc>
              <a:spcBef>
                <a:spcPts val="2133"/>
              </a:spcBef>
              <a:spcAft>
                <a:spcPts val="2133"/>
              </a:spcAft>
              <a:buClr>
                <a:schemeClr val="lt1"/>
              </a:buClr>
              <a:buSzPts val="1200"/>
              <a:buFont typeface="Maven Pro"/>
              <a:buChar char="■"/>
              <a:defRPr sz="1600" b="0" i="0" u="none" strike="noStrike" cap="none">
                <a:solidFill>
                  <a:schemeClr val="lt1"/>
                </a:solidFill>
                <a:latin typeface="Maven Pro"/>
                <a:ea typeface="Maven Pro"/>
                <a:cs typeface="Maven Pro"/>
                <a:sym typeface="Maven Pro"/>
              </a:defRPr>
            </a:lvl9pPr>
          </a:lstStyle>
          <a:p>
            <a:r>
              <a:rPr lang="en-US" b="1" dirty="0"/>
              <a:t>Adder:</a:t>
            </a:r>
          </a:p>
          <a:p>
            <a:r>
              <a:rPr lang="en-US" dirty="0"/>
              <a:t>8-bit adder used with hard inputs different for two ladders</a:t>
            </a:r>
          </a:p>
          <a:p>
            <a:pPr marL="203195" indent="0">
              <a:buFont typeface="Maven Pro"/>
              <a:buNone/>
            </a:pPr>
            <a:endParaRPr lang="en-US" dirty="0"/>
          </a:p>
        </p:txBody>
      </p:sp>
    </p:spTree>
    <p:extLst>
      <p:ext uri="{BB962C8B-B14F-4D97-AF65-F5344CB8AC3E}">
        <p14:creationId xmlns:p14="http://schemas.microsoft.com/office/powerpoint/2010/main" val="378487341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 Science Consulting by Slidesgo</Template>
  <TotalTime>563</TotalTime>
  <Words>541</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Advent Pro SemiBold</vt:lpstr>
      <vt:lpstr>Arial</vt:lpstr>
      <vt:lpstr>Fira Sans Condensed Medium</vt:lpstr>
      <vt:lpstr>Fira Sans Extra Condensed Medium</vt:lpstr>
      <vt:lpstr>Livvic Light</vt:lpstr>
      <vt:lpstr>Maven Pro</vt:lpstr>
      <vt:lpstr>Nunito Light</vt:lpstr>
      <vt:lpstr>Proxima Nova</vt:lpstr>
      <vt:lpstr>Proxima Nova Semibold</vt:lpstr>
      <vt:lpstr>Share Tech</vt:lpstr>
      <vt:lpstr>Data Science Consulting by Slidesgo</vt:lpstr>
      <vt:lpstr>Slidesgo Final Pages</vt:lpstr>
      <vt:lpstr>SNAKES AND LADDER</vt:lpstr>
      <vt:lpstr>BOARD</vt:lpstr>
      <vt:lpstr>DICE</vt:lpstr>
      <vt:lpstr>State Table and State Diagram</vt:lpstr>
      <vt:lpstr>Equations for Da, Db, Dc</vt:lpstr>
      <vt:lpstr>Set and Reset</vt:lpstr>
      <vt:lpstr>ADDER</vt:lpstr>
      <vt:lpstr>COMPARATOR</vt:lpstr>
      <vt:lpstr>SNAKES AND LADDER</vt:lpstr>
      <vt:lpstr>ENCODER</vt:lpstr>
      <vt:lpstr>6 to 1 MUX</vt:lpstr>
      <vt:lpstr>BIT CHECKER</vt:lpstr>
      <vt:lpstr>2 to 1  MUX</vt:lpstr>
      <vt:lpstr>REGISTERS</vt:lpstr>
      <vt:lpstr>DECODER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SNAKES AND LADDER</dc:title>
  <dc:creator>Raffay Ahmed</dc:creator>
  <cp:lastModifiedBy>Raffay Ahmed</cp:lastModifiedBy>
  <cp:revision>7</cp:revision>
  <dcterms:created xsi:type="dcterms:W3CDTF">2022-05-30T15:45:00Z</dcterms:created>
  <dcterms:modified xsi:type="dcterms:W3CDTF">2022-06-01T17:26:28Z</dcterms:modified>
</cp:coreProperties>
</file>