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9" r:id="rId4"/>
    <p:sldId id="260" r:id="rId5"/>
    <p:sldId id="262" r:id="rId6"/>
    <p:sldId id="263" r:id="rId7"/>
    <p:sldId id="261" r:id="rId8"/>
    <p:sldId id="265" r:id="rId9"/>
    <p:sldId id="264" r:id="rId10"/>
    <p:sldId id="267"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9" autoAdjust="0"/>
    <p:restoredTop sz="94660"/>
  </p:normalViewPr>
  <p:slideViewPr>
    <p:cSldViewPr snapToGrid="0">
      <p:cViewPr varScale="1">
        <p:scale>
          <a:sx n="56" d="100"/>
          <a:sy n="56" d="100"/>
        </p:scale>
        <p:origin x="108"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5543D-C45C-4FE3-B043-2BA0392FA9B7}" type="datetimeFigureOut">
              <a:rPr lang="en-US" smtClean="0"/>
              <a:t>12/31/2022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67A5A53-F054-4B4C-B209-194AE627139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33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5543D-C45C-4FE3-B043-2BA0392FA9B7}"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A5A53-F054-4B4C-B209-194AE627139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625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5543D-C45C-4FE3-B043-2BA0392FA9B7}"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A5A53-F054-4B4C-B209-194AE627139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633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5543D-C45C-4FE3-B043-2BA0392FA9B7}"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A5A53-F054-4B4C-B209-194AE627139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775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5543D-C45C-4FE3-B043-2BA0392FA9B7}"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A5A53-F054-4B4C-B209-194AE627139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822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5543D-C45C-4FE3-B043-2BA0392FA9B7}"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A5A53-F054-4B4C-B209-194AE627139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85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5543D-C45C-4FE3-B043-2BA0392FA9B7}" type="datetimeFigureOut">
              <a:rPr lang="en-US" smtClean="0"/>
              <a:t>12/31/2022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A5A53-F054-4B4C-B209-194AE627139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70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5543D-C45C-4FE3-B043-2BA0392FA9B7}" type="datetimeFigureOut">
              <a:rPr lang="en-US" smtClean="0"/>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A5A53-F054-4B4C-B209-194AE627139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01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5543D-C45C-4FE3-B043-2BA0392FA9B7}" type="datetimeFigureOut">
              <a:rPr lang="en-US" smtClean="0"/>
              <a:t>12/31/2022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A5A53-F054-4B4C-B209-194AE6271395}" type="slidenum">
              <a:rPr lang="en-US" smtClean="0"/>
              <a:t>‹#›</a:t>
            </a:fld>
            <a:endParaRPr lang="en-US"/>
          </a:p>
        </p:txBody>
      </p:sp>
    </p:spTree>
    <p:extLst>
      <p:ext uri="{BB962C8B-B14F-4D97-AF65-F5344CB8AC3E}">
        <p14:creationId xmlns:p14="http://schemas.microsoft.com/office/powerpoint/2010/main" val="161127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5543D-C45C-4FE3-B043-2BA0392FA9B7}"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A5A53-F054-4B4C-B209-194AE627139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99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BC5543D-C45C-4FE3-B043-2BA0392FA9B7}" type="datetimeFigureOut">
              <a:rPr lang="en-US" smtClean="0"/>
              <a:t>12/31/2022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67A5A53-F054-4B4C-B209-194AE627139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58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BC5543D-C45C-4FE3-B043-2BA0392FA9B7}" type="datetimeFigureOut">
              <a:rPr lang="en-US" smtClean="0"/>
              <a:t>12/31/2022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7A5A53-F054-4B4C-B209-194AE627139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4469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affelRavionaldo/Home-Credit-Indonesia-Score-Ca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4773-BAB6-41E7-F480-BE69A3A40264}"/>
              </a:ext>
            </a:extLst>
          </p:cNvPr>
          <p:cNvSpPr>
            <a:spLocks noGrp="1"/>
          </p:cNvSpPr>
          <p:nvPr>
            <p:ph type="ctrTitle"/>
          </p:nvPr>
        </p:nvSpPr>
        <p:spPr/>
        <p:txBody>
          <a:bodyPr/>
          <a:lstStyle/>
          <a:p>
            <a:r>
              <a:rPr lang="en-US" dirty="0"/>
              <a:t>Home Credit Scorecard Model</a:t>
            </a:r>
          </a:p>
        </p:txBody>
      </p:sp>
      <p:sp>
        <p:nvSpPr>
          <p:cNvPr id="3" name="Subtitle 2">
            <a:extLst>
              <a:ext uri="{FF2B5EF4-FFF2-40B4-BE49-F238E27FC236}">
                <a16:creationId xmlns:a16="http://schemas.microsoft.com/office/drawing/2014/main" id="{740E02AF-A8FA-66F2-D644-1923BD2E8FE9}"/>
              </a:ext>
            </a:extLst>
          </p:cNvPr>
          <p:cNvSpPr>
            <a:spLocks noGrp="1"/>
          </p:cNvSpPr>
          <p:nvPr>
            <p:ph type="subTitle" idx="1"/>
          </p:nvPr>
        </p:nvSpPr>
        <p:spPr/>
        <p:txBody>
          <a:bodyPr/>
          <a:lstStyle/>
          <a:p>
            <a:r>
              <a:rPr lang="en-US" dirty="0"/>
              <a:t>Raffel Ravionaldo</a:t>
            </a:r>
          </a:p>
        </p:txBody>
      </p:sp>
    </p:spTree>
    <p:extLst>
      <p:ext uri="{BB962C8B-B14F-4D97-AF65-F5344CB8AC3E}">
        <p14:creationId xmlns:p14="http://schemas.microsoft.com/office/powerpoint/2010/main" val="1146305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BA25-497E-E902-4278-0BB8B8030C04}"/>
              </a:ext>
            </a:extLst>
          </p:cNvPr>
          <p:cNvSpPr>
            <a:spLocks noGrp="1"/>
          </p:cNvSpPr>
          <p:nvPr>
            <p:ph type="title"/>
          </p:nvPr>
        </p:nvSpPr>
        <p:spPr/>
        <p:txBody>
          <a:bodyPr/>
          <a:lstStyle/>
          <a:p>
            <a:r>
              <a:rPr lang="en-US" dirty="0"/>
              <a:t>result</a:t>
            </a:r>
          </a:p>
        </p:txBody>
      </p:sp>
      <p:graphicFrame>
        <p:nvGraphicFramePr>
          <p:cNvPr id="4" name="Table 4">
            <a:extLst>
              <a:ext uri="{FF2B5EF4-FFF2-40B4-BE49-F238E27FC236}">
                <a16:creationId xmlns:a16="http://schemas.microsoft.com/office/drawing/2014/main" id="{CC814869-BA74-4799-63DC-84E28E0D5062}"/>
              </a:ext>
            </a:extLst>
          </p:cNvPr>
          <p:cNvGraphicFramePr>
            <a:graphicFrameLocks noGrp="1"/>
          </p:cNvGraphicFramePr>
          <p:nvPr>
            <p:ph idx="1"/>
            <p:extLst>
              <p:ext uri="{D42A27DB-BD31-4B8C-83A1-F6EECF244321}">
                <p14:modId xmlns:p14="http://schemas.microsoft.com/office/powerpoint/2010/main" val="1926975247"/>
              </p:ext>
            </p:extLst>
          </p:nvPr>
        </p:nvGraphicFramePr>
        <p:xfrm>
          <a:off x="778928" y="2016125"/>
          <a:ext cx="10699752" cy="4023360"/>
        </p:xfrm>
        <a:graphic>
          <a:graphicData uri="http://schemas.openxmlformats.org/drawingml/2006/table">
            <a:tbl>
              <a:tblPr firstRow="1" bandRow="1">
                <a:tableStyleId>{5C22544A-7EE6-4342-B048-85BDC9FD1C3A}</a:tableStyleId>
              </a:tblPr>
              <a:tblGrid>
                <a:gridCol w="1783292">
                  <a:extLst>
                    <a:ext uri="{9D8B030D-6E8A-4147-A177-3AD203B41FA5}">
                      <a16:colId xmlns:a16="http://schemas.microsoft.com/office/drawing/2014/main" val="2810858761"/>
                    </a:ext>
                  </a:extLst>
                </a:gridCol>
                <a:gridCol w="1783292">
                  <a:extLst>
                    <a:ext uri="{9D8B030D-6E8A-4147-A177-3AD203B41FA5}">
                      <a16:colId xmlns:a16="http://schemas.microsoft.com/office/drawing/2014/main" val="1375811761"/>
                    </a:ext>
                  </a:extLst>
                </a:gridCol>
                <a:gridCol w="1783292">
                  <a:extLst>
                    <a:ext uri="{9D8B030D-6E8A-4147-A177-3AD203B41FA5}">
                      <a16:colId xmlns:a16="http://schemas.microsoft.com/office/drawing/2014/main" val="3087812717"/>
                    </a:ext>
                  </a:extLst>
                </a:gridCol>
                <a:gridCol w="1783292">
                  <a:extLst>
                    <a:ext uri="{9D8B030D-6E8A-4147-A177-3AD203B41FA5}">
                      <a16:colId xmlns:a16="http://schemas.microsoft.com/office/drawing/2014/main" val="3512999643"/>
                    </a:ext>
                  </a:extLst>
                </a:gridCol>
                <a:gridCol w="1783292">
                  <a:extLst>
                    <a:ext uri="{9D8B030D-6E8A-4147-A177-3AD203B41FA5}">
                      <a16:colId xmlns:a16="http://schemas.microsoft.com/office/drawing/2014/main" val="1043992623"/>
                    </a:ext>
                  </a:extLst>
                </a:gridCol>
                <a:gridCol w="1783292">
                  <a:extLst>
                    <a:ext uri="{9D8B030D-6E8A-4147-A177-3AD203B41FA5}">
                      <a16:colId xmlns:a16="http://schemas.microsoft.com/office/drawing/2014/main" val="2634394903"/>
                    </a:ext>
                  </a:extLst>
                </a:gridCol>
              </a:tblGrid>
              <a:tr h="370840">
                <a:tc>
                  <a:txBody>
                    <a:bodyPr/>
                    <a:lstStyle/>
                    <a:p>
                      <a:r>
                        <a:rPr lang="en-US" dirty="0"/>
                        <a:t>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Tran Data</a:t>
                      </a:r>
                    </a:p>
                  </a:txBody>
                  <a:tcPr/>
                </a:tc>
                <a:tc>
                  <a:txBody>
                    <a:bodyPr/>
                    <a:lstStyle/>
                    <a:p>
                      <a:r>
                        <a:rPr lang="en-US" dirty="0"/>
                        <a:t>Accuracy Test Data</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val="3438478967"/>
                  </a:ext>
                </a:extLst>
              </a:tr>
              <a:tr h="370840">
                <a:tc>
                  <a:txBody>
                    <a:bodyPr/>
                    <a:lstStyle/>
                    <a:p>
                      <a:r>
                        <a:rPr lang="en-US" dirty="0"/>
                        <a:t>Logistic Regression with oversampling</a:t>
                      </a:r>
                    </a:p>
                  </a:txBody>
                  <a:tcPr/>
                </a:tc>
                <a:tc>
                  <a:txBody>
                    <a:bodyPr/>
                    <a:lstStyle/>
                    <a:p>
                      <a:r>
                        <a:rPr lang="en-US" dirty="0"/>
                        <a:t>94%</a:t>
                      </a:r>
                    </a:p>
                  </a:txBody>
                  <a:tcPr/>
                </a:tc>
                <a:tc>
                  <a:txBody>
                    <a:bodyPr/>
                    <a:lstStyle/>
                    <a:p>
                      <a:r>
                        <a:rPr lang="en-US" dirty="0"/>
                        <a:t>94%</a:t>
                      </a:r>
                    </a:p>
                  </a:txBody>
                  <a:tcPr/>
                </a:tc>
                <a:tc>
                  <a:txBody>
                    <a:bodyPr/>
                    <a:lstStyle/>
                    <a:p>
                      <a:r>
                        <a:rPr lang="en-US" dirty="0"/>
                        <a:t>94%</a:t>
                      </a:r>
                    </a:p>
                  </a:txBody>
                  <a:tcPr/>
                </a:tc>
                <a:tc>
                  <a:txBody>
                    <a:bodyPr/>
                    <a:lstStyle/>
                    <a:p>
                      <a:r>
                        <a:rPr lang="en-US" dirty="0"/>
                        <a:t>94%</a:t>
                      </a:r>
                    </a:p>
                  </a:txBody>
                  <a:tcPr/>
                </a:tc>
                <a:tc>
                  <a:txBody>
                    <a:bodyPr/>
                    <a:lstStyle/>
                    <a:p>
                      <a:r>
                        <a:rPr lang="en-US" dirty="0"/>
                        <a:t>94%</a:t>
                      </a:r>
                    </a:p>
                  </a:txBody>
                  <a:tcPr/>
                </a:tc>
                <a:extLst>
                  <a:ext uri="{0D108BD9-81ED-4DB2-BD59-A6C34878D82A}">
                    <a16:rowId xmlns:a16="http://schemas.microsoft.com/office/drawing/2014/main" val="1626235465"/>
                  </a:ext>
                </a:extLst>
              </a:tr>
              <a:tr h="370840">
                <a:tc>
                  <a:txBody>
                    <a:bodyPr/>
                    <a:lstStyle/>
                    <a:p>
                      <a:r>
                        <a:rPr lang="en-US" dirty="0"/>
                        <a:t>Logistic Regression with </a:t>
                      </a:r>
                      <a:r>
                        <a:rPr lang="en-US" dirty="0" err="1"/>
                        <a:t>undersampling</a:t>
                      </a:r>
                      <a:endParaRPr lang="en-US" dirty="0"/>
                    </a:p>
                  </a:txBody>
                  <a:tcPr/>
                </a:tc>
                <a:tc>
                  <a:txBody>
                    <a:bodyPr/>
                    <a:lstStyle/>
                    <a:p>
                      <a:r>
                        <a:rPr lang="en-US" dirty="0"/>
                        <a:t>68%</a:t>
                      </a:r>
                    </a:p>
                  </a:txBody>
                  <a:tcPr/>
                </a:tc>
                <a:tc>
                  <a:txBody>
                    <a:bodyPr/>
                    <a:lstStyle/>
                    <a:p>
                      <a:r>
                        <a:rPr lang="en-US" dirty="0"/>
                        <a:t>68%</a:t>
                      </a:r>
                    </a:p>
                  </a:txBody>
                  <a:tcPr/>
                </a:tc>
                <a:tc>
                  <a:txBody>
                    <a:bodyPr/>
                    <a:lstStyle/>
                    <a:p>
                      <a:r>
                        <a:rPr lang="en-US" dirty="0"/>
                        <a:t>68%</a:t>
                      </a:r>
                    </a:p>
                  </a:txBody>
                  <a:tcPr/>
                </a:tc>
                <a:tc>
                  <a:txBody>
                    <a:bodyPr/>
                    <a:lstStyle/>
                    <a:p>
                      <a:r>
                        <a:rPr lang="en-US" dirty="0"/>
                        <a:t>68%</a:t>
                      </a:r>
                    </a:p>
                  </a:txBody>
                  <a:tcPr/>
                </a:tc>
                <a:tc>
                  <a:txBody>
                    <a:bodyPr/>
                    <a:lstStyle/>
                    <a:p>
                      <a:r>
                        <a:rPr lang="en-US" dirty="0"/>
                        <a:t>68%</a:t>
                      </a:r>
                    </a:p>
                  </a:txBody>
                  <a:tcPr/>
                </a:tc>
                <a:extLst>
                  <a:ext uri="{0D108BD9-81ED-4DB2-BD59-A6C34878D82A}">
                    <a16:rowId xmlns:a16="http://schemas.microsoft.com/office/drawing/2014/main" val="3202290295"/>
                  </a:ext>
                </a:extLst>
              </a:tr>
              <a:tr h="370840">
                <a:tc>
                  <a:txBody>
                    <a:bodyPr/>
                    <a:lstStyle/>
                    <a:p>
                      <a:r>
                        <a:rPr lang="en-US" dirty="0" err="1"/>
                        <a:t>XGBoost</a:t>
                      </a:r>
                      <a:r>
                        <a:rPr lang="en-US" dirty="0"/>
                        <a:t> with oversampling</a:t>
                      </a:r>
                    </a:p>
                  </a:txBody>
                  <a:tcPr/>
                </a:tc>
                <a:tc>
                  <a:txBody>
                    <a:bodyPr/>
                    <a:lstStyle/>
                    <a:p>
                      <a:r>
                        <a:rPr lang="en-US" dirty="0"/>
                        <a:t>96%</a:t>
                      </a:r>
                    </a:p>
                  </a:txBody>
                  <a:tcPr/>
                </a:tc>
                <a:tc>
                  <a:txBody>
                    <a:bodyPr/>
                    <a:lstStyle/>
                    <a:p>
                      <a:r>
                        <a:rPr lang="en-US" dirty="0"/>
                        <a:t>95%</a:t>
                      </a:r>
                    </a:p>
                  </a:txBody>
                  <a:tcPr/>
                </a:tc>
                <a:tc>
                  <a:txBody>
                    <a:bodyPr/>
                    <a:lstStyle/>
                    <a:p>
                      <a:r>
                        <a:rPr lang="en-US" dirty="0"/>
                        <a:t>96%</a:t>
                      </a:r>
                    </a:p>
                  </a:txBody>
                  <a:tcPr/>
                </a:tc>
                <a:tc>
                  <a:txBody>
                    <a:bodyPr/>
                    <a:lstStyle/>
                    <a:p>
                      <a:r>
                        <a:rPr lang="en-US" dirty="0"/>
                        <a:t>95%</a:t>
                      </a:r>
                    </a:p>
                  </a:txBody>
                  <a:tcPr/>
                </a:tc>
                <a:tc>
                  <a:txBody>
                    <a:bodyPr/>
                    <a:lstStyle/>
                    <a:p>
                      <a:r>
                        <a:rPr lang="en-US" dirty="0"/>
                        <a:t>95%</a:t>
                      </a:r>
                    </a:p>
                  </a:txBody>
                  <a:tcPr/>
                </a:tc>
                <a:extLst>
                  <a:ext uri="{0D108BD9-81ED-4DB2-BD59-A6C34878D82A}">
                    <a16:rowId xmlns:a16="http://schemas.microsoft.com/office/drawing/2014/main" val="2470329584"/>
                  </a:ext>
                </a:extLst>
              </a:tr>
              <a:tr h="370840">
                <a:tc>
                  <a:txBody>
                    <a:bodyPr/>
                    <a:lstStyle/>
                    <a:p>
                      <a:r>
                        <a:rPr lang="en-US" dirty="0"/>
                        <a:t>Random Forest with oversampling</a:t>
                      </a:r>
                    </a:p>
                  </a:txBody>
                  <a:tcPr/>
                </a:tc>
                <a:tc>
                  <a:txBody>
                    <a:bodyPr/>
                    <a:lstStyle/>
                    <a:p>
                      <a:r>
                        <a:rPr lang="en-US" dirty="0"/>
                        <a:t>100%</a:t>
                      </a:r>
                    </a:p>
                  </a:txBody>
                  <a:tcPr/>
                </a:tc>
                <a:tc>
                  <a:txBody>
                    <a:bodyPr/>
                    <a:lstStyle/>
                    <a:p>
                      <a:r>
                        <a:rPr lang="en-US" dirty="0"/>
                        <a:t>96%</a:t>
                      </a:r>
                    </a:p>
                  </a:txBody>
                  <a:tcPr/>
                </a:tc>
                <a:tc>
                  <a:txBody>
                    <a:bodyPr/>
                    <a:lstStyle/>
                    <a:p>
                      <a:r>
                        <a:rPr lang="en-US" dirty="0"/>
                        <a:t>96%</a:t>
                      </a:r>
                    </a:p>
                  </a:txBody>
                  <a:tcPr/>
                </a:tc>
                <a:tc>
                  <a:txBody>
                    <a:bodyPr/>
                    <a:lstStyle/>
                    <a:p>
                      <a:r>
                        <a:rPr lang="en-US" dirty="0"/>
                        <a:t>96%</a:t>
                      </a:r>
                    </a:p>
                  </a:txBody>
                  <a:tcPr/>
                </a:tc>
                <a:tc>
                  <a:txBody>
                    <a:bodyPr/>
                    <a:lstStyle/>
                    <a:p>
                      <a:r>
                        <a:rPr lang="en-US" dirty="0"/>
                        <a:t>96%</a:t>
                      </a:r>
                    </a:p>
                  </a:txBody>
                  <a:tcPr/>
                </a:tc>
                <a:extLst>
                  <a:ext uri="{0D108BD9-81ED-4DB2-BD59-A6C34878D82A}">
                    <a16:rowId xmlns:a16="http://schemas.microsoft.com/office/drawing/2014/main" val="3699959257"/>
                  </a:ext>
                </a:extLst>
              </a:tr>
            </a:tbl>
          </a:graphicData>
        </a:graphic>
      </p:graphicFrame>
    </p:spTree>
    <p:extLst>
      <p:ext uri="{BB962C8B-B14F-4D97-AF65-F5344CB8AC3E}">
        <p14:creationId xmlns:p14="http://schemas.microsoft.com/office/powerpoint/2010/main" val="324208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074A-3E54-FDA7-FF21-B76B4503C4C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B3F9B9C-8339-D9B8-86E6-52F07BE457DA}"/>
              </a:ext>
            </a:extLst>
          </p:cNvPr>
          <p:cNvSpPr>
            <a:spLocks noGrp="1"/>
          </p:cNvSpPr>
          <p:nvPr>
            <p:ph idx="1"/>
          </p:nvPr>
        </p:nvSpPr>
        <p:spPr>
          <a:xfrm>
            <a:off x="1451579" y="2066532"/>
            <a:ext cx="9603275" cy="3450613"/>
          </a:xfrm>
        </p:spPr>
        <p:txBody>
          <a:bodyPr>
            <a:normAutofit fontScale="92500"/>
          </a:bodyPr>
          <a:lstStyle/>
          <a:p>
            <a:pPr marL="457200" indent="-457200">
              <a:buAutoNum type="arabicPeriod"/>
            </a:pPr>
            <a:r>
              <a:rPr lang="en-US" dirty="0"/>
              <a:t>For Revolving loans contract,  we have to find customers with income types of businessmen, maternity leave, students and unemployed.</a:t>
            </a:r>
          </a:p>
          <a:p>
            <a:pPr marL="457200" indent="-457200">
              <a:buAutoNum type="arabicPeriod"/>
            </a:pPr>
            <a:r>
              <a:rPr lang="en-US" dirty="0"/>
              <a:t>It’s recommended to create campaigns for customers who work as accountants because accountants is the largest of  number of customers and percentage of successful payments/</a:t>
            </a:r>
          </a:p>
          <a:p>
            <a:pPr marL="457200" indent="-457200">
              <a:buAutoNum type="arabicPeriod"/>
            </a:pPr>
            <a:r>
              <a:rPr lang="en-US" dirty="0"/>
              <a:t>Create advertisement or promotions for HR staff, IT staff and realty agents to apply for credit.</a:t>
            </a:r>
          </a:p>
          <a:p>
            <a:pPr marL="457200" indent="-457200">
              <a:buAutoNum type="arabicPeriod"/>
            </a:pPr>
            <a:r>
              <a:rPr lang="en-US" dirty="0"/>
              <a:t>Random forest is the machine learning model chosen to help the team determine whether a customer has a problem paying off a loan or not. </a:t>
            </a:r>
          </a:p>
        </p:txBody>
      </p:sp>
    </p:spTree>
    <p:extLst>
      <p:ext uri="{BB962C8B-B14F-4D97-AF65-F5344CB8AC3E}">
        <p14:creationId xmlns:p14="http://schemas.microsoft.com/office/powerpoint/2010/main" val="71898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774A-945B-C8DE-DCB4-713FEED1872F}"/>
              </a:ext>
            </a:extLst>
          </p:cNvPr>
          <p:cNvSpPr>
            <a:spLocks noGrp="1"/>
          </p:cNvSpPr>
          <p:nvPr>
            <p:ph type="title"/>
          </p:nvPr>
        </p:nvSpPr>
        <p:spPr/>
        <p:txBody>
          <a:bodyPr/>
          <a:lstStyle/>
          <a:p>
            <a:r>
              <a:rPr lang="en-US" dirty="0"/>
              <a:t>Want to see the code?</a:t>
            </a:r>
          </a:p>
        </p:txBody>
      </p:sp>
      <p:sp>
        <p:nvSpPr>
          <p:cNvPr id="3" name="Content Placeholder 2">
            <a:extLst>
              <a:ext uri="{FF2B5EF4-FFF2-40B4-BE49-F238E27FC236}">
                <a16:creationId xmlns:a16="http://schemas.microsoft.com/office/drawing/2014/main" id="{BE965173-4906-6744-4EB8-D1F0925EEC75}"/>
              </a:ext>
            </a:extLst>
          </p:cNvPr>
          <p:cNvSpPr>
            <a:spLocks noGrp="1"/>
          </p:cNvSpPr>
          <p:nvPr>
            <p:ph idx="1"/>
          </p:nvPr>
        </p:nvSpPr>
        <p:spPr>
          <a:xfrm>
            <a:off x="1451579" y="2015733"/>
            <a:ext cx="9603275" cy="778268"/>
          </a:xfrm>
        </p:spPr>
        <p:txBody>
          <a:bodyPr/>
          <a:lstStyle/>
          <a:p>
            <a:pPr marL="0" indent="0">
              <a:buNone/>
            </a:pPr>
            <a:r>
              <a:rPr lang="en-US" dirty="0"/>
              <a:t>Visit my </a:t>
            </a:r>
            <a:r>
              <a:rPr lang="en-US" dirty="0" err="1"/>
              <a:t>github</a:t>
            </a:r>
            <a:r>
              <a:rPr lang="en-US" dirty="0"/>
              <a:t>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EDBF1681-95F3-52DF-4D8E-27E201B726D4}"/>
              </a:ext>
            </a:extLst>
          </p:cNvPr>
          <p:cNvSpPr txBox="1"/>
          <p:nvPr/>
        </p:nvSpPr>
        <p:spPr>
          <a:xfrm>
            <a:off x="3052233" y="3114301"/>
            <a:ext cx="6938434" cy="369332"/>
          </a:xfrm>
          <a:prstGeom prst="rect">
            <a:avLst/>
          </a:prstGeom>
          <a:noFill/>
        </p:spPr>
        <p:txBody>
          <a:bodyPr wrap="square">
            <a:spAutoFit/>
          </a:bodyPr>
          <a:lstStyle/>
          <a:p>
            <a:pPr marL="0" indent="0" algn="ctr">
              <a:buNone/>
            </a:pPr>
            <a:r>
              <a:rPr lang="en-US" dirty="0">
                <a:hlinkClick r:id="rId2"/>
              </a:rPr>
              <a:t>https://github.com/RaffelRavionaldo/Home-Credit-Indonesia-Score-Card</a:t>
            </a:r>
            <a:endParaRPr lang="en-US" dirty="0"/>
          </a:p>
        </p:txBody>
      </p:sp>
    </p:spTree>
    <p:extLst>
      <p:ext uri="{BB962C8B-B14F-4D97-AF65-F5344CB8AC3E}">
        <p14:creationId xmlns:p14="http://schemas.microsoft.com/office/powerpoint/2010/main" val="122449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9FD9-5090-1AA7-2A8D-A1F40C248EA8}"/>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208AC1B5-0BAF-D4B4-0805-23174B7BBC0F}"/>
              </a:ext>
            </a:extLst>
          </p:cNvPr>
          <p:cNvSpPr>
            <a:spLocks noGrp="1"/>
          </p:cNvSpPr>
          <p:nvPr>
            <p:ph idx="1"/>
          </p:nvPr>
        </p:nvSpPr>
        <p:spPr/>
        <p:txBody>
          <a:bodyPr/>
          <a:lstStyle/>
          <a:p>
            <a:pPr marL="514350" indent="-514350">
              <a:buFont typeface="+mj-lt"/>
              <a:buAutoNum type="arabicPeriod"/>
            </a:pPr>
            <a:r>
              <a:rPr lang="en-US" dirty="0"/>
              <a:t>Home Credit Indonesia wants to create machine learning to help the team determine whether the loan applications from customers will experience problems in the credit repayment process or not.</a:t>
            </a:r>
          </a:p>
          <a:p>
            <a:pPr marL="514350" indent="-514350">
              <a:buFont typeface="+mj-lt"/>
              <a:buAutoNum type="arabicPeriod"/>
            </a:pPr>
            <a:r>
              <a:rPr lang="en-US" dirty="0"/>
              <a:t>From the existing data, Home Credit Indonesia wants to find out what customer criteria are that have not problems in the credit repayment process to help increase revenue.</a:t>
            </a:r>
          </a:p>
        </p:txBody>
      </p:sp>
    </p:spTree>
    <p:extLst>
      <p:ext uri="{BB962C8B-B14F-4D97-AF65-F5344CB8AC3E}">
        <p14:creationId xmlns:p14="http://schemas.microsoft.com/office/powerpoint/2010/main" val="14075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1ED8-B409-B9C4-AEBE-2089D7C0FD6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2C0072A-58FA-0DC9-E267-DE6A1F91C71E}"/>
              </a:ext>
            </a:extLst>
          </p:cNvPr>
          <p:cNvSpPr>
            <a:spLocks noGrp="1"/>
          </p:cNvSpPr>
          <p:nvPr>
            <p:ph idx="1"/>
          </p:nvPr>
        </p:nvSpPr>
        <p:spPr/>
        <p:txBody>
          <a:bodyPr/>
          <a:lstStyle/>
          <a:p>
            <a:pPr marL="0" indent="0">
              <a:buNone/>
            </a:pPr>
            <a:r>
              <a:rPr lang="en-US" dirty="0"/>
              <a:t>Data is provided by the Home Credit Indonesia team,  The data consist of 122 columns and 307k rows containing customer data that has problems or not to paying off loans that have been given by Home Credit Indonesia.</a:t>
            </a:r>
          </a:p>
        </p:txBody>
      </p:sp>
    </p:spTree>
    <p:extLst>
      <p:ext uri="{BB962C8B-B14F-4D97-AF65-F5344CB8AC3E}">
        <p14:creationId xmlns:p14="http://schemas.microsoft.com/office/powerpoint/2010/main" val="256327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6486-814F-AE3B-00D0-4401C5FB7309}"/>
              </a:ext>
            </a:extLst>
          </p:cNvPr>
          <p:cNvSpPr>
            <a:spLocks noGrp="1"/>
          </p:cNvSpPr>
          <p:nvPr>
            <p:ph type="ctrTitle"/>
          </p:nvPr>
        </p:nvSpPr>
        <p:spPr/>
        <p:txBody>
          <a:bodyPr/>
          <a:lstStyle/>
          <a:p>
            <a:r>
              <a:rPr lang="en-US" dirty="0"/>
              <a:t>Business insight</a:t>
            </a:r>
          </a:p>
        </p:txBody>
      </p:sp>
      <p:sp>
        <p:nvSpPr>
          <p:cNvPr id="3" name="Subtitle 2">
            <a:extLst>
              <a:ext uri="{FF2B5EF4-FFF2-40B4-BE49-F238E27FC236}">
                <a16:creationId xmlns:a16="http://schemas.microsoft.com/office/drawing/2014/main" id="{313C7765-92D7-23D6-B198-2032D931DD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643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BB15-C665-54E4-8AFB-80BEFCE74869}"/>
              </a:ext>
            </a:extLst>
          </p:cNvPr>
          <p:cNvSpPr>
            <a:spLocks noGrp="1"/>
          </p:cNvSpPr>
          <p:nvPr>
            <p:ph type="title"/>
          </p:nvPr>
        </p:nvSpPr>
        <p:spPr/>
        <p:txBody>
          <a:bodyPr/>
          <a:lstStyle/>
          <a:p>
            <a:r>
              <a:rPr lang="en-US" dirty="0"/>
              <a:t>Contract type (1/2)</a:t>
            </a:r>
          </a:p>
        </p:txBody>
      </p:sp>
      <p:sp>
        <p:nvSpPr>
          <p:cNvPr id="7" name="Content Placeholder 6">
            <a:extLst>
              <a:ext uri="{FF2B5EF4-FFF2-40B4-BE49-F238E27FC236}">
                <a16:creationId xmlns:a16="http://schemas.microsoft.com/office/drawing/2014/main" id="{B5ADC908-41E9-F1C6-BECD-838D2C593494}"/>
              </a:ext>
            </a:extLst>
          </p:cNvPr>
          <p:cNvSpPr>
            <a:spLocks noGrp="1"/>
          </p:cNvSpPr>
          <p:nvPr>
            <p:ph idx="1"/>
          </p:nvPr>
        </p:nvSpPr>
        <p:spPr>
          <a:xfrm>
            <a:off x="6746790" y="2132923"/>
            <a:ext cx="4402667" cy="3353476"/>
          </a:xfrm>
        </p:spPr>
        <p:txBody>
          <a:bodyPr>
            <a:normAutofit/>
          </a:bodyPr>
          <a:lstStyle/>
          <a:p>
            <a:pPr marL="0" indent="0">
              <a:buNone/>
            </a:pPr>
            <a:r>
              <a:rPr lang="en-US" dirty="0"/>
              <a:t>At Revolving loans contract, there are top 4 income type that don’t have problem to paying off the loans,  namely businessman, maternity leave, student and unemployed, but these 4 incomes have a small number of customers, so we need to increase the number of customers who have income sourced from one of the top 4 income type.</a:t>
            </a:r>
          </a:p>
        </p:txBody>
      </p:sp>
      <p:pic>
        <p:nvPicPr>
          <p:cNvPr id="13" name="Picture 12">
            <a:extLst>
              <a:ext uri="{FF2B5EF4-FFF2-40B4-BE49-F238E27FC236}">
                <a16:creationId xmlns:a16="http://schemas.microsoft.com/office/drawing/2014/main" id="{D3D3640B-DADC-EDC4-A214-9BE0849F143E}"/>
              </a:ext>
            </a:extLst>
          </p:cNvPr>
          <p:cNvPicPr>
            <a:picLocks noChangeAspect="1"/>
          </p:cNvPicPr>
          <p:nvPr/>
        </p:nvPicPr>
        <p:blipFill rotWithShape="1">
          <a:blip r:embed="rId2"/>
          <a:srcRect r="1107"/>
          <a:stretch/>
        </p:blipFill>
        <p:spPr>
          <a:xfrm>
            <a:off x="887590" y="2132923"/>
            <a:ext cx="5472020" cy="3570882"/>
          </a:xfrm>
          <a:prstGeom prst="rect">
            <a:avLst/>
          </a:prstGeom>
        </p:spPr>
      </p:pic>
    </p:spTree>
    <p:extLst>
      <p:ext uri="{BB962C8B-B14F-4D97-AF65-F5344CB8AC3E}">
        <p14:creationId xmlns:p14="http://schemas.microsoft.com/office/powerpoint/2010/main" val="231151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E732-AE2F-6C68-2A00-66AB3BF7974A}"/>
              </a:ext>
            </a:extLst>
          </p:cNvPr>
          <p:cNvSpPr>
            <a:spLocks noGrp="1"/>
          </p:cNvSpPr>
          <p:nvPr>
            <p:ph type="title"/>
          </p:nvPr>
        </p:nvSpPr>
        <p:spPr/>
        <p:txBody>
          <a:bodyPr/>
          <a:lstStyle/>
          <a:p>
            <a:r>
              <a:rPr lang="en-US" dirty="0"/>
              <a:t>Contract type (2/2)</a:t>
            </a:r>
          </a:p>
        </p:txBody>
      </p:sp>
      <p:sp>
        <p:nvSpPr>
          <p:cNvPr id="3" name="Content Placeholder 2">
            <a:extLst>
              <a:ext uri="{FF2B5EF4-FFF2-40B4-BE49-F238E27FC236}">
                <a16:creationId xmlns:a16="http://schemas.microsoft.com/office/drawing/2014/main" id="{185697B4-757C-F0B1-50F0-9519B2A9242B}"/>
              </a:ext>
            </a:extLst>
          </p:cNvPr>
          <p:cNvSpPr>
            <a:spLocks noGrp="1"/>
          </p:cNvSpPr>
          <p:nvPr>
            <p:ph idx="1"/>
          </p:nvPr>
        </p:nvSpPr>
        <p:spPr>
          <a:xfrm>
            <a:off x="6779740" y="2114586"/>
            <a:ext cx="4497535" cy="3450613"/>
          </a:xfrm>
        </p:spPr>
        <p:txBody>
          <a:bodyPr/>
          <a:lstStyle/>
          <a:p>
            <a:pPr marL="0" indent="0">
              <a:buNone/>
            </a:pPr>
            <a:r>
              <a:rPr lang="en-US" dirty="0"/>
              <a:t>At cash loans contract, maternity leave is the only one who have 100% customer that have problem to pay off the loan, so we can recommended the maternity leave to try revolving loan because in revolving loan, maternity leave have 100% customer that don’t have problem to pay off the loan.</a:t>
            </a:r>
          </a:p>
        </p:txBody>
      </p:sp>
      <p:pic>
        <p:nvPicPr>
          <p:cNvPr id="8" name="Picture 7">
            <a:extLst>
              <a:ext uri="{FF2B5EF4-FFF2-40B4-BE49-F238E27FC236}">
                <a16:creationId xmlns:a16="http://schemas.microsoft.com/office/drawing/2014/main" id="{E484CD21-1A3C-2049-8C22-B2EE037D350B}"/>
              </a:ext>
            </a:extLst>
          </p:cNvPr>
          <p:cNvPicPr>
            <a:picLocks noChangeAspect="1"/>
          </p:cNvPicPr>
          <p:nvPr/>
        </p:nvPicPr>
        <p:blipFill rotWithShape="1">
          <a:blip r:embed="rId2"/>
          <a:srcRect l="2055" t="-262" b="262"/>
          <a:stretch/>
        </p:blipFill>
        <p:spPr>
          <a:xfrm>
            <a:off x="1021493" y="2114586"/>
            <a:ext cx="5535826" cy="3570947"/>
          </a:xfrm>
          <a:prstGeom prst="rect">
            <a:avLst/>
          </a:prstGeom>
        </p:spPr>
      </p:pic>
    </p:spTree>
    <p:extLst>
      <p:ext uri="{BB962C8B-B14F-4D97-AF65-F5344CB8AC3E}">
        <p14:creationId xmlns:p14="http://schemas.microsoft.com/office/powerpoint/2010/main" val="333928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6F3B-09C5-9228-E16A-17517AFF4039}"/>
              </a:ext>
            </a:extLst>
          </p:cNvPr>
          <p:cNvSpPr>
            <a:spLocks noGrp="1"/>
          </p:cNvSpPr>
          <p:nvPr>
            <p:ph type="title"/>
          </p:nvPr>
        </p:nvSpPr>
        <p:spPr/>
        <p:txBody>
          <a:bodyPr/>
          <a:lstStyle/>
          <a:p>
            <a:r>
              <a:rPr lang="en-US" dirty="0"/>
              <a:t>Occupation type of customer</a:t>
            </a:r>
          </a:p>
        </p:txBody>
      </p:sp>
      <p:sp>
        <p:nvSpPr>
          <p:cNvPr id="3" name="Content Placeholder 2">
            <a:extLst>
              <a:ext uri="{FF2B5EF4-FFF2-40B4-BE49-F238E27FC236}">
                <a16:creationId xmlns:a16="http://schemas.microsoft.com/office/drawing/2014/main" id="{F81527A1-7F41-1F37-19CA-B9C239B0583C}"/>
              </a:ext>
            </a:extLst>
          </p:cNvPr>
          <p:cNvSpPr>
            <a:spLocks noGrp="1"/>
          </p:cNvSpPr>
          <p:nvPr>
            <p:ph idx="1"/>
          </p:nvPr>
        </p:nvSpPr>
        <p:spPr>
          <a:xfrm>
            <a:off x="8144932" y="2352525"/>
            <a:ext cx="2909922" cy="3405724"/>
          </a:xfrm>
        </p:spPr>
        <p:txBody>
          <a:bodyPr>
            <a:normAutofit fontScale="85000" lnSpcReduction="20000"/>
          </a:bodyPr>
          <a:lstStyle/>
          <a:p>
            <a:pPr marL="0" indent="0">
              <a:buNone/>
            </a:pPr>
            <a:r>
              <a:rPr lang="en-US" dirty="0"/>
              <a:t>The jobs with the most customers are accountant, so we need to create a campaign as a way of thanking them, then we need to make promotions for the other jobs in graph, because the percentage of customers that have no problem paying the loans is quite high but the number of customer from that three job is still small</a:t>
            </a:r>
          </a:p>
        </p:txBody>
      </p:sp>
      <p:pic>
        <p:nvPicPr>
          <p:cNvPr id="5" name="Picture 4">
            <a:extLst>
              <a:ext uri="{FF2B5EF4-FFF2-40B4-BE49-F238E27FC236}">
                <a16:creationId xmlns:a16="http://schemas.microsoft.com/office/drawing/2014/main" id="{D5528585-F193-5AC6-83DE-A28DCA5009EE}"/>
              </a:ext>
            </a:extLst>
          </p:cNvPr>
          <p:cNvPicPr>
            <a:picLocks noChangeAspect="1"/>
          </p:cNvPicPr>
          <p:nvPr/>
        </p:nvPicPr>
        <p:blipFill>
          <a:blip r:embed="rId2"/>
          <a:stretch>
            <a:fillRect/>
          </a:stretch>
        </p:blipFill>
        <p:spPr>
          <a:xfrm>
            <a:off x="1451579" y="2360762"/>
            <a:ext cx="6458851" cy="3105583"/>
          </a:xfrm>
          <a:prstGeom prst="rect">
            <a:avLst/>
          </a:prstGeom>
        </p:spPr>
      </p:pic>
    </p:spTree>
    <p:extLst>
      <p:ext uri="{BB962C8B-B14F-4D97-AF65-F5344CB8AC3E}">
        <p14:creationId xmlns:p14="http://schemas.microsoft.com/office/powerpoint/2010/main" val="294545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5FBC-A3D6-B156-3B83-F23111E806CE}"/>
              </a:ext>
            </a:extLst>
          </p:cNvPr>
          <p:cNvSpPr>
            <a:spLocks noGrp="1"/>
          </p:cNvSpPr>
          <p:nvPr>
            <p:ph type="title"/>
          </p:nvPr>
        </p:nvSpPr>
        <p:spPr/>
        <p:txBody>
          <a:bodyPr/>
          <a:lstStyle/>
          <a:p>
            <a:r>
              <a:rPr lang="en-US" dirty="0"/>
              <a:t>Machine learning model</a:t>
            </a:r>
          </a:p>
        </p:txBody>
      </p:sp>
      <p:sp>
        <p:nvSpPr>
          <p:cNvPr id="3" name="Text Placeholder 2">
            <a:extLst>
              <a:ext uri="{FF2B5EF4-FFF2-40B4-BE49-F238E27FC236}">
                <a16:creationId xmlns:a16="http://schemas.microsoft.com/office/drawing/2014/main" id="{DECEBC68-47E7-1DD8-B0A2-E262CA5CE18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930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9A9F-D863-EF5D-B65D-6E4E75D6EF8C}"/>
              </a:ext>
            </a:extLst>
          </p:cNvPr>
          <p:cNvSpPr>
            <a:spLocks noGrp="1"/>
          </p:cNvSpPr>
          <p:nvPr>
            <p:ph type="title"/>
          </p:nvPr>
        </p:nvSpPr>
        <p:spPr/>
        <p:txBody>
          <a:bodyPr/>
          <a:lstStyle/>
          <a:p>
            <a:r>
              <a:rPr lang="en-US" dirty="0"/>
              <a:t>Step by step</a:t>
            </a:r>
          </a:p>
        </p:txBody>
      </p:sp>
      <p:sp>
        <p:nvSpPr>
          <p:cNvPr id="3" name="Content Placeholder 2">
            <a:extLst>
              <a:ext uri="{FF2B5EF4-FFF2-40B4-BE49-F238E27FC236}">
                <a16:creationId xmlns:a16="http://schemas.microsoft.com/office/drawing/2014/main" id="{8D9F6DE8-9D54-B668-A50C-E88446B878E0}"/>
              </a:ext>
            </a:extLst>
          </p:cNvPr>
          <p:cNvSpPr>
            <a:spLocks noGrp="1"/>
          </p:cNvSpPr>
          <p:nvPr>
            <p:ph idx="1"/>
          </p:nvPr>
        </p:nvSpPr>
        <p:spPr>
          <a:xfrm>
            <a:off x="1303864" y="3182412"/>
            <a:ext cx="2890913" cy="2727321"/>
          </a:xfrm>
        </p:spPr>
        <p:txBody>
          <a:bodyPr>
            <a:normAutofit fontScale="85000" lnSpcReduction="10000"/>
          </a:bodyPr>
          <a:lstStyle/>
          <a:p>
            <a:pPr marL="457200" indent="-457200">
              <a:buAutoNum type="arabicPeriod"/>
            </a:pPr>
            <a:r>
              <a:rPr lang="en-US" dirty="0"/>
              <a:t>Make a new column (age)</a:t>
            </a:r>
          </a:p>
          <a:p>
            <a:pPr marL="457200" indent="-457200">
              <a:buAutoNum type="arabicPeriod"/>
            </a:pPr>
            <a:r>
              <a:rPr lang="en-US" dirty="0"/>
              <a:t>Feature selection</a:t>
            </a:r>
          </a:p>
          <a:p>
            <a:pPr marL="457200" indent="-457200">
              <a:buAutoNum type="arabicPeriod"/>
            </a:pPr>
            <a:r>
              <a:rPr lang="en-US" dirty="0"/>
              <a:t>Remove Outlier</a:t>
            </a:r>
          </a:p>
          <a:p>
            <a:pPr marL="457200" indent="-457200">
              <a:buAutoNum type="arabicPeriod"/>
            </a:pPr>
            <a:r>
              <a:rPr lang="en-US" dirty="0"/>
              <a:t>Feature Encoding (One hot encoding and label encoding)</a:t>
            </a:r>
          </a:p>
          <a:p>
            <a:pPr marL="457200" indent="-457200">
              <a:buAutoNum type="arabicPeriod"/>
            </a:pPr>
            <a:r>
              <a:rPr lang="en-US" dirty="0"/>
              <a:t>Feature Transformation</a:t>
            </a:r>
          </a:p>
        </p:txBody>
      </p:sp>
      <p:sp>
        <p:nvSpPr>
          <p:cNvPr id="10" name="Rectangle 9">
            <a:extLst>
              <a:ext uri="{FF2B5EF4-FFF2-40B4-BE49-F238E27FC236}">
                <a16:creationId xmlns:a16="http://schemas.microsoft.com/office/drawing/2014/main" id="{29D133C3-9189-0211-07DA-B9ACB5078A93}"/>
              </a:ext>
            </a:extLst>
          </p:cNvPr>
          <p:cNvSpPr/>
          <p:nvPr/>
        </p:nvSpPr>
        <p:spPr>
          <a:xfrm>
            <a:off x="1451579" y="2199325"/>
            <a:ext cx="2590800" cy="84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Preparation</a:t>
            </a:r>
          </a:p>
        </p:txBody>
      </p:sp>
      <p:sp>
        <p:nvSpPr>
          <p:cNvPr id="11" name="Content Placeholder 2">
            <a:extLst>
              <a:ext uri="{FF2B5EF4-FFF2-40B4-BE49-F238E27FC236}">
                <a16:creationId xmlns:a16="http://schemas.microsoft.com/office/drawing/2014/main" id="{67611A7A-DBAE-67B9-1762-3CF53336E9C3}"/>
              </a:ext>
            </a:extLst>
          </p:cNvPr>
          <p:cNvSpPr txBox="1">
            <a:spLocks/>
          </p:cNvSpPr>
          <p:nvPr/>
        </p:nvSpPr>
        <p:spPr>
          <a:xfrm>
            <a:off x="4944528" y="3165479"/>
            <a:ext cx="2890913" cy="272732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indent="-457200">
              <a:buFont typeface="Arial" panose="020B0604020202020204" pitchFamily="34" charset="0"/>
              <a:buAutoNum type="arabicPeriod"/>
            </a:pPr>
            <a:r>
              <a:rPr lang="en-US" dirty="0"/>
              <a:t>Oversampling</a:t>
            </a:r>
          </a:p>
          <a:p>
            <a:pPr marL="457200" indent="-457200">
              <a:buFont typeface="Arial" panose="020B0604020202020204" pitchFamily="34" charset="0"/>
              <a:buAutoNum type="arabicPeriod"/>
            </a:pPr>
            <a:r>
              <a:rPr lang="en-US" dirty="0" err="1"/>
              <a:t>Undersampling</a:t>
            </a:r>
            <a:endParaRPr lang="en-US" dirty="0"/>
          </a:p>
        </p:txBody>
      </p:sp>
      <p:sp>
        <p:nvSpPr>
          <p:cNvPr id="12" name="Rectangle 11">
            <a:extLst>
              <a:ext uri="{FF2B5EF4-FFF2-40B4-BE49-F238E27FC236}">
                <a16:creationId xmlns:a16="http://schemas.microsoft.com/office/drawing/2014/main" id="{EC1A43DD-F478-3A23-08B8-AC62C9B379C5}"/>
              </a:ext>
            </a:extLst>
          </p:cNvPr>
          <p:cNvSpPr/>
          <p:nvPr/>
        </p:nvSpPr>
        <p:spPr>
          <a:xfrm>
            <a:off x="5092243" y="2182392"/>
            <a:ext cx="2590800" cy="84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Handling imbalance Data</a:t>
            </a:r>
          </a:p>
        </p:txBody>
      </p:sp>
      <p:sp>
        <p:nvSpPr>
          <p:cNvPr id="13" name="Rectangle 12">
            <a:extLst>
              <a:ext uri="{FF2B5EF4-FFF2-40B4-BE49-F238E27FC236}">
                <a16:creationId xmlns:a16="http://schemas.microsoft.com/office/drawing/2014/main" id="{17C615DE-1433-B2D6-DA4D-282D2F77E31A}"/>
              </a:ext>
            </a:extLst>
          </p:cNvPr>
          <p:cNvSpPr/>
          <p:nvPr/>
        </p:nvSpPr>
        <p:spPr>
          <a:xfrm>
            <a:off x="8394241" y="2182392"/>
            <a:ext cx="2590800" cy="84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Machine learning model</a:t>
            </a:r>
          </a:p>
        </p:txBody>
      </p:sp>
      <p:sp>
        <p:nvSpPr>
          <p:cNvPr id="14" name="Content Placeholder 2">
            <a:extLst>
              <a:ext uri="{FF2B5EF4-FFF2-40B4-BE49-F238E27FC236}">
                <a16:creationId xmlns:a16="http://schemas.microsoft.com/office/drawing/2014/main" id="{B82A4FB9-7C01-293D-328D-49B2EEECCB17}"/>
              </a:ext>
            </a:extLst>
          </p:cNvPr>
          <p:cNvSpPr txBox="1">
            <a:spLocks/>
          </p:cNvSpPr>
          <p:nvPr/>
        </p:nvSpPr>
        <p:spPr>
          <a:xfrm>
            <a:off x="8161862" y="3148549"/>
            <a:ext cx="2890913" cy="272732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indent="-457200">
              <a:buFont typeface="Arial" panose="020B0604020202020204" pitchFamily="34" charset="0"/>
              <a:buAutoNum type="arabicPeriod"/>
            </a:pPr>
            <a:r>
              <a:rPr lang="en-US" dirty="0"/>
              <a:t>Logistic Regression</a:t>
            </a:r>
          </a:p>
          <a:p>
            <a:pPr marL="457200" indent="-457200">
              <a:buFont typeface="Arial" panose="020B0604020202020204" pitchFamily="34" charset="0"/>
              <a:buAutoNum type="arabicPeriod"/>
            </a:pPr>
            <a:r>
              <a:rPr lang="en-US" dirty="0" err="1"/>
              <a:t>XGBoost</a:t>
            </a:r>
            <a:endParaRPr lang="en-US" dirty="0"/>
          </a:p>
        </p:txBody>
      </p:sp>
    </p:spTree>
    <p:extLst>
      <p:ext uri="{BB962C8B-B14F-4D97-AF65-F5344CB8AC3E}">
        <p14:creationId xmlns:p14="http://schemas.microsoft.com/office/powerpoint/2010/main" val="3603353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1776</TotalTime>
  <Words>531</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Home Credit Scorecard Model</vt:lpstr>
      <vt:lpstr>Problems</vt:lpstr>
      <vt:lpstr>Dataset</vt:lpstr>
      <vt:lpstr>Business insight</vt:lpstr>
      <vt:lpstr>Contract type (1/2)</vt:lpstr>
      <vt:lpstr>Contract type (2/2)</vt:lpstr>
      <vt:lpstr>Occupation type of customer</vt:lpstr>
      <vt:lpstr>Machine learning model</vt:lpstr>
      <vt:lpstr>Step by step</vt:lpstr>
      <vt:lpstr>result</vt:lpstr>
      <vt:lpstr>Summary</vt:lpstr>
      <vt:lpstr>Want to see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Scorecard Model</dc:title>
  <dc:creator>Raffel Ravionaldo</dc:creator>
  <cp:lastModifiedBy>Raffel Ravionaldo</cp:lastModifiedBy>
  <cp:revision>3</cp:revision>
  <dcterms:created xsi:type="dcterms:W3CDTF">2022-12-31T07:56:13Z</dcterms:created>
  <dcterms:modified xsi:type="dcterms:W3CDTF">2023-01-01T13:32:17Z</dcterms:modified>
</cp:coreProperties>
</file>