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sldIdLst>
    <p:sldId id="266" r:id="rId5"/>
    <p:sldId id="310" r:id="rId6"/>
    <p:sldId id="291" r:id="rId7"/>
    <p:sldId id="292" r:id="rId8"/>
    <p:sldId id="294" r:id="rId9"/>
    <p:sldId id="295" r:id="rId10"/>
    <p:sldId id="298" r:id="rId11"/>
    <p:sldId id="300" r:id="rId12"/>
    <p:sldId id="301" r:id="rId13"/>
    <p:sldId id="304" r:id="rId14"/>
    <p:sldId id="305" r:id="rId15"/>
    <p:sldId id="306" r:id="rId16"/>
    <p:sldId id="326" r:id="rId17"/>
    <p:sldId id="327" r:id="rId18"/>
    <p:sldId id="314" r:id="rId19"/>
    <p:sldId id="318" r:id="rId20"/>
    <p:sldId id="32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9B117-5101-4DE2-BF72-31528BE4307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DEF79-A9CC-4259-B230-F789ABE42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9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6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26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39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5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8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3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69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79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20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7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7200" dirty="0" err="1"/>
              <a:t>Pengenalan</a:t>
            </a:r>
            <a:r>
              <a:rPr lang="en-US" sz="7200" dirty="0"/>
              <a:t>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TIM DOSEN IMPLEMENTASI ALGORITMA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: code building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853379"/>
            <a:ext cx="7315200" cy="3556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71965" y="5230427"/>
            <a:ext cx="5848905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>
            <a:normAutofit fontScale="92500" lnSpcReduction="10000"/>
          </a:bodyPr>
          <a:lstStyle/>
          <a:p>
            <a:pPr marL="274320" indent="-274320">
              <a:spcBef>
                <a:spcPct val="5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600" dirty="0" err="1"/>
              <a:t>Simpan</a:t>
            </a:r>
            <a:r>
              <a:rPr lang="en-US" sz="2600" dirty="0"/>
              <a:t> </a:t>
            </a:r>
            <a:r>
              <a:rPr lang="en-US" sz="2600" dirty="0" err="1"/>
              <a:t>sesuai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nama</a:t>
            </a:r>
            <a:r>
              <a:rPr lang="en-US" sz="2600" dirty="0"/>
              <a:t> </a:t>
            </a:r>
            <a:r>
              <a:rPr lang="en-US" sz="2600" dirty="0" err="1"/>
              <a:t>kelas</a:t>
            </a:r>
            <a:r>
              <a:rPr lang="en-US" sz="2600" dirty="0"/>
              <a:t> </a:t>
            </a:r>
            <a:r>
              <a:rPr lang="en-US" sz="2600" dirty="0" err="1"/>
              <a:t>utama</a:t>
            </a:r>
            <a:r>
              <a:rPr lang="en-US" sz="2600" dirty="0"/>
              <a:t>.</a:t>
            </a:r>
          </a:p>
          <a:p>
            <a:pPr marL="274320" indent="-274320">
              <a:spcBef>
                <a:spcPct val="5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600" dirty="0" err="1"/>
              <a:t>Contoh</a:t>
            </a:r>
            <a:r>
              <a:rPr lang="en-US" sz="2600" dirty="0"/>
              <a:t> </a:t>
            </a:r>
            <a:r>
              <a:rPr lang="en-US" sz="2600" dirty="0" err="1"/>
              <a:t>diatas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 coba.java</a:t>
            </a:r>
          </a:p>
          <a:p>
            <a:pPr marL="274320" indent="-274320">
              <a:spcBef>
                <a:spcPct val="50000"/>
              </a:spcBef>
              <a:buClr>
                <a:schemeClr val="accent3"/>
              </a:buClr>
              <a:buSzPct val="95000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4382195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: Compilation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4000" dirty="0" err="1"/>
              <a:t>Kompilasi</a:t>
            </a:r>
            <a:endParaRPr lang="en-US" sz="4000" dirty="0"/>
          </a:p>
          <a:p>
            <a:pPr marL="45720" indent="0">
              <a:buNone/>
            </a:pPr>
            <a:r>
              <a:rPr lang="en-US" sz="4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&lt;namafile.java&gt;</a:t>
            </a:r>
          </a:p>
          <a:p>
            <a:pPr marL="45720" indent="0">
              <a:buNone/>
            </a:pPr>
            <a:r>
              <a:rPr lang="en-US" sz="3600" dirty="0" err="1"/>
              <a:t>Contoh</a:t>
            </a:r>
            <a:r>
              <a:rPr lang="en-US" sz="3600" dirty="0"/>
              <a:t>:</a:t>
            </a:r>
          </a:p>
          <a:p>
            <a:pPr marL="45720" indent="0"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coba.java</a:t>
            </a:r>
          </a:p>
        </p:txBody>
      </p:sp>
    </p:spTree>
    <p:extLst>
      <p:ext uri="{BB962C8B-B14F-4D97-AF65-F5344CB8AC3E}">
        <p14:creationId xmlns:p14="http://schemas.microsoft.com/office/powerpoint/2010/main" val="183032482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: Execution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spcBef>
                <a:spcPct val="100000"/>
              </a:spcBef>
              <a:buNone/>
            </a:pPr>
            <a:r>
              <a:rPr lang="en-US" sz="3600" dirty="0" err="1"/>
              <a:t>Eksekusi</a:t>
            </a:r>
            <a:endParaRPr lang="en-US" sz="3600" dirty="0"/>
          </a:p>
          <a:p>
            <a:pPr marL="45720" indent="0">
              <a:spcBef>
                <a:spcPct val="100000"/>
              </a:spcBef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	java &lt;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namafile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&gt; [&lt;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argumen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 marL="45720" indent="0">
              <a:spcBef>
                <a:spcPct val="100000"/>
              </a:spcBef>
              <a:buNone/>
            </a:pPr>
            <a:r>
              <a:rPr lang="en-US" sz="3200" dirty="0" err="1"/>
              <a:t>Contoh</a:t>
            </a:r>
            <a:endParaRPr lang="en-US" sz="3200" dirty="0"/>
          </a:p>
          <a:p>
            <a:pPr marL="45720" indent="0">
              <a:spcBef>
                <a:spcPct val="100000"/>
              </a:spcBef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coba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61149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4998" lvl="2" indent="-464998"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sz="2400" dirty="0" err="1">
                <a:cs typeface="Courier New" pitchFamily="49" charset="0"/>
              </a:rPr>
              <a:t>Cetak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biru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dari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sebuah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obyek</a:t>
            </a:r>
            <a:r>
              <a:rPr lang="en-US" sz="2400" dirty="0">
                <a:cs typeface="Courier New" pitchFamily="49" charset="0"/>
              </a:rPr>
              <a:t>.</a:t>
            </a:r>
          </a:p>
          <a:p>
            <a:pPr marL="464998" lvl="2" indent="-464998"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sz="2400" dirty="0">
                <a:cs typeface="Courier New" pitchFamily="49" charset="0"/>
              </a:rPr>
              <a:t>Kumpulan </a:t>
            </a:r>
            <a:r>
              <a:rPr lang="en-US" sz="2400" dirty="0" err="1">
                <a:cs typeface="Courier New" pitchFamily="49" charset="0"/>
              </a:rPr>
              <a:t>dari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obyek</a:t>
            </a:r>
            <a:r>
              <a:rPr lang="en-US" sz="2400" dirty="0">
                <a:cs typeface="Courier New" pitchFamily="49" charset="0"/>
              </a:rPr>
              <a:t> yang </a:t>
            </a:r>
            <a:r>
              <a:rPr lang="en-US" sz="2400" dirty="0" err="1">
                <a:cs typeface="Courier New" pitchFamily="49" charset="0"/>
              </a:rPr>
              <a:t>memiliki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atribut</a:t>
            </a:r>
            <a:r>
              <a:rPr lang="en-US" sz="2400" dirty="0">
                <a:cs typeface="Courier New" pitchFamily="49" charset="0"/>
              </a:rPr>
              <a:t> yang </a:t>
            </a:r>
            <a:r>
              <a:rPr lang="en-US" sz="2400" dirty="0" err="1">
                <a:cs typeface="Courier New" pitchFamily="49" charset="0"/>
              </a:rPr>
              <a:t>sama</a:t>
            </a:r>
            <a:r>
              <a:rPr lang="en-US" sz="2400" dirty="0">
                <a:cs typeface="Courier New" pitchFamily="49" charset="0"/>
              </a:rPr>
              <a:t>.</a:t>
            </a:r>
          </a:p>
          <a:p>
            <a:pPr marL="464998" lvl="2" indent="-464998"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sz="2400" dirty="0" err="1">
                <a:cs typeface="Courier New" pitchFamily="49" charset="0"/>
              </a:rPr>
              <a:t>Kelas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didefinisikan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oleh</a:t>
            </a:r>
            <a:r>
              <a:rPr lang="en-US" sz="2400" dirty="0">
                <a:cs typeface="Courier New" pitchFamily="49" charset="0"/>
              </a:rPr>
              <a:t> programmer </a:t>
            </a:r>
            <a:r>
              <a:rPr lang="en-US" sz="2400" dirty="0" err="1">
                <a:cs typeface="Courier New" pitchFamily="49" charset="0"/>
              </a:rPr>
              <a:t>secara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statik</a:t>
            </a:r>
            <a:r>
              <a:rPr lang="en-US" sz="2400" dirty="0">
                <a:cs typeface="Courier New" pitchFamily="49" charset="0"/>
              </a:rPr>
              <a:t>.</a:t>
            </a:r>
          </a:p>
          <a:p>
            <a:pPr marL="464998" lvl="2" indent="-464998"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sz="2400" dirty="0">
                <a:cs typeface="Courier New" pitchFamily="49" charset="0"/>
              </a:rPr>
              <a:t>Runtime: </a:t>
            </a:r>
            <a:r>
              <a:rPr lang="en-US" sz="2400" dirty="0" err="1">
                <a:cs typeface="Courier New" pitchFamily="49" charset="0"/>
              </a:rPr>
              <a:t>kelas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dirty="0" err="1">
                <a:cs typeface="Courier New" pitchFamily="49" charset="0"/>
                <a:sym typeface="Wingdings" pitchFamily="2" charset="2"/>
              </a:rPr>
              <a:t>obyek</a:t>
            </a:r>
            <a:r>
              <a:rPr lang="en-US" sz="2400" dirty="0">
                <a:cs typeface="Courier New" pitchFamily="49" charset="0"/>
                <a:sym typeface="Wingdings" pitchFamily="2" charset="2"/>
              </a:rPr>
              <a:t>.</a:t>
            </a:r>
          </a:p>
          <a:p>
            <a:pPr marL="464998" lvl="2" indent="-464998"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sz="2400" dirty="0" err="1">
                <a:cs typeface="Courier New" pitchFamily="49" charset="0"/>
                <a:sym typeface="Wingdings" pitchFamily="2" charset="2"/>
              </a:rPr>
              <a:t>Kelas</a:t>
            </a:r>
            <a:r>
              <a:rPr lang="en-US" sz="2400" dirty="0">
                <a:cs typeface="Courier New" pitchFamily="49" charset="0"/>
                <a:sym typeface="Wingdings" pitchFamily="2" charset="2"/>
              </a:rPr>
              <a:t> </a:t>
            </a:r>
            <a:r>
              <a:rPr lang="en-US" sz="2400" dirty="0" err="1">
                <a:cs typeface="Courier New" pitchFamily="49" charset="0"/>
                <a:sym typeface="Wingdings" pitchFamily="2" charset="2"/>
              </a:rPr>
              <a:t>Memiliki</a:t>
            </a:r>
            <a:r>
              <a:rPr lang="en-US" sz="2400" dirty="0">
                <a:cs typeface="Courier New" pitchFamily="49" charset="0"/>
                <a:sym typeface="Wingdings" pitchFamily="2" charset="2"/>
              </a:rPr>
              <a:t>:</a:t>
            </a:r>
          </a:p>
          <a:p>
            <a:pPr marL="922061" lvl="3" indent="-464998">
              <a:spcBef>
                <a:spcPct val="20000"/>
              </a:spcBef>
              <a:buSzPct val="100000"/>
              <a:buFont typeface="+mj-lt"/>
              <a:buAutoNum type="alphaLcPeriod"/>
            </a:pPr>
            <a:r>
              <a:rPr lang="en-US" sz="2400" dirty="0" err="1">
                <a:cs typeface="Courier New" pitchFamily="49" charset="0"/>
                <a:sym typeface="Wingdings" pitchFamily="2" charset="2"/>
              </a:rPr>
              <a:t>Atribut</a:t>
            </a:r>
            <a:r>
              <a:rPr lang="en-US" sz="2400" dirty="0">
                <a:cs typeface="Courier New" pitchFamily="49" charset="0"/>
                <a:sym typeface="Wingdings" pitchFamily="2" charset="2"/>
              </a:rPr>
              <a:t> : data, </a:t>
            </a:r>
            <a:r>
              <a:rPr lang="en-US" sz="2400" dirty="0" err="1">
                <a:cs typeface="Courier New" pitchFamily="49" charset="0"/>
                <a:sym typeface="Wingdings" pitchFamily="2" charset="2"/>
              </a:rPr>
              <a:t>konstanta</a:t>
            </a:r>
            <a:r>
              <a:rPr lang="en-US" sz="2400" dirty="0">
                <a:cs typeface="Courier New" pitchFamily="49" charset="0"/>
                <a:sym typeface="Wingdings" pitchFamily="2" charset="2"/>
              </a:rPr>
              <a:t>, </a:t>
            </a:r>
            <a:r>
              <a:rPr lang="en-US" sz="2400" dirty="0" err="1">
                <a:cs typeface="Courier New" pitchFamily="49" charset="0"/>
                <a:sym typeface="Wingdings" pitchFamily="2" charset="2"/>
              </a:rPr>
              <a:t>properti</a:t>
            </a:r>
            <a:r>
              <a:rPr lang="en-US" sz="2400" dirty="0">
                <a:cs typeface="Courier New" pitchFamily="49" charset="0"/>
                <a:sym typeface="Wingdings" pitchFamily="2" charset="2"/>
              </a:rPr>
              <a:t>  </a:t>
            </a:r>
            <a:r>
              <a:rPr lang="en-US" sz="2400" dirty="0" err="1">
                <a:cs typeface="Courier New" pitchFamily="49" charset="0"/>
                <a:sym typeface="Wingdings" pitchFamily="2" charset="2"/>
              </a:rPr>
              <a:t>variabel</a:t>
            </a:r>
            <a:endParaRPr lang="en-US" sz="2400" dirty="0">
              <a:cs typeface="Courier New" pitchFamily="49" charset="0"/>
              <a:sym typeface="Wingdings" pitchFamily="2" charset="2"/>
            </a:endParaRPr>
          </a:p>
          <a:p>
            <a:pPr marL="922061" lvl="3" indent="-464998">
              <a:spcBef>
                <a:spcPct val="20000"/>
              </a:spcBef>
              <a:buSzPct val="100000"/>
              <a:buFont typeface="+mj-lt"/>
              <a:buAutoNum type="alphaLcPeriod"/>
            </a:pPr>
            <a:r>
              <a:rPr lang="en-US" sz="2400" dirty="0">
                <a:cs typeface="Courier New" pitchFamily="49" charset="0"/>
                <a:sym typeface="Wingdings" pitchFamily="2" charset="2"/>
              </a:rPr>
              <a:t>Method : service, </a:t>
            </a:r>
            <a:r>
              <a:rPr lang="en-US" sz="2400" dirty="0" err="1">
                <a:cs typeface="Courier New" pitchFamily="49" charset="0"/>
                <a:sym typeface="Wingdings" pitchFamily="2" charset="2"/>
              </a:rPr>
              <a:t>prosedur</a:t>
            </a:r>
            <a:r>
              <a:rPr lang="en-US" sz="2400" dirty="0">
                <a:cs typeface="Courier New" pitchFamily="49" charset="0"/>
                <a:sym typeface="Wingdings" pitchFamily="2" charset="2"/>
              </a:rPr>
              <a:t>, </a:t>
            </a:r>
            <a:r>
              <a:rPr lang="en-US" sz="2400" dirty="0" err="1">
                <a:cs typeface="Courier New" pitchFamily="49" charset="0"/>
                <a:sym typeface="Wingdings" pitchFamily="2" charset="2"/>
              </a:rPr>
              <a:t>fungsi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6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sz="2400" dirty="0" err="1">
                <a:cs typeface="Courier New" pitchFamily="49" charset="0"/>
              </a:rPr>
              <a:t>Pembentukan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Obyek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dari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sebuah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kelas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dinamakan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instantiasi</a:t>
            </a:r>
            <a:endParaRPr lang="en-US" sz="2400" dirty="0">
              <a:cs typeface="Courier New" pitchFamily="49" charset="0"/>
            </a:endParaRPr>
          </a:p>
          <a:p>
            <a:pPr marL="514350" lvl="2" indent="-514350"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sz="2400" dirty="0" err="1">
                <a:cs typeface="Courier New" pitchFamily="49" charset="0"/>
              </a:rPr>
              <a:t>Obyek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dibuat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 err="1">
                <a:cs typeface="Courier New" pitchFamily="49" charset="0"/>
              </a:rPr>
              <a:t>dimanipulasi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dan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dihancurkan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pada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saat</a:t>
            </a:r>
            <a:r>
              <a:rPr lang="en-US" sz="2400" dirty="0">
                <a:cs typeface="Courier New" pitchFamily="49" charset="0"/>
              </a:rPr>
              <a:t> runtime.</a:t>
            </a:r>
          </a:p>
          <a:p>
            <a:pPr marL="514350" lvl="2" indent="-514350"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sz="2400" dirty="0" err="1">
                <a:cs typeface="Courier New" pitchFamily="49" charset="0"/>
              </a:rPr>
              <a:t>Obyek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disebut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juga</a:t>
            </a:r>
            <a:r>
              <a:rPr lang="en-US" sz="2400" dirty="0">
                <a:cs typeface="Courier New" pitchFamily="49" charset="0"/>
              </a:rPr>
              <a:t> instance</a:t>
            </a:r>
          </a:p>
          <a:p>
            <a:pPr marL="514350" lvl="2" indent="-514350"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sz="2400" dirty="0" err="1">
                <a:cs typeface="Courier New" pitchFamily="49" charset="0"/>
              </a:rPr>
              <a:t>Karakteristik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cs typeface="Courier New" pitchFamily="49" charset="0"/>
              </a:rPr>
              <a:t>Obyek</a:t>
            </a:r>
            <a:endParaRPr lang="en-US" sz="2400" dirty="0">
              <a:cs typeface="Courier New" pitchFamily="49" charset="0"/>
            </a:endParaRPr>
          </a:p>
          <a:p>
            <a:pPr marL="971413" lvl="3" indent="-514350">
              <a:spcBef>
                <a:spcPct val="20000"/>
              </a:spcBef>
              <a:buSzPct val="100000"/>
              <a:buFont typeface="+mj-lt"/>
              <a:buAutoNum type="alphaLcPeriod"/>
            </a:pPr>
            <a:r>
              <a:rPr lang="en-US" sz="2400" dirty="0">
                <a:cs typeface="Courier New" pitchFamily="49" charset="0"/>
              </a:rPr>
              <a:t>State / status </a:t>
            </a:r>
            <a:r>
              <a:rPr lang="en-US" sz="2400" dirty="0"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dirty="0" err="1">
                <a:cs typeface="Courier New" pitchFamily="49" charset="0"/>
                <a:sym typeface="Wingdings" pitchFamily="2" charset="2"/>
              </a:rPr>
              <a:t>atribut</a:t>
            </a:r>
            <a:endParaRPr lang="en-US" sz="2400" dirty="0">
              <a:cs typeface="Courier New" pitchFamily="49" charset="0"/>
            </a:endParaRPr>
          </a:p>
          <a:p>
            <a:pPr marL="971413" lvl="3" indent="-514350">
              <a:spcBef>
                <a:spcPct val="20000"/>
              </a:spcBef>
              <a:buSzPct val="100000"/>
              <a:buFont typeface="+mj-lt"/>
              <a:buAutoNum type="alphaLcPeriod"/>
            </a:pPr>
            <a:r>
              <a:rPr lang="en-US" sz="2400" dirty="0" err="1">
                <a:cs typeface="Courier New" pitchFamily="49" charset="0"/>
              </a:rPr>
              <a:t>Behaviour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>
                <a:cs typeface="Courier New" pitchFamily="49" charset="0"/>
                <a:sym typeface="Wingdings" pitchFamily="2" charset="2"/>
              </a:rPr>
              <a:t> method</a:t>
            </a:r>
          </a:p>
          <a:p>
            <a:pPr marL="971413" lvl="3" indent="-514350">
              <a:spcBef>
                <a:spcPct val="20000"/>
              </a:spcBef>
              <a:buSzPct val="100000"/>
              <a:buFont typeface="+mj-lt"/>
              <a:buAutoNum type="alphaLcPeriod"/>
            </a:pPr>
            <a:r>
              <a:rPr lang="en-US" sz="2400" dirty="0" err="1">
                <a:cs typeface="Courier New" pitchFamily="49" charset="0"/>
                <a:sym typeface="Wingdings" pitchFamily="2" charset="2"/>
              </a:rPr>
              <a:t>Identitas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6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77" y="490161"/>
            <a:ext cx="7277350" cy="58218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11" y="490161"/>
            <a:ext cx="6372685" cy="5884112"/>
          </a:xfrm>
        </p:spPr>
      </p:pic>
      <p:sp>
        <p:nvSpPr>
          <p:cNvPr id="6" name="TextBox 5"/>
          <p:cNvSpPr txBox="1"/>
          <p:nvPr/>
        </p:nvSpPr>
        <p:spPr>
          <a:xfrm>
            <a:off x="3004354" y="2577975"/>
            <a:ext cx="6183293" cy="163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7" dirty="0" err="1"/>
              <a:t>Instantiasi</a:t>
            </a:r>
            <a:endParaRPr lang="en-US" sz="9997" dirty="0"/>
          </a:p>
        </p:txBody>
      </p:sp>
    </p:spTree>
    <p:extLst>
      <p:ext uri="{BB962C8B-B14F-4D97-AF65-F5344CB8AC3E}">
        <p14:creationId xmlns:p14="http://schemas.microsoft.com/office/powerpoint/2010/main" val="28345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5" y="276474"/>
            <a:ext cx="4440005" cy="62337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40" y="253241"/>
            <a:ext cx="9522520" cy="6351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4354" y="2577975"/>
            <a:ext cx="6183293" cy="163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97" dirty="0" err="1"/>
              <a:t>Instantiasi</a:t>
            </a:r>
            <a:endParaRPr lang="en-US" sz="9997" dirty="0"/>
          </a:p>
        </p:txBody>
      </p:sp>
    </p:spTree>
    <p:extLst>
      <p:ext uri="{BB962C8B-B14F-4D97-AF65-F5344CB8AC3E}">
        <p14:creationId xmlns:p14="http://schemas.microsoft.com/office/powerpoint/2010/main" val="63042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Instantiate?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2" y="1837678"/>
            <a:ext cx="9753600" cy="4412202"/>
          </a:xfrm>
        </p:spPr>
        <p:txBody>
          <a:bodyPr>
            <a:noAutofit/>
          </a:bodyPr>
          <a:lstStyle/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 Java : use ‘new’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myHouse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House();  </a:t>
            </a:r>
            <a:r>
              <a:rPr lang="en-US" dirty="0">
                <a:cs typeface="Courier New" panose="02070309020205020404" pitchFamily="49" charset="0"/>
              </a:rPr>
              <a:t>// </a:t>
            </a:r>
            <a:r>
              <a:rPr lang="en-US" dirty="0" err="1">
                <a:cs typeface="Courier New" panose="02070309020205020404" pitchFamily="49" charset="0"/>
              </a:rPr>
              <a:t>Instantiasi</a:t>
            </a:r>
            <a:endParaRPr lang="en-US" dirty="0">
              <a:cs typeface="Courier New" panose="02070309020205020404" pitchFamily="49" charset="0"/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myHouseToo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myHouseToo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House();</a:t>
            </a:r>
            <a:r>
              <a:rPr lang="en-US" dirty="0"/>
              <a:t>		</a:t>
            </a:r>
          </a:p>
          <a:p>
            <a:pPr marL="45720" indent="0">
              <a:spcBef>
                <a:spcPts val="600"/>
              </a:spcBef>
              <a:buNone/>
            </a:pPr>
            <a:endParaRPr lang="en-US" dirty="0"/>
          </a:p>
          <a:p>
            <a:pPr marL="45720" indent="0">
              <a:spcBef>
                <a:spcPts val="600"/>
              </a:spcBef>
              <a:buNone/>
            </a:pPr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Kelas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?</a:t>
            </a:r>
          </a:p>
          <a:p>
            <a:pPr marL="274320" lvl="1" indent="0">
              <a:buNone/>
            </a:pPr>
            <a:r>
              <a:rPr lang="en-US" dirty="0"/>
              <a:t>House ? </a:t>
            </a:r>
            <a:r>
              <a:rPr lang="en-US" dirty="0" err="1"/>
              <a:t>myHouse</a:t>
            </a:r>
            <a:r>
              <a:rPr lang="en-US" dirty="0"/>
              <a:t> ? </a:t>
            </a:r>
            <a:r>
              <a:rPr lang="en-US" dirty="0" err="1"/>
              <a:t>myHouseToo</a:t>
            </a:r>
            <a:r>
              <a:rPr lang="en-US" dirty="0"/>
              <a:t> ?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en-US" dirty="0" err="1"/>
              <a:t>Sebutkan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?</a:t>
            </a:r>
          </a:p>
          <a:p>
            <a:pPr marL="274320" lvl="1" indent="0">
              <a:buNone/>
            </a:pPr>
            <a:r>
              <a:rPr lang="en-US" dirty="0"/>
              <a:t>House ? </a:t>
            </a:r>
            <a:r>
              <a:rPr lang="en-US" dirty="0" err="1"/>
              <a:t>myHouse</a:t>
            </a:r>
            <a:r>
              <a:rPr lang="en-US" dirty="0"/>
              <a:t> ? </a:t>
            </a:r>
            <a:r>
              <a:rPr lang="en-US" dirty="0" err="1"/>
              <a:t>myHouseToo</a:t>
            </a:r>
            <a:r>
              <a:rPr lang="en-US" dirty="0"/>
              <a:t>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4998" y="2676998"/>
            <a:ext cx="441960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cs typeface="Courier New" panose="02070309020205020404" pitchFamily="49" charset="0"/>
              </a:rPr>
              <a:t>// </a:t>
            </a:r>
            <a:r>
              <a:rPr lang="en-US" sz="2000" dirty="0" err="1">
                <a:cs typeface="Courier New" panose="02070309020205020404" pitchFamily="49" charset="0"/>
              </a:rPr>
              <a:t>Bukan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instantiasi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998" y="3119296"/>
            <a:ext cx="457200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cs typeface="Courier New" panose="02070309020205020404" pitchFamily="49" charset="0"/>
              </a:rPr>
              <a:t>// </a:t>
            </a:r>
            <a:r>
              <a:rPr lang="en-US" sz="2000" dirty="0" err="1">
                <a:cs typeface="Courier New" panose="02070309020205020404" pitchFamily="49" charset="0"/>
              </a:rPr>
              <a:t>Ini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baru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instantiasi</a:t>
            </a:r>
            <a:endParaRPr lang="en-US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3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3000" dirty="0" err="1"/>
              <a:t>Perkenalan</a:t>
            </a:r>
            <a:r>
              <a:rPr lang="en-US" sz="3000" dirty="0"/>
              <a:t> </a:t>
            </a:r>
            <a:r>
              <a:rPr lang="en-US" sz="3000" dirty="0" err="1"/>
              <a:t>Teknologi</a:t>
            </a:r>
            <a:r>
              <a:rPr lang="en-US" sz="3000" dirty="0"/>
              <a:t> Java,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000" dirty="0" err="1"/>
              <a:t>Struktur</a:t>
            </a:r>
            <a:r>
              <a:rPr lang="en-US" sz="3000" dirty="0"/>
              <a:t> </a:t>
            </a:r>
            <a:r>
              <a:rPr lang="en-US" sz="3000" dirty="0" err="1"/>
              <a:t>teknologi</a:t>
            </a:r>
            <a:r>
              <a:rPr lang="en-US" sz="3000" dirty="0"/>
              <a:t> Java,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000" dirty="0" err="1"/>
              <a:t>Kode</a:t>
            </a:r>
            <a:r>
              <a:rPr lang="en-US" sz="3000" dirty="0"/>
              <a:t> program java,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3200" dirty="0" err="1"/>
              <a:t>Instantiasi</a:t>
            </a:r>
            <a:r>
              <a:rPr lang="en-US" sz="3200" dirty="0"/>
              <a:t> </a:t>
            </a:r>
            <a:r>
              <a:rPr lang="en-US" sz="3200" dirty="0" err="1"/>
              <a:t>kelas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65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Java 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219202" y="1828800"/>
            <a:ext cx="5181600" cy="4343400"/>
          </a:xfrm>
        </p:spPr>
        <p:txBody>
          <a:bodyPr>
            <a:normAutofit/>
          </a:bodyPr>
          <a:lstStyle/>
          <a:p>
            <a:pPr marL="45720" indent="0">
              <a:spcBef>
                <a:spcPct val="50000"/>
              </a:spcBef>
              <a:buNone/>
            </a:pPr>
            <a:r>
              <a:rPr lang="en-US" sz="2800" dirty="0"/>
              <a:t>Oak</a:t>
            </a:r>
            <a:r>
              <a:rPr lang="en-US" sz="2800" dirty="0">
                <a:sym typeface="Wingdings" pitchFamily="2" charset="2"/>
              </a:rPr>
              <a:t>	 Java.</a:t>
            </a:r>
          </a:p>
          <a:p>
            <a:pPr marL="45720" indent="0"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2800" dirty="0" err="1"/>
              <a:t>Diciptakan</a:t>
            </a:r>
            <a:r>
              <a:rPr lang="en-US" sz="2800" dirty="0"/>
              <a:t> oleh James Gosling, developer </a:t>
            </a:r>
            <a:r>
              <a:rPr lang="en-US" sz="2800" dirty="0" err="1"/>
              <a:t>dari</a:t>
            </a:r>
            <a:r>
              <a:rPr lang="en-US" sz="2800" dirty="0"/>
              <a:t> Sun Microsystems pada </a:t>
            </a:r>
            <a:r>
              <a:rPr lang="en-US" sz="2800" dirty="0" err="1"/>
              <a:t>tahun</a:t>
            </a:r>
            <a:r>
              <a:rPr lang="en-US" sz="2800" dirty="0"/>
              <a:t> 1991.</a:t>
            </a:r>
          </a:p>
          <a:p>
            <a:pPr marL="45720" indent="0">
              <a:spcBef>
                <a:spcPct val="50000"/>
              </a:spcBef>
              <a:buClr>
                <a:schemeClr val="tx1"/>
              </a:buClr>
              <a:buNone/>
            </a:pP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Akuisisi</a:t>
            </a:r>
            <a:r>
              <a:rPr lang="en-US" sz="2800" dirty="0">
                <a:sym typeface="Wingdings" panose="05000000000000000000" pitchFamily="2" charset="2"/>
              </a:rPr>
              <a:t> Oracle: 2010</a:t>
            </a:r>
            <a:endParaRPr lang="en-US" sz="2800" dirty="0"/>
          </a:p>
        </p:txBody>
      </p:sp>
      <p:pic>
        <p:nvPicPr>
          <p:cNvPr id="1026" name="Picture 2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05" y="33606"/>
            <a:ext cx="3197969" cy="195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jesuswasrasta.com/wp-content/uploads/2011/08/James-Gos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852" y="2598198"/>
            <a:ext cx="4042828" cy="30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6258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Java?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935480"/>
            <a:ext cx="10058400" cy="43891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(s)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C++ 	: </a:t>
            </a:r>
            <a:r>
              <a:rPr lang="en-US" sz="2400" dirty="0" err="1"/>
              <a:t>Sintaks</a:t>
            </a:r>
            <a:r>
              <a:rPr lang="en-US" sz="2400" dirty="0"/>
              <a:t>, </a:t>
            </a:r>
            <a:r>
              <a:rPr lang="en-US" sz="2400" dirty="0" err="1"/>
              <a:t>semantiks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exception handling.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SIMULA	: </a:t>
            </a:r>
            <a:r>
              <a:rPr lang="en-US" sz="2400" dirty="0" err="1"/>
              <a:t>Bentukan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OOP.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sz="2400" dirty="0"/>
              <a:t>LISP	: </a:t>
            </a:r>
            <a:r>
              <a:rPr lang="fr-FR" sz="2400" dirty="0" err="1"/>
              <a:t>Garbage</a:t>
            </a:r>
            <a:r>
              <a:rPr lang="fr-FR" sz="2400" dirty="0"/>
              <a:t> collection, </a:t>
            </a:r>
            <a:r>
              <a:rPr lang="en-US" sz="2400" dirty="0"/>
              <a:t>generic list processing.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/>
              <a:t>Algol</a:t>
            </a:r>
            <a:r>
              <a:rPr lang="en-US" sz="2400" dirty="0"/>
              <a:t>	: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kendali</a:t>
            </a:r>
            <a:r>
              <a:rPr lang="en-US" sz="2400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Ada	: type, </a:t>
            </a:r>
            <a:r>
              <a:rPr lang="en-US" sz="2400" dirty="0" err="1"/>
              <a:t>dan</a:t>
            </a:r>
            <a:r>
              <a:rPr lang="en-US" sz="2400" dirty="0"/>
              <a:t> exception handling.</a:t>
            </a:r>
          </a:p>
          <a:p>
            <a:pPr marL="731520" lvl="1" indent="-457200">
              <a:buFont typeface="+mj-lt"/>
              <a:buAutoNum type="arabicPeriod"/>
            </a:pPr>
            <a:r>
              <a:rPr lang="pt-BR" sz="2400" dirty="0"/>
              <a:t>Objective C	: interface.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err="1"/>
              <a:t>SmallTalk</a:t>
            </a:r>
            <a:r>
              <a:rPr lang="en-US" sz="2400" dirty="0"/>
              <a:t>	: single-root class (inheritance)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/>
              <a:t>Eiffel	: Assertion (</a:t>
            </a:r>
            <a:r>
              <a:rPr lang="en-US" sz="2400" dirty="0" err="1"/>
              <a:t>mulai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JDK 1.4)</a:t>
            </a:r>
          </a:p>
        </p:txBody>
      </p:sp>
    </p:spTree>
    <p:extLst>
      <p:ext uri="{BB962C8B-B14F-4D97-AF65-F5344CB8AC3E}">
        <p14:creationId xmlns:p14="http://schemas.microsoft.com/office/powerpoint/2010/main" val="12048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Java?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58226" y="1524000"/>
            <a:ext cx="9082478" cy="471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62082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Standard Edition / Java SE</a:t>
            </a:r>
          </a:p>
          <a:p>
            <a:pPr lvl="1"/>
            <a:r>
              <a:rPr lang="en-US" dirty="0"/>
              <a:t>is the Java Platform used to deploy portable  applications for general use.</a:t>
            </a:r>
          </a:p>
          <a:p>
            <a:r>
              <a:rPr lang="en-US" dirty="0"/>
              <a:t>Java Enterprise Edition / Java EE</a:t>
            </a:r>
          </a:p>
          <a:p>
            <a:pPr lvl="1"/>
            <a:r>
              <a:rPr lang="en-US" dirty="0"/>
              <a:t>Server Programming</a:t>
            </a:r>
          </a:p>
          <a:p>
            <a:pPr lvl="1"/>
            <a:r>
              <a:rPr lang="en-US" dirty="0"/>
              <a:t>More Libraries (deploy fault-tolerant, distributed, multi-tier Java software, based largely on modular components running on an application server.)</a:t>
            </a:r>
          </a:p>
          <a:p>
            <a:r>
              <a:rPr lang="en-US" dirty="0"/>
              <a:t>Java Micro Edition / Java ME</a:t>
            </a:r>
          </a:p>
          <a:p>
            <a:pPr lvl="1"/>
            <a:r>
              <a:rPr lang="en-US" dirty="0"/>
              <a:t>is a Java platform designed for mobile devices and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33022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Java platform</a:t>
            </a:r>
          </a:p>
        </p:txBody>
      </p:sp>
      <p:pic>
        <p:nvPicPr>
          <p:cNvPr id="58372" name="Picture 4" descr="G3000000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2026799" y="2133600"/>
            <a:ext cx="813840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294514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of java code?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1" y="2133600"/>
            <a:ext cx="8595783" cy="2362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988256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of java code?</a:t>
            </a:r>
            <a:endParaRPr lang="en-US" sz="2000" dirty="0"/>
          </a:p>
        </p:txBody>
      </p:sp>
      <p:pic>
        <p:nvPicPr>
          <p:cNvPr id="60420" name="Picture 4" descr="helloWor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2057401" y="1981200"/>
            <a:ext cx="830791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294917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5554a89-6f92-4c8b-9ac3-afebe9a77ccb">
      <Terms xmlns="http://schemas.microsoft.com/office/infopath/2007/PartnerControls"/>
    </lcf76f155ced4ddcb4097134ff3c332f>
    <TaxCatchAll xmlns="da944019-e0c0-4cbe-b9e1-79848028e4a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9A71F84D9BDC409F41C84E6B34E6B2" ma:contentTypeVersion="8" ma:contentTypeDescription="Create a new document." ma:contentTypeScope="" ma:versionID="2f92df1f58e61b9ef822b80abca0fba6">
  <xsd:schema xmlns:xsd="http://www.w3.org/2001/XMLSchema" xmlns:xs="http://www.w3.org/2001/XMLSchema" xmlns:p="http://schemas.microsoft.com/office/2006/metadata/properties" xmlns:ns2="d5554a89-6f92-4c8b-9ac3-afebe9a77ccb" xmlns:ns3="da944019-e0c0-4cbe-b9e1-79848028e4af" targetNamespace="http://schemas.microsoft.com/office/2006/metadata/properties" ma:root="true" ma:fieldsID="68cfd4ea3fa13a64b6b5d81c7320d1a5" ns2:_="" ns3:_="">
    <xsd:import namespace="d5554a89-6f92-4c8b-9ac3-afebe9a77ccb"/>
    <xsd:import namespace="da944019-e0c0-4cbe-b9e1-79848028e4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554a89-6f92-4c8b-9ac3-afebe9a77c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36bd76-decb-4dd1-ad12-0d0eb5e8b8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944019-e0c0-4cbe-b9e1-79848028e4a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28c0b8-7eb1-4269-9651-4b2cb19e42d2}" ma:internalName="TaxCatchAll" ma:showField="CatchAllData" ma:web="da944019-e0c0-4cbe-b9e1-79848028e4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2709F4-1DC2-4BF1-9085-E1F130AD62C6}"/>
</file>

<file path=docProps/app.xml><?xml version="1.0" encoding="utf-8"?>
<Properties xmlns="http://schemas.openxmlformats.org/officeDocument/2006/extended-properties" xmlns:vt="http://schemas.openxmlformats.org/officeDocument/2006/docPropsVTypes">
  <Template>{A70C3618-8D2C-4EEF-BACB-F622D7B99ED1}tf11437505_win32</Template>
  <TotalTime>0</TotalTime>
  <Words>439</Words>
  <Application>Microsoft Office PowerPoint</Application>
  <PresentationFormat>Widescreen</PresentationFormat>
  <Paragraphs>92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Georgia Pro Cond Light</vt:lpstr>
      <vt:lpstr>Speak Pro</vt:lpstr>
      <vt:lpstr>Wingdings 2</vt:lpstr>
      <vt:lpstr>RetrospectVTI</vt:lpstr>
      <vt:lpstr>Pengenalan Java</vt:lpstr>
      <vt:lpstr>TUJUAN</vt:lpstr>
      <vt:lpstr>Java ?</vt:lpstr>
      <vt:lpstr>Java?</vt:lpstr>
      <vt:lpstr>Java?</vt:lpstr>
      <vt:lpstr>Java?</vt:lpstr>
      <vt:lpstr>Java platform</vt:lpstr>
      <vt:lpstr>Phase of java code?</vt:lpstr>
      <vt:lpstr>Phase of java code?</vt:lpstr>
      <vt:lpstr>Phase 1 : code building</vt:lpstr>
      <vt:lpstr>Phase 2 : Compilation</vt:lpstr>
      <vt:lpstr>Phase 3 : Execution</vt:lpstr>
      <vt:lpstr>Class</vt:lpstr>
      <vt:lpstr>Object</vt:lpstr>
      <vt:lpstr>PowerPoint Presentation</vt:lpstr>
      <vt:lpstr>PowerPoint Presentation</vt:lpstr>
      <vt:lpstr>How to Instantiate?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2020-08-19T14:03:36Z</dcterms:created>
  <dcterms:modified xsi:type="dcterms:W3CDTF">2020-08-19T14:19:01Z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0x010100149A71F84D9BDC409F41C84E6B34E6B2</vt:lpwstr>
  </property>
  <property fmtid="{D5CDD505-2E9C-101B-9397-08002B2CF9AE}" pid="3" name="MediaServiceImageTags">
    <vt:lpwstr/>
  </property>
</Properties>
</file>