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56" y="66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6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6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09A0-F848-4E77-9FCA-AEE4D3ECCAB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C1C3-C093-4636-B921-639A6661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86" y="362858"/>
            <a:ext cx="9144000" cy="9119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SENGKETA BLOK AMBALAT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2426380"/>
            <a:ext cx="4876800" cy="41841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KELOMPOK 5: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0571" y="3357563"/>
            <a:ext cx="5950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1.Ahmad </a:t>
            </a:r>
            <a:r>
              <a:rPr lang="en-US" dirty="0" err="1" smtClean="0">
                <a:latin typeface="Arial Rounded MT Bold" panose="020F0704030504030204" pitchFamily="34" charset="0"/>
              </a:rPr>
              <a:t>Rafli.M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2.Muhamad </a:t>
            </a:r>
            <a:r>
              <a:rPr lang="en-US" dirty="0" err="1" smtClean="0">
                <a:latin typeface="Arial Rounded MT Bold" panose="020F0704030504030204" pitchFamily="34" charset="0"/>
              </a:rPr>
              <a:t>Ridho</a:t>
            </a:r>
            <a:endParaRPr lang="en-US" dirty="0">
              <a:latin typeface="Arial Rounded MT Bold" panose="020F0704030504030204" pitchFamily="34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3.Irfandi Yusuf</a:t>
            </a: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4.Nicholas </a:t>
            </a:r>
            <a:r>
              <a:rPr lang="en-US" dirty="0" err="1" smtClean="0">
                <a:latin typeface="Arial Rounded MT Bold" panose="020F0704030504030204" pitchFamily="34" charset="0"/>
              </a:rPr>
              <a:t>Rahmad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5.Robby </a:t>
            </a:r>
            <a:r>
              <a:rPr lang="en-US" dirty="0" err="1" smtClean="0">
                <a:latin typeface="Arial Rounded MT Bold" panose="020F0704030504030204" pitchFamily="34" charset="0"/>
              </a:rPr>
              <a:t>Islah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6.Vigar Denny .s</a:t>
            </a: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7.Yoni </a:t>
            </a:r>
            <a:r>
              <a:rPr lang="en-US" dirty="0" err="1" smtClean="0">
                <a:latin typeface="Arial Rounded MT Bold" panose="020F0704030504030204" pitchFamily="34" charset="0"/>
              </a:rPr>
              <a:t>Achmad</a:t>
            </a:r>
            <a:r>
              <a:rPr lang="en-US" dirty="0" smtClean="0">
                <a:latin typeface="Arial Rounded MT Bold" panose="020F0704030504030204" pitchFamily="34" charset="0"/>
              </a:rPr>
              <a:t> </a:t>
            </a:r>
            <a:r>
              <a:rPr lang="en-US" dirty="0" err="1" smtClean="0">
                <a:latin typeface="Arial Rounded MT Bold" panose="020F0704030504030204" pitchFamily="34" charset="0"/>
              </a:rPr>
              <a:t>Rifai</a:t>
            </a:r>
            <a:endParaRPr lang="en-US" dirty="0" smtClean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7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56" y="0"/>
            <a:ext cx="5312229" cy="91190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LATAR BELAKANG 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5028" y="1347334"/>
            <a:ext cx="10711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SemiCondensed" panose="020B0502040204020203" pitchFamily="34" charset="0"/>
              </a:rPr>
              <a:t>Sengketa</a:t>
            </a:r>
            <a:r>
              <a:rPr lang="en-US" dirty="0">
                <a:latin typeface="Bahnschrift SemiCondensed" panose="020B0502040204020203" pitchFamily="34" charset="0"/>
              </a:rPr>
              <a:t> Indonesia-Malaysia </a:t>
            </a:r>
            <a:r>
              <a:rPr lang="en-US" dirty="0" err="1">
                <a:latin typeface="Bahnschrift SemiCondensed" panose="020B0502040204020203" pitchFamily="34" charset="0"/>
              </a:rPr>
              <a:t>atas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Ambalat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dimulai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ketika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kedua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masing-masing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melakukan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penelitian</a:t>
            </a:r>
            <a:r>
              <a:rPr lang="en-US" dirty="0">
                <a:latin typeface="Bahnschrift SemiCondensed" panose="020B0502040204020203" pitchFamily="34" charset="0"/>
              </a:rPr>
              <a:t> di </a:t>
            </a:r>
            <a:r>
              <a:rPr lang="en-US" dirty="0" err="1">
                <a:latin typeface="Bahnschrift SemiCondensed" panose="020B0502040204020203" pitchFamily="34" charset="0"/>
              </a:rPr>
              <a:t>dasar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untuk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mengetahui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landas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kontinen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zona </a:t>
            </a:r>
            <a:r>
              <a:rPr lang="en-US" dirty="0" err="1">
                <a:latin typeface="Bahnschrift SemiCondensed" panose="020B0502040204020203" pitchFamily="34" charset="0"/>
              </a:rPr>
              <a:t>ekonomi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eksklusif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tahun</a:t>
            </a:r>
            <a:r>
              <a:rPr lang="en-US" dirty="0">
                <a:latin typeface="Bahnschrift SemiCondensed" panose="020B0502040204020203" pitchFamily="34" charset="0"/>
              </a:rPr>
              <a:t> 1969. </a:t>
            </a:r>
            <a:r>
              <a:rPr lang="en-US" dirty="0" err="1">
                <a:latin typeface="Bahnschrift SemiCondensed" panose="020B0502040204020203" pitchFamily="34" charset="0"/>
              </a:rPr>
              <a:t>Kedua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kemudian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menandatangani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Perjanjian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Tapal</a:t>
            </a:r>
            <a:r>
              <a:rPr lang="en-US" dirty="0">
                <a:latin typeface="Bahnschrift SemiCondensed" panose="020B0502040204020203" pitchFamily="34" charset="0"/>
              </a:rPr>
              <a:t> Batas </a:t>
            </a:r>
            <a:r>
              <a:rPr lang="en-US" dirty="0" err="1">
                <a:latin typeface="Bahnschrift SemiCondensed" panose="020B0502040204020203" pitchFamily="34" charset="0"/>
              </a:rPr>
              <a:t>Landas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Kontinen</a:t>
            </a:r>
            <a:r>
              <a:rPr lang="en-US" dirty="0">
                <a:latin typeface="Bahnschrift SemiCondensed" panose="020B0502040204020203" pitchFamily="34" charset="0"/>
              </a:rPr>
              <a:t> Indonesia-Malaysia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27 </a:t>
            </a:r>
            <a:r>
              <a:rPr lang="en-US" dirty="0" err="1">
                <a:latin typeface="Bahnschrift SemiCondensed" panose="020B0502040204020203" pitchFamily="34" charset="0"/>
              </a:rPr>
              <a:t>Oktober</a:t>
            </a:r>
            <a:r>
              <a:rPr lang="en-US" dirty="0">
                <a:latin typeface="Bahnschrift SemiCondensed" panose="020B0502040204020203" pitchFamily="34" charset="0"/>
              </a:rPr>
              <a:t> 1969 yang </a:t>
            </a:r>
            <a:r>
              <a:rPr lang="en-US" dirty="0" err="1">
                <a:latin typeface="Bahnschrift SemiCondensed" panose="020B0502040204020203" pitchFamily="34" charset="0"/>
              </a:rPr>
              <a:t>diratifikasi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oleh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masing-masing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tahun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sama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r>
              <a:rPr lang="en-US" dirty="0" err="1">
                <a:latin typeface="Bahnschrift SemiCondensed" panose="020B0502040204020203" pitchFamily="34" charset="0"/>
              </a:rPr>
              <a:t>Berdasarkan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perjanjian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ini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Blok </a:t>
            </a:r>
            <a:r>
              <a:rPr lang="en-US" dirty="0" err="1">
                <a:latin typeface="Bahnschrift SemiCondensed" panose="020B0502040204020203" pitchFamily="34" charset="0"/>
              </a:rPr>
              <a:t>Ambalat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merupakan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milik</a:t>
            </a:r>
            <a:r>
              <a:rPr lang="en-US" dirty="0">
                <a:latin typeface="Bahnschrift SemiCondensed" panose="020B0502040204020203" pitchFamily="34" charset="0"/>
              </a:rPr>
              <a:t> Indonesia. </a:t>
            </a:r>
            <a:r>
              <a:rPr lang="en-US" dirty="0" err="1">
                <a:latin typeface="Bahnschrift SemiCondensed" panose="020B0502040204020203" pitchFamily="34" charset="0"/>
              </a:rPr>
              <a:t>Namun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1979, Malaysia </a:t>
            </a:r>
            <a:r>
              <a:rPr lang="en-US" dirty="0" err="1">
                <a:latin typeface="Bahnschrift SemiCondensed" panose="020B0502040204020203" pitchFamily="34" charset="0"/>
              </a:rPr>
              <a:t>mengingkari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perjanjian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ini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dengan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memasukkan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blok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maritim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Ambalat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dalam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peta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wilayahnya</a:t>
            </a:r>
            <a:r>
              <a:rPr lang="en-US" dirty="0">
                <a:latin typeface="Bahnschrift SemiCondensed" panose="020B0502040204020203" pitchFamily="34" charset="0"/>
              </a:rPr>
              <a:t>. Hal </a:t>
            </a:r>
            <a:r>
              <a:rPr lang="en-US" dirty="0" err="1">
                <a:latin typeface="Bahnschrift SemiCondensed" panose="020B0502040204020203" pitchFamily="34" charset="0"/>
              </a:rPr>
              <a:t>ini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menyebabkan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pemerintahan</a:t>
            </a:r>
            <a:r>
              <a:rPr lang="en-US" dirty="0">
                <a:latin typeface="Bahnschrift SemiCondensed" panose="020B0502040204020203" pitchFamily="34" charset="0"/>
              </a:rPr>
              <a:t> Indonesia </a:t>
            </a:r>
            <a:r>
              <a:rPr lang="en-US" dirty="0" err="1">
                <a:latin typeface="Bahnschrift SemiCondensed" panose="020B0502040204020203" pitchFamily="34" charset="0"/>
              </a:rPr>
              <a:t>menolak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peta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baru</a:t>
            </a:r>
            <a:r>
              <a:rPr lang="en-US" dirty="0">
                <a:latin typeface="Bahnschrift SemiCondensed" panose="020B0502040204020203" pitchFamily="34" charset="0"/>
              </a:rPr>
              <a:t> Malaysia </a:t>
            </a:r>
            <a:r>
              <a:rPr lang="en-US" dirty="0" err="1">
                <a:latin typeface="Bahnschrift SemiCondensed" panose="020B0502040204020203" pitchFamily="34" charset="0"/>
              </a:rPr>
              <a:t>tersebut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r>
              <a:rPr lang="en-US" dirty="0" err="1">
                <a:latin typeface="Bahnschrift SemiCondensed" panose="020B0502040204020203" pitchFamily="34" charset="0"/>
              </a:rPr>
              <a:t>Tak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hanya</a:t>
            </a:r>
            <a:r>
              <a:rPr lang="en-US" dirty="0">
                <a:latin typeface="Bahnschrift SemiCondensed" panose="020B0502040204020203" pitchFamily="34" charset="0"/>
              </a:rPr>
              <a:t> Indonesia, </a:t>
            </a:r>
            <a:r>
              <a:rPr lang="en-US" dirty="0" err="1">
                <a:latin typeface="Bahnschrift SemiCondensed" panose="020B0502040204020203" pitchFamily="34" charset="0"/>
              </a:rPr>
              <a:t>peta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tersebut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juga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diprotes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oleh</a:t>
            </a:r>
            <a:r>
              <a:rPr lang="en-US" dirty="0">
                <a:latin typeface="Bahnschrift SemiCondensed" panose="020B0502040204020203" pitchFamily="34" charset="0"/>
              </a:rPr>
              <a:t> Filipina, Singapura, Thailand, </a:t>
            </a:r>
            <a:r>
              <a:rPr lang="en-US" dirty="0" err="1">
                <a:latin typeface="Bahnschrift SemiCondensed" panose="020B0502040204020203" pitchFamily="34" charset="0"/>
              </a:rPr>
              <a:t>Tiongkok</a:t>
            </a:r>
            <a:r>
              <a:rPr lang="en-US" dirty="0">
                <a:latin typeface="Bahnschrift SemiCondensed" panose="020B0502040204020203" pitchFamily="34" charset="0"/>
              </a:rPr>
              <a:t>, Vietnam, </a:t>
            </a:r>
            <a:r>
              <a:rPr lang="en-US" dirty="0" err="1">
                <a:latin typeface="Bahnschrift SemiCondensed" panose="020B0502040204020203" pitchFamily="34" charset="0"/>
              </a:rPr>
              <a:t>karena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dianggap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sebagai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upaya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atas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perebutan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 lain. </a:t>
            </a:r>
            <a:r>
              <a:rPr lang="en-US" dirty="0" err="1">
                <a:latin typeface="Bahnschrift SemiCondensed" panose="020B0502040204020203" pitchFamily="34" charset="0"/>
              </a:rPr>
              <a:t>Aksi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sepihak</a:t>
            </a:r>
            <a:r>
              <a:rPr lang="en-US" dirty="0">
                <a:latin typeface="Bahnschrift SemiCondensed" panose="020B0502040204020203" pitchFamily="34" charset="0"/>
              </a:rPr>
              <a:t> Malaysia </a:t>
            </a:r>
            <a:r>
              <a:rPr lang="en-US" dirty="0" err="1">
                <a:latin typeface="Bahnschrift SemiCondensed" panose="020B0502040204020203" pitchFamily="34" charset="0"/>
              </a:rPr>
              <a:t>ini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diikuti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dengan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penangkapan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nelayan</a:t>
            </a:r>
            <a:r>
              <a:rPr lang="en-US" dirty="0">
                <a:latin typeface="Bahnschrift SemiCondensed" panose="020B0502040204020203" pitchFamily="34" charset="0"/>
              </a:rPr>
              <a:t> Indonesia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wilayah-wilayah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diklaim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r>
              <a:rPr lang="en-US" dirty="0" err="1">
                <a:latin typeface="Bahnschrift SemiCondensed" panose="020B0502040204020203" pitchFamily="34" charset="0"/>
              </a:rPr>
              <a:t>Berdasarkan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klaim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batas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tercantum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dalam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peta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tahun</a:t>
            </a:r>
            <a:r>
              <a:rPr lang="en-US" dirty="0">
                <a:latin typeface="Bahnschrift SemiCondensed" panose="020B0502040204020203" pitchFamily="34" charset="0"/>
              </a:rPr>
              <a:t> 1979 </a:t>
            </a:r>
            <a:r>
              <a:rPr lang="en-US" dirty="0" err="1">
                <a:latin typeface="Bahnschrift SemiCondensed" panose="020B0502040204020203" pitchFamily="34" charset="0"/>
              </a:rPr>
              <a:t>tersebut</a:t>
            </a:r>
            <a:r>
              <a:rPr lang="en-US" dirty="0">
                <a:latin typeface="Bahnschrift SemiCondensed" panose="020B0502040204020203" pitchFamily="34" charset="0"/>
              </a:rPr>
              <a:t>, Malaysia </a:t>
            </a:r>
            <a:r>
              <a:rPr lang="en-US" dirty="0" err="1">
                <a:latin typeface="Bahnschrift SemiCondensed" panose="020B0502040204020203" pitchFamily="34" charset="0"/>
              </a:rPr>
              <a:t>membagi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dua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blok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konsesi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minyak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latin typeface="Bahnschrift SemiCondensed" panose="020B0502040204020203" pitchFamily="34" charset="0"/>
              </a:rPr>
              <a:t>yakni</a:t>
            </a:r>
            <a:r>
              <a:rPr lang="en-US" dirty="0">
                <a:latin typeface="Bahnschrift SemiCondensed" panose="020B0502040204020203" pitchFamily="34" charset="0"/>
              </a:rPr>
              <a:t> Blok Y (ND6)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Blok Z (ND7). </a:t>
            </a:r>
            <a:r>
              <a:rPr lang="en-US" dirty="0" err="1">
                <a:latin typeface="Bahnschrift SemiCondensed" panose="020B0502040204020203" pitchFamily="34" charset="0"/>
              </a:rPr>
              <a:t>Adapun</a:t>
            </a:r>
            <a:r>
              <a:rPr lang="en-US" dirty="0">
                <a:latin typeface="Bahnschrift SemiCondensed" panose="020B0502040204020203" pitchFamily="34" charset="0"/>
              </a:rPr>
              <a:t> Blok Y </a:t>
            </a:r>
            <a:r>
              <a:rPr lang="en-US" dirty="0" err="1">
                <a:latin typeface="Bahnschrift SemiCondensed" panose="020B0502040204020203" pitchFamily="34" charset="0"/>
              </a:rPr>
              <a:t>merupakan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blok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tumpang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tindih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dengan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konsesi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minyak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diklaim</a:t>
            </a:r>
            <a:r>
              <a:rPr lang="en-US" dirty="0">
                <a:latin typeface="Bahnschrift SemiCondensed" panose="020B0502040204020203" pitchFamily="34" charset="0"/>
              </a:rPr>
              <a:t> Indonesia. </a:t>
            </a:r>
            <a:r>
              <a:rPr lang="en-US" dirty="0" err="1">
                <a:latin typeface="Bahnschrift SemiCondensed" panose="020B0502040204020203" pitchFamily="34" charset="0"/>
              </a:rPr>
              <a:t>Sementara</a:t>
            </a:r>
            <a:r>
              <a:rPr lang="en-US" dirty="0">
                <a:latin typeface="Bahnschrift SemiCondensed" panose="020B0502040204020203" pitchFamily="34" charset="0"/>
              </a:rPr>
              <a:t> Blok Z </a:t>
            </a:r>
            <a:r>
              <a:rPr lang="en-US" dirty="0" err="1">
                <a:latin typeface="Bahnschrift SemiCondensed" panose="020B0502040204020203" pitchFamily="34" charset="0"/>
              </a:rPr>
              <a:t>adalah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blok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tumpang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tindih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dengan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diklaim</a:t>
            </a:r>
            <a:r>
              <a:rPr lang="en-US" dirty="0">
                <a:latin typeface="Bahnschrift SemiCondensed" panose="020B0502040204020203" pitchFamily="34" charset="0"/>
              </a:rPr>
              <a:t> Filipina.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16 </a:t>
            </a:r>
            <a:r>
              <a:rPr lang="en-US" dirty="0" err="1">
                <a:latin typeface="Bahnschrift SemiCondensed" panose="020B0502040204020203" pitchFamily="34" charset="0"/>
              </a:rPr>
              <a:t>Februari</a:t>
            </a:r>
            <a:r>
              <a:rPr lang="en-US" dirty="0">
                <a:latin typeface="Bahnschrift SemiCondensed" panose="020B0502040204020203" pitchFamily="34" charset="0"/>
              </a:rPr>
              <a:t> 2005, Malaysia </a:t>
            </a:r>
            <a:r>
              <a:rPr lang="en-US" dirty="0" err="1">
                <a:latin typeface="Bahnschrift SemiCondensed" panose="020B0502040204020203" pitchFamily="34" charset="0"/>
              </a:rPr>
              <a:t>memberikan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konsesi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minyak</a:t>
            </a:r>
            <a:r>
              <a:rPr lang="en-US" dirty="0">
                <a:latin typeface="Bahnschrift SemiCondensed" panose="020B0502040204020203" pitchFamily="34" charset="0"/>
              </a:rPr>
              <a:t> di </a:t>
            </a:r>
            <a:r>
              <a:rPr lang="en-US" dirty="0" err="1">
                <a:latin typeface="Bahnschrift SemiCondensed" panose="020B0502040204020203" pitchFamily="34" charset="0"/>
              </a:rPr>
              <a:t>kedua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blok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tersebut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kepada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perusahaan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minyak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milik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Inggris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Belanda</a:t>
            </a:r>
            <a:r>
              <a:rPr lang="en-US" dirty="0">
                <a:latin typeface="Bahnschrift SemiCondensed" panose="020B0502040204020203" pitchFamily="34" charset="0"/>
              </a:rPr>
              <a:t>, Shell. </a:t>
            </a:r>
            <a:r>
              <a:rPr lang="en-US" dirty="0" err="1">
                <a:latin typeface="Bahnschrift SemiCondensed" panose="020B0502040204020203" pitchFamily="34" charset="0"/>
              </a:rPr>
              <a:t>Kapal-kapal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patroli</a:t>
            </a:r>
            <a:r>
              <a:rPr lang="en-US" dirty="0">
                <a:latin typeface="Bahnschrift SemiCondensed" panose="020B0502040204020203" pitchFamily="34" charset="0"/>
              </a:rPr>
              <a:t> Malaysia pun </a:t>
            </a:r>
            <a:r>
              <a:rPr lang="en-US" dirty="0" err="1">
                <a:latin typeface="Bahnschrift SemiCondensed" panose="020B0502040204020203" pitchFamily="34" charset="0"/>
              </a:rPr>
              <a:t>diketahui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berulang</a:t>
            </a:r>
            <a:r>
              <a:rPr lang="en-US" dirty="0">
                <a:latin typeface="Bahnschrift SemiCondensed" panose="020B0502040204020203" pitchFamily="34" charset="0"/>
              </a:rPr>
              <a:t> kali </a:t>
            </a:r>
            <a:r>
              <a:rPr lang="en-US" dirty="0" err="1">
                <a:latin typeface="Bahnschrift SemiCondensed" panose="020B0502040204020203" pitchFamily="34" charset="0"/>
              </a:rPr>
              <a:t>melintasi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batas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Indonesia </a:t>
            </a:r>
            <a:r>
              <a:rPr lang="en-US" dirty="0" err="1">
                <a:latin typeface="Bahnschrift SemiCondensed" panose="020B0502040204020203" pitchFamily="34" charset="0"/>
              </a:rPr>
              <a:t>dengan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alasan</a:t>
            </a:r>
            <a:r>
              <a:rPr lang="en-US" dirty="0">
                <a:latin typeface="Bahnschrift SemiCondensed" panose="020B0502040204020203" pitchFamily="34" charset="0"/>
              </a:rPr>
              <a:t> area </a:t>
            </a:r>
            <a:r>
              <a:rPr lang="en-US" dirty="0" err="1">
                <a:latin typeface="Bahnschrift SemiCondensed" panose="020B0502040204020203" pitchFamily="34" charset="0"/>
              </a:rPr>
              <a:t>tersebut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merupakan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bagian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dari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Malaysia. </a:t>
            </a:r>
            <a:r>
              <a:rPr lang="en-US" dirty="0" err="1">
                <a:latin typeface="Bahnschrift SemiCondensed" panose="020B0502040204020203" pitchFamily="34" charset="0"/>
              </a:rPr>
              <a:t>Klaim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sepihak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beragam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tindakan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provokasi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ini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berdampak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peningkatan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eskalasi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hubungan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kedua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endParaRPr lang="en-US" dirty="0" smtClean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2114" y="1538515"/>
            <a:ext cx="99277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Bahnschrift SemiCondensed" panose="020B0502040204020203" pitchFamily="34" charset="0"/>
              </a:rPr>
              <a:t>Akhirnya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tahun</a:t>
            </a:r>
            <a:r>
              <a:rPr lang="en-US" dirty="0">
                <a:latin typeface="Bahnschrift SemiCondensed" panose="020B0502040204020203" pitchFamily="34" charset="0"/>
              </a:rPr>
              <a:t> 2009, </a:t>
            </a:r>
            <a:r>
              <a:rPr lang="en-US" dirty="0" err="1">
                <a:latin typeface="Bahnschrift SemiCondensed" panose="020B0502040204020203" pitchFamily="34" charset="0"/>
              </a:rPr>
              <a:t>pemimpin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kedua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latin typeface="Bahnschrift SemiCondensed" panose="020B0502040204020203" pitchFamily="34" charset="0"/>
              </a:rPr>
              <a:t>Presiden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Susilo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Bambang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Yudhoyono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Perdana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Menteri</a:t>
            </a:r>
            <a:r>
              <a:rPr lang="en-US" dirty="0">
                <a:latin typeface="Bahnschrift SemiCondensed" panose="020B0502040204020203" pitchFamily="34" charset="0"/>
              </a:rPr>
              <a:t> Malaysia Abdullah Ahmad </a:t>
            </a:r>
            <a:r>
              <a:rPr lang="en-US" dirty="0" err="1">
                <a:latin typeface="Bahnschrift SemiCondensed" panose="020B0502040204020203" pitchFamily="34" charset="0"/>
              </a:rPr>
              <a:t>Badawi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mengambil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langkah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politik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untuk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meredakan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 smtClean="0">
                <a:latin typeface="Bahnschrift SemiCondensed" panose="020B0502040204020203" pitchFamily="34" charset="0"/>
              </a:rPr>
              <a:t>ketegagan</a:t>
            </a:r>
            <a:r>
              <a:rPr lang="en-US" dirty="0" smtClean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akibat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Ambalat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r>
              <a:rPr lang="en-US" dirty="0" err="1">
                <a:latin typeface="Bahnschrift SemiCondensed" panose="020B0502040204020203" pitchFamily="34" charset="0"/>
              </a:rPr>
              <a:t>Masing-masing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pihak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menjelaskan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landasan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hukum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klaim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atas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Ambalat</a:t>
            </a:r>
            <a:r>
              <a:rPr lang="en-US" dirty="0">
                <a:latin typeface="Bahnschrift SemiCondensed" panose="020B0502040204020203" pitchFamily="34" charset="0"/>
              </a:rPr>
              <a:t>. Baca </a:t>
            </a:r>
            <a:r>
              <a:rPr lang="en-US" dirty="0" err="1">
                <a:latin typeface="Bahnschrift SemiCondensed" panose="020B0502040204020203" pitchFamily="34" charset="0"/>
              </a:rPr>
              <a:t>juga</a:t>
            </a:r>
            <a:r>
              <a:rPr lang="en-US" dirty="0">
                <a:latin typeface="Bahnschrift SemiCondensed" panose="020B0502040204020203" pitchFamily="34" charset="0"/>
              </a:rPr>
              <a:t>: </a:t>
            </a:r>
            <a:r>
              <a:rPr lang="en-US" dirty="0" err="1">
                <a:latin typeface="Bahnschrift SemiCondensed" panose="020B0502040204020203" pitchFamily="34" charset="0"/>
              </a:rPr>
              <a:t>Sengketa-sengketa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Perbatasan</a:t>
            </a:r>
            <a:r>
              <a:rPr lang="en-US" dirty="0">
                <a:latin typeface="Bahnschrift SemiCondensed" panose="020B0502040204020203" pitchFamily="34" charset="0"/>
              </a:rPr>
              <a:t> di Indonesia Malaysia </a:t>
            </a:r>
            <a:r>
              <a:rPr lang="en-US" dirty="0" err="1">
                <a:latin typeface="Bahnschrift SemiCondensed" panose="020B0502040204020203" pitchFamily="34" charset="0"/>
              </a:rPr>
              <a:t>mengklaim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Ambalat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dengan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menerapkan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prosedur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penarikan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garis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pangkal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kepulauan</a:t>
            </a:r>
            <a:r>
              <a:rPr lang="en-US" dirty="0">
                <a:latin typeface="Bahnschrift SemiCondensed" panose="020B0502040204020203" pitchFamily="34" charset="0"/>
              </a:rPr>
              <a:t> (archipelagic baseline) </a:t>
            </a:r>
            <a:r>
              <a:rPr lang="en-US" dirty="0" err="1">
                <a:latin typeface="Bahnschrift SemiCondensed" panose="020B0502040204020203" pitchFamily="34" charset="0"/>
              </a:rPr>
              <a:t>dari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Pulau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Sipadan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Ligitan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berhasil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mereka</a:t>
            </a:r>
            <a:r>
              <a:rPr lang="en-US" dirty="0">
                <a:latin typeface="Bahnschrift SemiCondensed" panose="020B0502040204020203" pitchFamily="34" charset="0"/>
              </a:rPr>
              <a:t> rebut </a:t>
            </a:r>
            <a:r>
              <a:rPr lang="en-US" dirty="0" err="1">
                <a:latin typeface="Bahnschrift SemiCondensed" panose="020B0502040204020203" pitchFamily="34" charset="0"/>
              </a:rPr>
              <a:t>pada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tahun</a:t>
            </a:r>
            <a:r>
              <a:rPr lang="en-US" dirty="0">
                <a:latin typeface="Bahnschrift SemiCondensed" panose="020B0502040204020203" pitchFamily="34" charset="0"/>
              </a:rPr>
              <a:t> 2002. Malaysia </a:t>
            </a:r>
            <a:r>
              <a:rPr lang="en-US" dirty="0" err="1">
                <a:latin typeface="Bahnschrift SemiCondensed" panose="020B0502040204020203" pitchFamily="34" charset="0"/>
              </a:rPr>
              <a:t>berargumentasi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bahwa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tiap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pulau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berhak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memiliki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teritorial</a:t>
            </a:r>
            <a:r>
              <a:rPr lang="en-US" dirty="0">
                <a:latin typeface="Bahnschrift SemiCondensed" panose="020B0502040204020203" pitchFamily="34" charset="0"/>
              </a:rPr>
              <a:t>, zona </a:t>
            </a:r>
            <a:r>
              <a:rPr lang="en-US" dirty="0" err="1">
                <a:latin typeface="Bahnschrift SemiCondensed" panose="020B0502040204020203" pitchFamily="34" charset="0"/>
              </a:rPr>
              <a:t>ekonomi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eksklusif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landas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kontinennya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sendiri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r>
              <a:rPr lang="en-US" dirty="0" err="1">
                <a:latin typeface="Bahnschrift SemiCondensed" panose="020B0502040204020203" pitchFamily="34" charset="0"/>
              </a:rPr>
              <a:t>Namun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latin typeface="Bahnschrift SemiCondensed" panose="020B0502040204020203" pitchFamily="34" charset="0"/>
              </a:rPr>
              <a:t>alasan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ini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ditolak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pemerintah</a:t>
            </a:r>
            <a:r>
              <a:rPr lang="en-US" dirty="0">
                <a:latin typeface="Bahnschrift SemiCondensed" panose="020B0502040204020203" pitchFamily="34" charset="0"/>
              </a:rPr>
              <a:t> Indonesia yang </a:t>
            </a:r>
            <a:r>
              <a:rPr lang="en-US" dirty="0" err="1">
                <a:latin typeface="Bahnschrift SemiCondensed" panose="020B0502040204020203" pitchFamily="34" charset="0"/>
              </a:rPr>
              <a:t>menegaskan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bahwa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rezim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penetapan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batas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landas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kontinen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mempunyai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ketentuan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khusus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menyebut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keberadaan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pulau-pulau</a:t>
            </a:r>
            <a:r>
              <a:rPr lang="en-US" dirty="0">
                <a:latin typeface="Bahnschrift SemiCondensed" panose="020B0502040204020203" pitchFamily="34" charset="0"/>
              </a:rPr>
              <a:t> yang </a:t>
            </a:r>
            <a:r>
              <a:rPr lang="en-US" dirty="0" err="1">
                <a:latin typeface="Bahnschrift SemiCondensed" panose="020B0502040204020203" pitchFamily="34" charset="0"/>
              </a:rPr>
              <a:t>relatif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kecil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tidak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diakui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sebagai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titik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ukur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landas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kontinen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r>
              <a:rPr lang="en-US" dirty="0" err="1">
                <a:latin typeface="Bahnschrift SemiCondensed" panose="020B0502040204020203" pitchFamily="34" charset="0"/>
              </a:rPr>
              <a:t>Selain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itu</a:t>
            </a:r>
            <a:r>
              <a:rPr lang="en-US" dirty="0">
                <a:latin typeface="Bahnschrift SemiCondensed" panose="020B0502040204020203" pitchFamily="34" charset="0"/>
              </a:rPr>
              <a:t>, Malaysia </a:t>
            </a:r>
            <a:r>
              <a:rPr lang="en-US" dirty="0" err="1">
                <a:latin typeface="Bahnschrift SemiCondensed" panose="020B0502040204020203" pitchFamily="34" charset="0"/>
              </a:rPr>
              <a:t>adalah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pantai</a:t>
            </a:r>
            <a:r>
              <a:rPr lang="en-US" dirty="0">
                <a:latin typeface="Bahnschrift SemiCondensed" panose="020B0502040204020203" pitchFamily="34" charset="0"/>
              </a:rPr>
              <a:t> (coastal state)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bukan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negara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kepulauan</a:t>
            </a:r>
            <a:r>
              <a:rPr lang="en-US" dirty="0">
                <a:latin typeface="Bahnschrift SemiCondensed" panose="020B0502040204020203" pitchFamily="34" charset="0"/>
              </a:rPr>
              <a:t> (archipelagic state) </a:t>
            </a:r>
            <a:r>
              <a:rPr lang="en-US" dirty="0" err="1">
                <a:latin typeface="Bahnschrift SemiCondensed" panose="020B0502040204020203" pitchFamily="34" charset="0"/>
              </a:rPr>
              <a:t>sehingga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tidak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bisa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menarik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garis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pangkal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dari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Pulau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Sipadan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Ligitan</a:t>
            </a:r>
            <a:r>
              <a:rPr lang="en-US" dirty="0">
                <a:latin typeface="Bahnschrift SemiCondensed" panose="020B0502040204020203" pitchFamily="34" charset="0"/>
              </a:rPr>
              <a:t>. </a:t>
            </a:r>
            <a:r>
              <a:rPr lang="en-US" dirty="0" err="1">
                <a:latin typeface="Bahnschrift SemiCondensed" panose="020B0502040204020203" pitchFamily="34" charset="0"/>
              </a:rPr>
              <a:t>Klaim</a:t>
            </a:r>
            <a:r>
              <a:rPr lang="en-US" dirty="0">
                <a:latin typeface="Bahnschrift SemiCondensed" panose="020B0502040204020203" pitchFamily="34" charset="0"/>
              </a:rPr>
              <a:t> Malaysia </a:t>
            </a:r>
            <a:r>
              <a:rPr lang="en-US" dirty="0" err="1">
                <a:latin typeface="Bahnschrift SemiCondensed" panose="020B0502040204020203" pitchFamily="34" charset="0"/>
              </a:rPr>
              <a:t>tersebut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bertentangan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dengan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Konvensi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Hukum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Laut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atau</a:t>
            </a:r>
            <a:r>
              <a:rPr lang="en-US" dirty="0">
                <a:latin typeface="Bahnschrift SemiCondensed" panose="020B0502040204020203" pitchFamily="34" charset="0"/>
              </a:rPr>
              <a:t> UNCLOS 1982 yang </a:t>
            </a:r>
            <a:r>
              <a:rPr lang="en-US" dirty="0" err="1">
                <a:latin typeface="Bahnschrift SemiCondensed" panose="020B0502040204020203" pitchFamily="34" charset="0"/>
              </a:rPr>
              <a:t>sama-sama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diratifikasi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oleh</a:t>
            </a:r>
            <a:r>
              <a:rPr lang="en-US" dirty="0">
                <a:latin typeface="Bahnschrift SemiCondensed" panose="020B0502040204020203" pitchFamily="34" charset="0"/>
              </a:rPr>
              <a:t> Indonesia </a:t>
            </a:r>
            <a:r>
              <a:rPr lang="en-US" dirty="0" err="1">
                <a:latin typeface="Bahnschrift SemiCondensed" panose="020B0502040204020203" pitchFamily="34" charset="0"/>
              </a:rPr>
              <a:t>dan</a:t>
            </a:r>
            <a:r>
              <a:rPr lang="en-US" dirty="0">
                <a:latin typeface="Bahnschrift SemiCondensed" panose="020B0502040204020203" pitchFamily="34" charset="0"/>
              </a:rPr>
              <a:t> Malaysia. </a:t>
            </a:r>
            <a:r>
              <a:rPr lang="en-US" dirty="0" err="1">
                <a:latin typeface="Bahnschrift SemiCondensed" panose="020B0502040204020203" pitchFamily="34" charset="0"/>
              </a:rPr>
              <a:t>Berdasarkan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konvensi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ini</a:t>
            </a:r>
            <a:r>
              <a:rPr lang="en-US" dirty="0">
                <a:latin typeface="Bahnschrift SemiCondensed" panose="020B0502040204020203" pitchFamily="34" charset="0"/>
              </a:rPr>
              <a:t>, </a:t>
            </a:r>
            <a:r>
              <a:rPr lang="en-US" dirty="0" err="1">
                <a:latin typeface="Bahnschrift SemiCondensed" panose="020B0502040204020203" pitchFamily="34" charset="0"/>
              </a:rPr>
              <a:t>Ambalat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diakui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sebagai</a:t>
            </a:r>
            <a:r>
              <a:rPr lang="en-US" dirty="0">
                <a:latin typeface="Bahnschrift SemiCondensed" panose="020B0502040204020203" pitchFamily="34" charset="0"/>
              </a:rPr>
              <a:t> </a:t>
            </a:r>
            <a:r>
              <a:rPr lang="en-US" dirty="0" err="1">
                <a:latin typeface="Bahnschrift SemiCondensed" panose="020B0502040204020203" pitchFamily="34" charset="0"/>
              </a:rPr>
              <a:t>wilayah</a:t>
            </a:r>
            <a:r>
              <a:rPr lang="en-US" dirty="0">
                <a:latin typeface="Bahnschrift SemiCondensed" panose="020B0502040204020203" pitchFamily="34" charset="0"/>
              </a:rPr>
              <a:t> Indonesia.</a:t>
            </a:r>
          </a:p>
        </p:txBody>
      </p:sp>
    </p:spTree>
    <p:extLst>
      <p:ext uri="{BB962C8B-B14F-4D97-AF65-F5344CB8AC3E}">
        <p14:creationId xmlns:p14="http://schemas.microsoft.com/office/powerpoint/2010/main" val="117357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6456" y="906698"/>
            <a:ext cx="341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Bahnschrift SemiCondensed" panose="020B0502040204020203" pitchFamily="34" charset="0"/>
              </a:rPr>
              <a:t>KAPAN</a:t>
            </a:r>
            <a:r>
              <a:rPr lang="en-US" sz="3600" dirty="0" smtClean="0">
                <a:latin typeface="Bahnschrift SemiCondensed" panose="020B0502040204020203" pitchFamily="34" charset="0"/>
              </a:rPr>
              <a:t> </a:t>
            </a:r>
            <a:r>
              <a:rPr lang="en-US" sz="3600" b="1" dirty="0" smtClean="0">
                <a:latin typeface="Bahnschrift SemiCondensed" panose="020B0502040204020203" pitchFamily="34" charset="0"/>
              </a:rPr>
              <a:t>TERJADI</a:t>
            </a:r>
            <a:r>
              <a:rPr lang="en-US" sz="3600" dirty="0" smtClean="0">
                <a:latin typeface="Bahnschrift SemiCondensed" panose="020B0502040204020203" pitchFamily="34" charset="0"/>
              </a:rPr>
              <a:t>?</a:t>
            </a:r>
            <a:endParaRPr lang="en-US" sz="3600" dirty="0">
              <a:latin typeface="Bahnschrift Semi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8056" y="1553029"/>
            <a:ext cx="625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/>
              <a:t>1979, Malaysia </a:t>
            </a:r>
            <a:r>
              <a:rPr lang="en-US" dirty="0" err="1"/>
              <a:t>mengingkari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maritim</a:t>
            </a:r>
            <a:r>
              <a:rPr lang="en-US" dirty="0"/>
              <a:t> </a:t>
            </a:r>
            <a:r>
              <a:rPr lang="en-US" dirty="0" err="1"/>
              <a:t>Ambalat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wilayahnya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pemerintahan</a:t>
            </a:r>
            <a:r>
              <a:rPr lang="en-US" dirty="0"/>
              <a:t> Indonesia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Malaysia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456" y="3029129"/>
            <a:ext cx="4111172" cy="32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598" y="445647"/>
            <a:ext cx="631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Bahnschrift SemiCondensed" panose="020B0502040204020203" pitchFamily="34" charset="0"/>
              </a:rPr>
              <a:t>LOKASI TERJADINYA SENGKETA</a:t>
            </a:r>
            <a:endParaRPr lang="en-US" sz="3600" dirty="0">
              <a:latin typeface="Bahnschrift Semi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7485" y="1091978"/>
            <a:ext cx="7097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Daerah Ambalat terletak di </a:t>
            </a:r>
            <a:r>
              <a:rPr lang="en-US" b="1"/>
              <a:t>Kalimantan Utara, tepat di perbatasan Indonesia-Malaysia</a:t>
            </a:r>
            <a:r>
              <a:rPr lang="en-US"/>
              <a:t>. Area ini telah lama menjadi area yang menjadi sengketa antara Indonesia dan Malaysia. Sengketa wilayah menjadi makin rumit saat di area ini diidentifikasi adanya potensi minyak dan gas bumi.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713" y="2440667"/>
            <a:ext cx="4789716" cy="33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599" y="445647"/>
            <a:ext cx="497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Bahnschrift SemiCondensed" panose="020B0502040204020203" pitchFamily="34" charset="0"/>
              </a:rPr>
              <a:t>NEGARA</a:t>
            </a:r>
            <a:r>
              <a:rPr lang="en-US" sz="3600" dirty="0" smtClean="0">
                <a:latin typeface="Bahnschrift SemiCondensed" panose="020B0502040204020203" pitchFamily="34" charset="0"/>
              </a:rPr>
              <a:t> </a:t>
            </a:r>
            <a:r>
              <a:rPr lang="en-US" sz="3600" b="1" dirty="0" smtClean="0">
                <a:latin typeface="Bahnschrift SemiCondensed" panose="020B0502040204020203" pitchFamily="34" charset="0"/>
              </a:rPr>
              <a:t>YANG</a:t>
            </a:r>
            <a:r>
              <a:rPr lang="en-US" sz="3600" dirty="0" smtClean="0">
                <a:latin typeface="Bahnschrift SemiCondensed" panose="020B0502040204020203" pitchFamily="34" charset="0"/>
              </a:rPr>
              <a:t> </a:t>
            </a:r>
            <a:r>
              <a:rPr lang="en-US" sz="3600" b="1" dirty="0" smtClean="0">
                <a:latin typeface="Bahnschrift SemiCondensed" panose="020B0502040204020203" pitchFamily="34" charset="0"/>
              </a:rPr>
              <a:t>TERLIBAT</a:t>
            </a:r>
            <a:endParaRPr lang="en-US" sz="3600" b="1" dirty="0">
              <a:latin typeface="Bahnschrift SemiCondensed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1485" y="1222607"/>
            <a:ext cx="7097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Ambalat telah lama menjadi sengketa antara </a:t>
            </a:r>
            <a:r>
              <a:rPr lang="en-US" b="1"/>
              <a:t>Indonesia dan Malaysia</a:t>
            </a:r>
            <a:r>
              <a:rPr lang="en-US"/>
              <a:t>. Sengketa ini terjadi karena klaim tumpang tindih atas penguasaan wilayah di antara dua negara. Saling klam ini disebabkan adanya perbedaan kepentingan dan belum selesainya masalah batas-batas wilayah kelautan kedua negara.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42" y="2946678"/>
            <a:ext cx="4413704" cy="297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599" y="445647"/>
            <a:ext cx="497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Bahnschrift SemiCondensed" panose="020B0502040204020203" pitchFamily="34" charset="0"/>
              </a:rPr>
              <a:t>PENYELESAIAN SENGKETA</a:t>
            </a:r>
            <a:endParaRPr lang="en-US" sz="3600" b="1" dirty="0"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7771" y="1411293"/>
            <a:ext cx="101164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Blok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Ambalat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merupakan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masalah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lama yang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seringkali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menimbulkan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ketegangan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menghambat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hubungan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Indonesia-Malaysia.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Sayangnya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proses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penyelesaian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masalah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cenderung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berjalan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lambat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Indonesia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Malaysia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telah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berulang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kali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melakukan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perundingan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untuk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menyelesaikan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masalah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Ambalat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Akan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tetapi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hingga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kini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belum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ada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kejelasan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mengenai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penyelesaian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sengketa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tersebut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Berdasarkan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hukum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internasional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dalam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hal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terjadinya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sengketa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wilayah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laut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maka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penyelesaiannya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dilakukan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sesuai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ketentuan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UNCLOS 1982. Negara yang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bersengketa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diwajibkan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menyelesaikan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dengan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cara-cara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damai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Jika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cara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tersebut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tidak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berhasil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mencapai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persetujuan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maka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negara-negara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terkait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harus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mengajukan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sebagian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sengketa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kepada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prosedur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wajib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Dengan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prosedur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sengketa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hukum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laut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diselesaikan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melalui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mekanisme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institusi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peradilan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internasional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yang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telah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ada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seperti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Mahkamah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Internasional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Baca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juga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: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Kapal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Terbaru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TNI AL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Disiagakan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untuk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Jaga Blok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Ambalat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Indonesia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Malaysia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sendiri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memilih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jalan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damai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dalam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menyelesaikan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sengketa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perbatasan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Hal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tersebut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terlihat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dari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perundingan-perundingan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yang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sudah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dilakukan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oleh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perwakilan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kedua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negara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Pemerintah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Indonesia,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pada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tahun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2009,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pernah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menyebut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tidak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membawa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masalah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Blok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Ambalat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ke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Mahkamah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Internasional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mengingat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posisi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Indonesia yang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kuat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.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Meski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begitu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pemerintah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berulang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kali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menegaskan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bahwa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kedaulatan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Indonesia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merupakan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harga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mati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yang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tidak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bisa</a:t>
            </a:r>
            <a:r>
              <a:rPr lang="en-US" b="1" dirty="0">
                <a:solidFill>
                  <a:srgbClr val="2A2A2A"/>
                </a:solidFill>
                <a:latin typeface="Bahnschrift SemiCondensed" panose="020B0502040204020203" pitchFamily="34" charset="0"/>
              </a:rPr>
              <a:t> </a:t>
            </a:r>
            <a:r>
              <a:rPr lang="en-US" b="1" dirty="0" err="1">
                <a:solidFill>
                  <a:srgbClr val="2A2A2A"/>
                </a:solidFill>
                <a:latin typeface="Bahnschrift SemiCondensed" panose="020B0502040204020203" pitchFamily="34" charset="0"/>
              </a:rPr>
              <a:t>ditawar</a:t>
            </a:r>
            <a:r>
              <a:rPr lang="en-US" b="1" dirty="0" smtClean="0">
                <a:solidFill>
                  <a:srgbClr val="2A2A2A"/>
                </a:solidFill>
                <a:latin typeface="Bahnschrift SemiCondensed" panose="020B0502040204020203" pitchFamily="34" charset="0"/>
              </a:rPr>
              <a:t>.</a:t>
            </a:r>
            <a:endParaRPr lang="en-US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5599" y="445647"/>
            <a:ext cx="497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600" b="1" dirty="0">
              <a:latin typeface="Bahnschrift SemiCondense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7771" y="1411293"/>
            <a:ext cx="10116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3" y="241980"/>
            <a:ext cx="5830207" cy="442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1" y="241981"/>
            <a:ext cx="4978399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79370" y="445647"/>
            <a:ext cx="48332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SEKIAN PRESENTASI DARI KAMI KARENA KALAU DILANJUTKAN HANYA MENYAKITI HATI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29314" y="3846285"/>
            <a:ext cx="39333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hnschrift SemiCondensed" panose="020B0502040204020203" pitchFamily="34" charset="0"/>
              </a:rPr>
              <a:t>DAN KAMI MINTA MAAF JIKA PRESENTASI KAMI KURANG BAIK KARENA YANG BAIK HANYA REHAN</a:t>
            </a:r>
            <a:endParaRPr lang="en-US" sz="28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25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738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Bahnschrift SemiBold Condensed</vt:lpstr>
      <vt:lpstr>Bahnschrift SemiCondensed</vt:lpstr>
      <vt:lpstr>Calibri</vt:lpstr>
      <vt:lpstr>Calibri Light</vt:lpstr>
      <vt:lpstr>Office Theme</vt:lpstr>
      <vt:lpstr>SENGKETA BLOK AMBALAT</vt:lpstr>
      <vt:lpstr>LATAR BELAKANG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SENGKETA BLOK AMBALAT</dc:title>
  <dc:creator>L e n o v o</dc:creator>
  <cp:lastModifiedBy>L e n o v o</cp:lastModifiedBy>
  <cp:revision>12</cp:revision>
  <dcterms:created xsi:type="dcterms:W3CDTF">2022-11-10T08:29:19Z</dcterms:created>
  <dcterms:modified xsi:type="dcterms:W3CDTF">2022-11-10T10:30:11Z</dcterms:modified>
</cp:coreProperties>
</file>