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2.xml" ContentType="application/vnd.openxmlformats-officedocument.presentationml.notesSlide+xml"/>
  <Override PartName="/ppt/theme/themeOverride6.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7.xml" ContentType="application/vnd.openxmlformats-officedocument.themeOverride+xml"/>
  <Override PartName="/ppt/theme/themeOverride8.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57" r:id="rId2"/>
    <p:sldId id="256" r:id="rId3"/>
    <p:sldId id="395" r:id="rId4"/>
    <p:sldId id="363" r:id="rId5"/>
    <p:sldId id="396" r:id="rId6"/>
    <p:sldId id="364" r:id="rId7"/>
    <p:sldId id="365" r:id="rId8"/>
    <p:sldId id="397" r:id="rId9"/>
    <p:sldId id="366" r:id="rId10"/>
    <p:sldId id="398" r:id="rId11"/>
    <p:sldId id="359" r:id="rId12"/>
    <p:sldId id="368" r:id="rId13"/>
    <p:sldId id="401" r:id="rId14"/>
    <p:sldId id="402" r:id="rId15"/>
    <p:sldId id="369" r:id="rId16"/>
    <p:sldId id="403" r:id="rId17"/>
    <p:sldId id="371" r:id="rId18"/>
    <p:sldId id="373" r:id="rId19"/>
    <p:sldId id="372" r:id="rId20"/>
    <p:sldId id="399" r:id="rId21"/>
    <p:sldId id="390" r:id="rId22"/>
    <p:sldId id="376" r:id="rId23"/>
    <p:sldId id="391" r:id="rId24"/>
    <p:sldId id="378" r:id="rId25"/>
    <p:sldId id="379" r:id="rId26"/>
    <p:sldId id="400" r:id="rId27"/>
    <p:sldId id="392" r:id="rId28"/>
    <p:sldId id="382" r:id="rId29"/>
    <p:sldId id="385" r:id="rId30"/>
    <p:sldId id="393" r:id="rId31"/>
    <p:sldId id="394" r:id="rId32"/>
    <p:sldId id="257" r:id="rId33"/>
    <p:sldId id="384" r:id="rId34"/>
    <p:sldId id="388" r:id="rId35"/>
    <p:sldId id="389" r:id="rId36"/>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4DC58D"/>
    <a:srgbClr val="E04556"/>
    <a:srgbClr val="5B9BD5"/>
    <a:srgbClr val="404040"/>
    <a:srgbClr val="FFC000"/>
    <a:srgbClr val="595959"/>
    <a:srgbClr val="ED7D31"/>
    <a:srgbClr val="F2F2F2"/>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F24DFD-6CD8-4EAA-9285-3959021081D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PA"/>
        </a:p>
      </dgm:t>
    </dgm:pt>
    <dgm:pt modelId="{D71D29B3-81DE-4D61-8495-3DBFA4324A29}">
      <dgm:prSet phldrT="[Texto]"/>
      <dgm:spPr/>
      <dgm:t>
        <a:bodyPr/>
        <a:lstStyle/>
        <a:p>
          <a:r>
            <a:rPr lang="es-MX" dirty="0"/>
            <a:t>Distribución General</a:t>
          </a:r>
          <a:endParaRPr lang="es-PA" dirty="0"/>
        </a:p>
      </dgm:t>
    </dgm:pt>
    <dgm:pt modelId="{6C680823-FC04-4AB9-9235-E8C88EC17304}" type="parTrans" cxnId="{17401A63-B984-4566-A0D1-63B25B384F6D}">
      <dgm:prSet/>
      <dgm:spPr/>
      <dgm:t>
        <a:bodyPr/>
        <a:lstStyle/>
        <a:p>
          <a:endParaRPr lang="es-PA"/>
        </a:p>
      </dgm:t>
    </dgm:pt>
    <dgm:pt modelId="{242C7ECC-DC29-4AEE-8F4B-2CC8458BEB40}" type="sibTrans" cxnId="{17401A63-B984-4566-A0D1-63B25B384F6D}">
      <dgm:prSet/>
      <dgm:spPr/>
      <dgm:t>
        <a:bodyPr/>
        <a:lstStyle/>
        <a:p>
          <a:endParaRPr lang="es-PA"/>
        </a:p>
      </dgm:t>
    </dgm:pt>
    <dgm:pt modelId="{FADD9638-5FB1-4903-AEE3-49BC2CA6F135}">
      <dgm:prSet phldrT="[Texto]"/>
      <dgm:spPr/>
      <dgm:t>
        <a:bodyPr/>
        <a:lstStyle/>
        <a:p>
          <a:r>
            <a:rPr lang="es-MX" dirty="0"/>
            <a:t>La media de los montos de depósito es aproximadamente 4,63 mil millones.
La mediana es 4,05 mil millones, lo que sugiere que la mitad de los depósitos están por debajo de este valor y la otra mitad por encima.</a:t>
          </a:r>
          <a:endParaRPr lang="es-PA" dirty="0"/>
        </a:p>
      </dgm:t>
    </dgm:pt>
    <dgm:pt modelId="{63BA4514-C699-4728-A015-1F7421AC259A}" type="parTrans" cxnId="{17937CD3-BA97-4DCB-B04F-E12F02ED843D}">
      <dgm:prSet/>
      <dgm:spPr/>
      <dgm:t>
        <a:bodyPr/>
        <a:lstStyle/>
        <a:p>
          <a:endParaRPr lang="es-PA"/>
        </a:p>
      </dgm:t>
    </dgm:pt>
    <dgm:pt modelId="{0B294AE3-EE3F-4C2C-B27E-2544307F3633}" type="sibTrans" cxnId="{17937CD3-BA97-4DCB-B04F-E12F02ED843D}">
      <dgm:prSet/>
      <dgm:spPr/>
      <dgm:t>
        <a:bodyPr/>
        <a:lstStyle/>
        <a:p>
          <a:endParaRPr lang="es-PA"/>
        </a:p>
      </dgm:t>
    </dgm:pt>
    <dgm:pt modelId="{CB065D2E-55E9-4DB3-8991-6788C3EA6EF4}">
      <dgm:prSet phldrT="[Texto]"/>
      <dgm:spPr/>
      <dgm:t>
        <a:bodyPr/>
        <a:lstStyle/>
        <a:p>
          <a:r>
            <a:rPr lang="es-PA" dirty="0"/>
            <a:t>Rango y Variabilidad:</a:t>
          </a:r>
        </a:p>
      </dgm:t>
    </dgm:pt>
    <dgm:pt modelId="{B75B9AAE-DF19-47BD-8815-0F44D94FF98E}" type="parTrans" cxnId="{518B1EFD-51B3-4540-9F3C-71F22D909038}">
      <dgm:prSet/>
      <dgm:spPr/>
      <dgm:t>
        <a:bodyPr/>
        <a:lstStyle/>
        <a:p>
          <a:endParaRPr lang="es-PA"/>
        </a:p>
      </dgm:t>
    </dgm:pt>
    <dgm:pt modelId="{7006F797-E829-4EB8-92D1-4AF8D4EA0DA6}" type="sibTrans" cxnId="{518B1EFD-51B3-4540-9F3C-71F22D909038}">
      <dgm:prSet/>
      <dgm:spPr/>
      <dgm:t>
        <a:bodyPr/>
        <a:lstStyle/>
        <a:p>
          <a:endParaRPr lang="es-PA"/>
        </a:p>
      </dgm:t>
    </dgm:pt>
    <dgm:pt modelId="{808831C1-41B3-4211-B14A-1AA91394A8FE}">
      <dgm:prSet phldrT="[Texto]"/>
      <dgm:spPr/>
      <dgm:t>
        <a:bodyPr/>
        <a:lstStyle/>
        <a:p>
          <a:r>
            <a:rPr lang="es-MX" dirty="0"/>
            <a:t>Los depósitos varían considerablemente, con un mínimo de aproximadamente 82,33 millones y un máximo de aproximadamente 9,92 mil millones.
La desviación estándar es alta (2,88 mil millones), indicando una gran variabilidad en los montos de depósito.</a:t>
          </a:r>
          <a:endParaRPr lang="es-PA" dirty="0"/>
        </a:p>
      </dgm:t>
    </dgm:pt>
    <dgm:pt modelId="{14D18646-840B-4322-A2DC-7F7B41998260}" type="parTrans" cxnId="{65ED043C-B4E6-4043-87B4-40575106E412}">
      <dgm:prSet/>
      <dgm:spPr/>
      <dgm:t>
        <a:bodyPr/>
        <a:lstStyle/>
        <a:p>
          <a:endParaRPr lang="es-PA"/>
        </a:p>
      </dgm:t>
    </dgm:pt>
    <dgm:pt modelId="{A7AE8A91-1C64-4B79-91D3-257B85C9A027}" type="sibTrans" cxnId="{65ED043C-B4E6-4043-87B4-40575106E412}">
      <dgm:prSet/>
      <dgm:spPr/>
      <dgm:t>
        <a:bodyPr/>
        <a:lstStyle/>
        <a:p>
          <a:endParaRPr lang="es-PA"/>
        </a:p>
      </dgm:t>
    </dgm:pt>
    <dgm:pt modelId="{FA68C595-21C7-4A5C-A30F-1FCF6FE5A5EB}">
      <dgm:prSet phldrT="[Texto]"/>
      <dgm:spPr/>
      <dgm:t>
        <a:bodyPr/>
        <a:lstStyle/>
        <a:p>
          <a:r>
            <a:rPr lang="es-PA" dirty="0"/>
            <a:t>Distribución del Histograma:</a:t>
          </a:r>
        </a:p>
      </dgm:t>
    </dgm:pt>
    <dgm:pt modelId="{66640BC3-AAAD-4560-A650-CDF7C573E154}" type="parTrans" cxnId="{F5330A57-A37C-4798-9E40-3FCA398F7316}">
      <dgm:prSet/>
      <dgm:spPr/>
      <dgm:t>
        <a:bodyPr/>
        <a:lstStyle/>
        <a:p>
          <a:endParaRPr lang="es-PA"/>
        </a:p>
      </dgm:t>
    </dgm:pt>
    <dgm:pt modelId="{898A6718-9DBF-42FB-B712-949A09AE5184}" type="sibTrans" cxnId="{F5330A57-A37C-4798-9E40-3FCA398F7316}">
      <dgm:prSet/>
      <dgm:spPr/>
      <dgm:t>
        <a:bodyPr/>
        <a:lstStyle/>
        <a:p>
          <a:endParaRPr lang="es-PA"/>
        </a:p>
      </dgm:t>
    </dgm:pt>
    <dgm:pt modelId="{0CB21047-7483-40C1-846E-5A2631403D2A}">
      <dgm:prSet phldrT="[Texto]"/>
      <dgm:spPr/>
      <dgm:t>
        <a:bodyPr/>
        <a:lstStyle/>
        <a:p>
          <a:r>
            <a:rPr lang="es-MX" dirty="0"/>
            <a:t>Un histograma de estos datos probablemente mostraría una concentración de depósitos en el rango inferior a medio, con algunos depósitos muy altos.
Es probable que haya una cola a la derecha, indicando algunos depósitos excepcionalmente altos.</a:t>
          </a:r>
          <a:endParaRPr lang="es-PA" dirty="0"/>
        </a:p>
      </dgm:t>
    </dgm:pt>
    <dgm:pt modelId="{34CC2099-81B7-44EA-83A1-0206D988F120}" type="parTrans" cxnId="{28B81EB9-0E16-41E4-8AA4-FD69E1D5BD0F}">
      <dgm:prSet/>
      <dgm:spPr/>
      <dgm:t>
        <a:bodyPr/>
        <a:lstStyle/>
        <a:p>
          <a:endParaRPr lang="es-PA"/>
        </a:p>
      </dgm:t>
    </dgm:pt>
    <dgm:pt modelId="{748DD498-82CB-4D95-8778-2C1572EEC69F}" type="sibTrans" cxnId="{28B81EB9-0E16-41E4-8AA4-FD69E1D5BD0F}">
      <dgm:prSet/>
      <dgm:spPr/>
      <dgm:t>
        <a:bodyPr/>
        <a:lstStyle/>
        <a:p>
          <a:endParaRPr lang="es-PA"/>
        </a:p>
      </dgm:t>
    </dgm:pt>
    <dgm:pt modelId="{63094E20-2535-412F-BF2C-930EBB157CCE}">
      <dgm:prSet phldrT="[Texto]"/>
      <dgm:spPr/>
      <dgm:t>
        <a:bodyPr/>
        <a:lstStyle/>
        <a:p>
          <a:r>
            <a:rPr lang="es-MX" b="1" dirty="0"/>
            <a:t>Valores Atípicos en el Box </a:t>
          </a:r>
          <a:r>
            <a:rPr lang="es-MX" b="1" dirty="0" err="1"/>
            <a:t>Plot</a:t>
          </a:r>
          <a:endParaRPr lang="es-PA" dirty="0"/>
        </a:p>
      </dgm:t>
    </dgm:pt>
    <dgm:pt modelId="{10205E17-066F-488C-A3CE-5A3396350374}" type="parTrans" cxnId="{2E9BC73C-D677-43F5-841C-56E5985C13F1}">
      <dgm:prSet/>
      <dgm:spPr/>
      <dgm:t>
        <a:bodyPr/>
        <a:lstStyle/>
        <a:p>
          <a:endParaRPr lang="es-PA"/>
        </a:p>
      </dgm:t>
    </dgm:pt>
    <dgm:pt modelId="{BCC96C78-2879-4753-9F5D-DC34521BEB16}" type="sibTrans" cxnId="{2E9BC73C-D677-43F5-841C-56E5985C13F1}">
      <dgm:prSet/>
      <dgm:spPr/>
      <dgm:t>
        <a:bodyPr/>
        <a:lstStyle/>
        <a:p>
          <a:endParaRPr lang="es-PA"/>
        </a:p>
      </dgm:t>
    </dgm:pt>
    <dgm:pt modelId="{638048DA-0B64-4E48-98A7-D8F24A630D70}">
      <dgm:prSet phldrT="[Texto]"/>
      <dgm:spPr/>
      <dgm:t>
        <a:bodyPr/>
        <a:lstStyle/>
        <a:p>
          <a:r>
            <a:rPr lang="es-MX" dirty="0"/>
            <a:t>La caja representa el rango intercuartil (IQR), que muestra que el 50% central de los datos varía entre aproximadamente 2,56 mil millones y 7,88 mil millones.</a:t>
          </a:r>
          <a:endParaRPr lang="es-PA" dirty="0"/>
        </a:p>
      </dgm:t>
    </dgm:pt>
    <dgm:pt modelId="{67F2CE67-C87A-479A-97A9-C00C461DDFC1}" type="parTrans" cxnId="{14680196-60F9-4D9D-8059-0B52311E272B}">
      <dgm:prSet/>
      <dgm:spPr/>
      <dgm:t>
        <a:bodyPr/>
        <a:lstStyle/>
        <a:p>
          <a:endParaRPr lang="es-PA"/>
        </a:p>
      </dgm:t>
    </dgm:pt>
    <dgm:pt modelId="{7ABB4C09-983E-42E8-B31F-CFD4822BD5A6}" type="sibTrans" cxnId="{14680196-60F9-4D9D-8059-0B52311E272B}">
      <dgm:prSet/>
      <dgm:spPr/>
      <dgm:t>
        <a:bodyPr/>
        <a:lstStyle/>
        <a:p>
          <a:endParaRPr lang="es-PA"/>
        </a:p>
      </dgm:t>
    </dgm:pt>
    <dgm:pt modelId="{88A278A9-2848-40E5-A9EF-EEC33ABC5C39}">
      <dgm:prSet phldrT="[Texto]"/>
      <dgm:spPr/>
      <dgm:t>
        <a:bodyPr/>
        <a:lstStyle/>
        <a:p>
          <a:r>
            <a:rPr lang="es-PA" dirty="0"/>
            <a:t>Tendencias Temporales:</a:t>
          </a:r>
        </a:p>
      </dgm:t>
    </dgm:pt>
    <dgm:pt modelId="{28F80FCA-83F6-4D3E-8DB1-86C37DA998B2}" type="parTrans" cxnId="{8ABE24E5-855E-47CC-B5A1-B2ADF88F7699}">
      <dgm:prSet/>
      <dgm:spPr/>
      <dgm:t>
        <a:bodyPr/>
        <a:lstStyle/>
        <a:p>
          <a:endParaRPr lang="es-PA"/>
        </a:p>
      </dgm:t>
    </dgm:pt>
    <dgm:pt modelId="{0E59E1C4-4491-4A44-8032-87DBD2102562}" type="sibTrans" cxnId="{8ABE24E5-855E-47CC-B5A1-B2ADF88F7699}">
      <dgm:prSet/>
      <dgm:spPr/>
      <dgm:t>
        <a:bodyPr/>
        <a:lstStyle/>
        <a:p>
          <a:endParaRPr lang="es-PA"/>
        </a:p>
      </dgm:t>
    </dgm:pt>
    <dgm:pt modelId="{F30BDCF2-E941-4125-9B85-141AC34788D6}">
      <dgm:prSet phldrT="[Texto]"/>
      <dgm:spPr/>
      <dgm:t>
        <a:bodyPr/>
        <a:lstStyle/>
        <a:p>
          <a:r>
            <a:rPr lang="es-MX" dirty="0"/>
            <a:t>Si observamos los datos de manera temporal (por año o mes), podríamos identificar tendencias específicas, como un descenso constante en los depósitos a partir de 2016, que podría ser indicativo de problemas económicos o de cambios estratégicos en el banco.</a:t>
          </a:r>
          <a:endParaRPr lang="es-PA" dirty="0"/>
        </a:p>
      </dgm:t>
    </dgm:pt>
    <dgm:pt modelId="{EB60986F-15C3-4B64-9360-269F987AAF6D}" type="parTrans" cxnId="{F3AF76AC-B7D5-4B1A-91F0-5999F2E41197}">
      <dgm:prSet/>
      <dgm:spPr/>
      <dgm:t>
        <a:bodyPr/>
        <a:lstStyle/>
        <a:p>
          <a:endParaRPr lang="es-PA"/>
        </a:p>
      </dgm:t>
    </dgm:pt>
    <dgm:pt modelId="{88B7002F-5D06-4C39-9F68-D010E62D54ED}" type="sibTrans" cxnId="{F3AF76AC-B7D5-4B1A-91F0-5999F2E41197}">
      <dgm:prSet/>
      <dgm:spPr/>
      <dgm:t>
        <a:bodyPr/>
        <a:lstStyle/>
        <a:p>
          <a:endParaRPr lang="es-PA"/>
        </a:p>
      </dgm:t>
    </dgm:pt>
    <dgm:pt modelId="{E54615D2-6669-4275-A9AE-46F9864BADBA}" type="pres">
      <dgm:prSet presAssocID="{BCF24DFD-6CD8-4EAA-9285-3959021081DB}" presName="Name0" presStyleCnt="0">
        <dgm:presLayoutVars>
          <dgm:dir/>
          <dgm:animLvl val="lvl"/>
          <dgm:resizeHandles val="exact"/>
        </dgm:presLayoutVars>
      </dgm:prSet>
      <dgm:spPr/>
    </dgm:pt>
    <dgm:pt modelId="{B2662566-F98D-417F-BEA4-8F6F869E8431}" type="pres">
      <dgm:prSet presAssocID="{D71D29B3-81DE-4D61-8495-3DBFA4324A29}" presName="composite" presStyleCnt="0"/>
      <dgm:spPr/>
    </dgm:pt>
    <dgm:pt modelId="{83E5139B-A820-4293-8CA7-DEF17C76D527}" type="pres">
      <dgm:prSet presAssocID="{D71D29B3-81DE-4D61-8495-3DBFA4324A29}" presName="parTx" presStyleLbl="alignNode1" presStyleIdx="0" presStyleCnt="5">
        <dgm:presLayoutVars>
          <dgm:chMax val="0"/>
          <dgm:chPref val="0"/>
          <dgm:bulletEnabled val="1"/>
        </dgm:presLayoutVars>
      </dgm:prSet>
      <dgm:spPr/>
    </dgm:pt>
    <dgm:pt modelId="{A6B72844-033E-4E1D-B80C-7811338170D6}" type="pres">
      <dgm:prSet presAssocID="{D71D29B3-81DE-4D61-8495-3DBFA4324A29}" presName="desTx" presStyleLbl="alignAccFollowNode1" presStyleIdx="0" presStyleCnt="5">
        <dgm:presLayoutVars>
          <dgm:bulletEnabled val="1"/>
        </dgm:presLayoutVars>
      </dgm:prSet>
      <dgm:spPr/>
    </dgm:pt>
    <dgm:pt modelId="{49E007E6-C2A3-4F2E-B59C-2A546FA1E4B5}" type="pres">
      <dgm:prSet presAssocID="{242C7ECC-DC29-4AEE-8F4B-2CC8458BEB40}" presName="space" presStyleCnt="0"/>
      <dgm:spPr/>
    </dgm:pt>
    <dgm:pt modelId="{E4894116-74C4-4FC2-BFDF-6885994F32C6}" type="pres">
      <dgm:prSet presAssocID="{CB065D2E-55E9-4DB3-8991-6788C3EA6EF4}" presName="composite" presStyleCnt="0"/>
      <dgm:spPr/>
    </dgm:pt>
    <dgm:pt modelId="{7C09822E-0FE1-4C84-A616-D6160207C509}" type="pres">
      <dgm:prSet presAssocID="{CB065D2E-55E9-4DB3-8991-6788C3EA6EF4}" presName="parTx" presStyleLbl="alignNode1" presStyleIdx="1" presStyleCnt="5">
        <dgm:presLayoutVars>
          <dgm:chMax val="0"/>
          <dgm:chPref val="0"/>
          <dgm:bulletEnabled val="1"/>
        </dgm:presLayoutVars>
      </dgm:prSet>
      <dgm:spPr/>
    </dgm:pt>
    <dgm:pt modelId="{3F8E47D8-2DF6-469B-B694-9499DE6C9A91}" type="pres">
      <dgm:prSet presAssocID="{CB065D2E-55E9-4DB3-8991-6788C3EA6EF4}" presName="desTx" presStyleLbl="alignAccFollowNode1" presStyleIdx="1" presStyleCnt="5">
        <dgm:presLayoutVars>
          <dgm:bulletEnabled val="1"/>
        </dgm:presLayoutVars>
      </dgm:prSet>
      <dgm:spPr/>
    </dgm:pt>
    <dgm:pt modelId="{7E418B23-400B-428C-8180-19F19BF24F20}" type="pres">
      <dgm:prSet presAssocID="{7006F797-E829-4EB8-92D1-4AF8D4EA0DA6}" presName="space" presStyleCnt="0"/>
      <dgm:spPr/>
    </dgm:pt>
    <dgm:pt modelId="{5A393DAB-BD52-4221-9D25-7E109A7CD171}" type="pres">
      <dgm:prSet presAssocID="{FA68C595-21C7-4A5C-A30F-1FCF6FE5A5EB}" presName="composite" presStyleCnt="0"/>
      <dgm:spPr/>
    </dgm:pt>
    <dgm:pt modelId="{3F8E46F3-025B-49AB-8274-A32132574B49}" type="pres">
      <dgm:prSet presAssocID="{FA68C595-21C7-4A5C-A30F-1FCF6FE5A5EB}" presName="parTx" presStyleLbl="alignNode1" presStyleIdx="2" presStyleCnt="5">
        <dgm:presLayoutVars>
          <dgm:chMax val="0"/>
          <dgm:chPref val="0"/>
          <dgm:bulletEnabled val="1"/>
        </dgm:presLayoutVars>
      </dgm:prSet>
      <dgm:spPr/>
    </dgm:pt>
    <dgm:pt modelId="{9266C249-391F-4807-BEA3-A99ADEABD1C7}" type="pres">
      <dgm:prSet presAssocID="{FA68C595-21C7-4A5C-A30F-1FCF6FE5A5EB}" presName="desTx" presStyleLbl="alignAccFollowNode1" presStyleIdx="2" presStyleCnt="5">
        <dgm:presLayoutVars>
          <dgm:bulletEnabled val="1"/>
        </dgm:presLayoutVars>
      </dgm:prSet>
      <dgm:spPr/>
    </dgm:pt>
    <dgm:pt modelId="{4D158B67-B099-41BC-A603-93CBD16588A1}" type="pres">
      <dgm:prSet presAssocID="{898A6718-9DBF-42FB-B712-949A09AE5184}" presName="space" presStyleCnt="0"/>
      <dgm:spPr/>
    </dgm:pt>
    <dgm:pt modelId="{EB200BE0-D868-44B8-9C67-E1A3CC1117DA}" type="pres">
      <dgm:prSet presAssocID="{63094E20-2535-412F-BF2C-930EBB157CCE}" presName="composite" presStyleCnt="0"/>
      <dgm:spPr/>
    </dgm:pt>
    <dgm:pt modelId="{87D7E6D2-D930-44C6-AE8E-434FEAE55F3B}" type="pres">
      <dgm:prSet presAssocID="{63094E20-2535-412F-BF2C-930EBB157CCE}" presName="parTx" presStyleLbl="alignNode1" presStyleIdx="3" presStyleCnt="5">
        <dgm:presLayoutVars>
          <dgm:chMax val="0"/>
          <dgm:chPref val="0"/>
          <dgm:bulletEnabled val="1"/>
        </dgm:presLayoutVars>
      </dgm:prSet>
      <dgm:spPr/>
    </dgm:pt>
    <dgm:pt modelId="{ADCCEE04-6A94-4618-B821-A02231BAACAB}" type="pres">
      <dgm:prSet presAssocID="{63094E20-2535-412F-BF2C-930EBB157CCE}" presName="desTx" presStyleLbl="alignAccFollowNode1" presStyleIdx="3" presStyleCnt="5">
        <dgm:presLayoutVars>
          <dgm:bulletEnabled val="1"/>
        </dgm:presLayoutVars>
      </dgm:prSet>
      <dgm:spPr/>
    </dgm:pt>
    <dgm:pt modelId="{B9D50AA4-E564-4987-B0DE-1FF27AA008CA}" type="pres">
      <dgm:prSet presAssocID="{BCC96C78-2879-4753-9F5D-DC34521BEB16}" presName="space" presStyleCnt="0"/>
      <dgm:spPr/>
    </dgm:pt>
    <dgm:pt modelId="{7B2DFDA7-0345-4AFB-B9BE-3433BA94DDD1}" type="pres">
      <dgm:prSet presAssocID="{88A278A9-2848-40E5-A9EF-EEC33ABC5C39}" presName="composite" presStyleCnt="0"/>
      <dgm:spPr/>
    </dgm:pt>
    <dgm:pt modelId="{05F05035-4B36-4B1F-A991-C76B77DE0858}" type="pres">
      <dgm:prSet presAssocID="{88A278A9-2848-40E5-A9EF-EEC33ABC5C39}" presName="parTx" presStyleLbl="alignNode1" presStyleIdx="4" presStyleCnt="5">
        <dgm:presLayoutVars>
          <dgm:chMax val="0"/>
          <dgm:chPref val="0"/>
          <dgm:bulletEnabled val="1"/>
        </dgm:presLayoutVars>
      </dgm:prSet>
      <dgm:spPr/>
    </dgm:pt>
    <dgm:pt modelId="{319313ED-4989-4363-9438-3AC72551ABB5}" type="pres">
      <dgm:prSet presAssocID="{88A278A9-2848-40E5-A9EF-EEC33ABC5C39}" presName="desTx" presStyleLbl="alignAccFollowNode1" presStyleIdx="4" presStyleCnt="5">
        <dgm:presLayoutVars>
          <dgm:bulletEnabled val="1"/>
        </dgm:presLayoutVars>
      </dgm:prSet>
      <dgm:spPr/>
    </dgm:pt>
  </dgm:ptLst>
  <dgm:cxnLst>
    <dgm:cxn modelId="{78508812-B765-42A0-9D75-C3A4F2448727}" type="presOf" srcId="{63094E20-2535-412F-BF2C-930EBB157CCE}" destId="{87D7E6D2-D930-44C6-AE8E-434FEAE55F3B}" srcOrd="0" destOrd="0" presId="urn:microsoft.com/office/officeart/2005/8/layout/hList1"/>
    <dgm:cxn modelId="{04F0B327-FC26-4534-A2EE-CD7CEBCAD6F5}" type="presOf" srcId="{FADD9638-5FB1-4903-AEE3-49BC2CA6F135}" destId="{A6B72844-033E-4E1D-B80C-7811338170D6}" srcOrd="0" destOrd="0" presId="urn:microsoft.com/office/officeart/2005/8/layout/hList1"/>
    <dgm:cxn modelId="{F308E528-E89E-4E69-B005-A271BC1D24A5}" type="presOf" srcId="{F30BDCF2-E941-4125-9B85-141AC34788D6}" destId="{319313ED-4989-4363-9438-3AC72551ABB5}" srcOrd="0" destOrd="0" presId="urn:microsoft.com/office/officeart/2005/8/layout/hList1"/>
    <dgm:cxn modelId="{46368031-3719-4841-95E7-6FC2CD313099}" type="presOf" srcId="{88A278A9-2848-40E5-A9EF-EEC33ABC5C39}" destId="{05F05035-4B36-4B1F-A991-C76B77DE0858}" srcOrd="0" destOrd="0" presId="urn:microsoft.com/office/officeart/2005/8/layout/hList1"/>
    <dgm:cxn modelId="{A27F043B-E5CB-4735-9EF1-CBEC51E81B23}" type="presOf" srcId="{FA68C595-21C7-4A5C-A30F-1FCF6FE5A5EB}" destId="{3F8E46F3-025B-49AB-8274-A32132574B49}" srcOrd="0" destOrd="0" presId="urn:microsoft.com/office/officeart/2005/8/layout/hList1"/>
    <dgm:cxn modelId="{65ED043C-B4E6-4043-87B4-40575106E412}" srcId="{CB065D2E-55E9-4DB3-8991-6788C3EA6EF4}" destId="{808831C1-41B3-4211-B14A-1AA91394A8FE}" srcOrd="0" destOrd="0" parTransId="{14D18646-840B-4322-A2DC-7F7B41998260}" sibTransId="{A7AE8A91-1C64-4B79-91D3-257B85C9A027}"/>
    <dgm:cxn modelId="{2E9BC73C-D677-43F5-841C-56E5985C13F1}" srcId="{BCF24DFD-6CD8-4EAA-9285-3959021081DB}" destId="{63094E20-2535-412F-BF2C-930EBB157CCE}" srcOrd="3" destOrd="0" parTransId="{10205E17-066F-488C-A3CE-5A3396350374}" sibTransId="{BCC96C78-2879-4753-9F5D-DC34521BEB16}"/>
    <dgm:cxn modelId="{17401A63-B984-4566-A0D1-63B25B384F6D}" srcId="{BCF24DFD-6CD8-4EAA-9285-3959021081DB}" destId="{D71D29B3-81DE-4D61-8495-3DBFA4324A29}" srcOrd="0" destOrd="0" parTransId="{6C680823-FC04-4AB9-9235-E8C88EC17304}" sibTransId="{242C7ECC-DC29-4AEE-8F4B-2CC8458BEB40}"/>
    <dgm:cxn modelId="{04893C64-48BD-45B7-8495-9502D069AA74}" type="presOf" srcId="{808831C1-41B3-4211-B14A-1AA91394A8FE}" destId="{3F8E47D8-2DF6-469B-B694-9499DE6C9A91}" srcOrd="0" destOrd="0" presId="urn:microsoft.com/office/officeart/2005/8/layout/hList1"/>
    <dgm:cxn modelId="{F5330A57-A37C-4798-9E40-3FCA398F7316}" srcId="{BCF24DFD-6CD8-4EAA-9285-3959021081DB}" destId="{FA68C595-21C7-4A5C-A30F-1FCF6FE5A5EB}" srcOrd="2" destOrd="0" parTransId="{66640BC3-AAAD-4560-A650-CDF7C573E154}" sibTransId="{898A6718-9DBF-42FB-B712-949A09AE5184}"/>
    <dgm:cxn modelId="{22CE3F5A-CCEF-4ED3-B1AC-8DD16B3BF02C}" type="presOf" srcId="{BCF24DFD-6CD8-4EAA-9285-3959021081DB}" destId="{E54615D2-6669-4275-A9AE-46F9864BADBA}" srcOrd="0" destOrd="0" presId="urn:microsoft.com/office/officeart/2005/8/layout/hList1"/>
    <dgm:cxn modelId="{14680196-60F9-4D9D-8059-0B52311E272B}" srcId="{63094E20-2535-412F-BF2C-930EBB157CCE}" destId="{638048DA-0B64-4E48-98A7-D8F24A630D70}" srcOrd="0" destOrd="0" parTransId="{67F2CE67-C87A-479A-97A9-C00C461DDFC1}" sibTransId="{7ABB4C09-983E-42E8-B31F-CFD4822BD5A6}"/>
    <dgm:cxn modelId="{F3AF76AC-B7D5-4B1A-91F0-5999F2E41197}" srcId="{88A278A9-2848-40E5-A9EF-EEC33ABC5C39}" destId="{F30BDCF2-E941-4125-9B85-141AC34788D6}" srcOrd="0" destOrd="0" parTransId="{EB60986F-15C3-4B64-9360-269F987AAF6D}" sibTransId="{88B7002F-5D06-4C39-9F68-D010E62D54ED}"/>
    <dgm:cxn modelId="{28B81EB9-0E16-41E4-8AA4-FD69E1D5BD0F}" srcId="{FA68C595-21C7-4A5C-A30F-1FCF6FE5A5EB}" destId="{0CB21047-7483-40C1-846E-5A2631403D2A}" srcOrd="0" destOrd="0" parTransId="{34CC2099-81B7-44EA-83A1-0206D988F120}" sibTransId="{748DD498-82CB-4D95-8778-2C1572EEC69F}"/>
    <dgm:cxn modelId="{35AD50C0-308C-4410-AD5E-4707D70AFD90}" type="presOf" srcId="{CB065D2E-55E9-4DB3-8991-6788C3EA6EF4}" destId="{7C09822E-0FE1-4C84-A616-D6160207C509}" srcOrd="0" destOrd="0" presId="urn:microsoft.com/office/officeart/2005/8/layout/hList1"/>
    <dgm:cxn modelId="{17937CD3-BA97-4DCB-B04F-E12F02ED843D}" srcId="{D71D29B3-81DE-4D61-8495-3DBFA4324A29}" destId="{FADD9638-5FB1-4903-AEE3-49BC2CA6F135}" srcOrd="0" destOrd="0" parTransId="{63BA4514-C699-4728-A015-1F7421AC259A}" sibTransId="{0B294AE3-EE3F-4C2C-B27E-2544307F3633}"/>
    <dgm:cxn modelId="{8ABE24E5-855E-47CC-B5A1-B2ADF88F7699}" srcId="{BCF24DFD-6CD8-4EAA-9285-3959021081DB}" destId="{88A278A9-2848-40E5-A9EF-EEC33ABC5C39}" srcOrd="4" destOrd="0" parTransId="{28F80FCA-83F6-4D3E-8DB1-86C37DA998B2}" sibTransId="{0E59E1C4-4491-4A44-8032-87DBD2102562}"/>
    <dgm:cxn modelId="{9B9D08EB-73D3-41AE-8930-D55EB67224D5}" type="presOf" srcId="{638048DA-0B64-4E48-98A7-D8F24A630D70}" destId="{ADCCEE04-6A94-4618-B821-A02231BAACAB}" srcOrd="0" destOrd="0" presId="urn:microsoft.com/office/officeart/2005/8/layout/hList1"/>
    <dgm:cxn modelId="{06EA16F1-206B-4647-BA50-BF5FAD8E11CD}" type="presOf" srcId="{0CB21047-7483-40C1-846E-5A2631403D2A}" destId="{9266C249-391F-4807-BEA3-A99ADEABD1C7}" srcOrd="0" destOrd="0" presId="urn:microsoft.com/office/officeart/2005/8/layout/hList1"/>
    <dgm:cxn modelId="{9F964FF2-AD88-406C-AB92-BC60C2CD9288}" type="presOf" srcId="{D71D29B3-81DE-4D61-8495-3DBFA4324A29}" destId="{83E5139B-A820-4293-8CA7-DEF17C76D527}" srcOrd="0" destOrd="0" presId="urn:microsoft.com/office/officeart/2005/8/layout/hList1"/>
    <dgm:cxn modelId="{518B1EFD-51B3-4540-9F3C-71F22D909038}" srcId="{BCF24DFD-6CD8-4EAA-9285-3959021081DB}" destId="{CB065D2E-55E9-4DB3-8991-6788C3EA6EF4}" srcOrd="1" destOrd="0" parTransId="{B75B9AAE-DF19-47BD-8815-0F44D94FF98E}" sibTransId="{7006F797-E829-4EB8-92D1-4AF8D4EA0DA6}"/>
    <dgm:cxn modelId="{999E8A38-78C5-459E-A394-F6C6D644E78C}" type="presParOf" srcId="{E54615D2-6669-4275-A9AE-46F9864BADBA}" destId="{B2662566-F98D-417F-BEA4-8F6F869E8431}" srcOrd="0" destOrd="0" presId="urn:microsoft.com/office/officeart/2005/8/layout/hList1"/>
    <dgm:cxn modelId="{A2B430C7-79A0-40F4-A930-B4ABB03E6E83}" type="presParOf" srcId="{B2662566-F98D-417F-BEA4-8F6F869E8431}" destId="{83E5139B-A820-4293-8CA7-DEF17C76D527}" srcOrd="0" destOrd="0" presId="urn:microsoft.com/office/officeart/2005/8/layout/hList1"/>
    <dgm:cxn modelId="{D98DA411-2157-436B-9C92-8231AAD797A5}" type="presParOf" srcId="{B2662566-F98D-417F-BEA4-8F6F869E8431}" destId="{A6B72844-033E-4E1D-B80C-7811338170D6}" srcOrd="1" destOrd="0" presId="urn:microsoft.com/office/officeart/2005/8/layout/hList1"/>
    <dgm:cxn modelId="{C0FFDFD2-4731-405A-82B2-5C6815345C94}" type="presParOf" srcId="{E54615D2-6669-4275-A9AE-46F9864BADBA}" destId="{49E007E6-C2A3-4F2E-B59C-2A546FA1E4B5}" srcOrd="1" destOrd="0" presId="urn:microsoft.com/office/officeart/2005/8/layout/hList1"/>
    <dgm:cxn modelId="{4236527F-0838-4AA3-8CAC-C90BFE50A6CB}" type="presParOf" srcId="{E54615D2-6669-4275-A9AE-46F9864BADBA}" destId="{E4894116-74C4-4FC2-BFDF-6885994F32C6}" srcOrd="2" destOrd="0" presId="urn:microsoft.com/office/officeart/2005/8/layout/hList1"/>
    <dgm:cxn modelId="{A2AF3A4B-FD4E-4E71-BAC4-FE917B44BC05}" type="presParOf" srcId="{E4894116-74C4-4FC2-BFDF-6885994F32C6}" destId="{7C09822E-0FE1-4C84-A616-D6160207C509}" srcOrd="0" destOrd="0" presId="urn:microsoft.com/office/officeart/2005/8/layout/hList1"/>
    <dgm:cxn modelId="{B3257BB3-9FC7-41E0-9137-8249276FDDBF}" type="presParOf" srcId="{E4894116-74C4-4FC2-BFDF-6885994F32C6}" destId="{3F8E47D8-2DF6-469B-B694-9499DE6C9A91}" srcOrd="1" destOrd="0" presId="urn:microsoft.com/office/officeart/2005/8/layout/hList1"/>
    <dgm:cxn modelId="{F2EE3C6C-13A9-4E83-90C9-7C673A4E816F}" type="presParOf" srcId="{E54615D2-6669-4275-A9AE-46F9864BADBA}" destId="{7E418B23-400B-428C-8180-19F19BF24F20}" srcOrd="3" destOrd="0" presId="urn:microsoft.com/office/officeart/2005/8/layout/hList1"/>
    <dgm:cxn modelId="{84654B5C-36D8-4212-976B-773605DEC1A2}" type="presParOf" srcId="{E54615D2-6669-4275-A9AE-46F9864BADBA}" destId="{5A393DAB-BD52-4221-9D25-7E109A7CD171}" srcOrd="4" destOrd="0" presId="urn:microsoft.com/office/officeart/2005/8/layout/hList1"/>
    <dgm:cxn modelId="{587ABDD8-C862-4333-9EC5-FCE532141051}" type="presParOf" srcId="{5A393DAB-BD52-4221-9D25-7E109A7CD171}" destId="{3F8E46F3-025B-49AB-8274-A32132574B49}" srcOrd="0" destOrd="0" presId="urn:microsoft.com/office/officeart/2005/8/layout/hList1"/>
    <dgm:cxn modelId="{D7261463-67CC-42C0-B2B3-1FA0422813DE}" type="presParOf" srcId="{5A393DAB-BD52-4221-9D25-7E109A7CD171}" destId="{9266C249-391F-4807-BEA3-A99ADEABD1C7}" srcOrd="1" destOrd="0" presId="urn:microsoft.com/office/officeart/2005/8/layout/hList1"/>
    <dgm:cxn modelId="{D504F132-82F0-4EE9-A20B-4020D544BADA}" type="presParOf" srcId="{E54615D2-6669-4275-A9AE-46F9864BADBA}" destId="{4D158B67-B099-41BC-A603-93CBD16588A1}" srcOrd="5" destOrd="0" presId="urn:microsoft.com/office/officeart/2005/8/layout/hList1"/>
    <dgm:cxn modelId="{C6AC61C8-DF6B-456C-B0C5-177FBA45A22B}" type="presParOf" srcId="{E54615D2-6669-4275-A9AE-46F9864BADBA}" destId="{EB200BE0-D868-44B8-9C67-E1A3CC1117DA}" srcOrd="6" destOrd="0" presId="urn:microsoft.com/office/officeart/2005/8/layout/hList1"/>
    <dgm:cxn modelId="{FA7BF700-70BC-469D-98A1-1746C61920B0}" type="presParOf" srcId="{EB200BE0-D868-44B8-9C67-E1A3CC1117DA}" destId="{87D7E6D2-D930-44C6-AE8E-434FEAE55F3B}" srcOrd="0" destOrd="0" presId="urn:microsoft.com/office/officeart/2005/8/layout/hList1"/>
    <dgm:cxn modelId="{E88EA8DF-EBFC-4A21-9D9C-8269E1265881}" type="presParOf" srcId="{EB200BE0-D868-44B8-9C67-E1A3CC1117DA}" destId="{ADCCEE04-6A94-4618-B821-A02231BAACAB}" srcOrd="1" destOrd="0" presId="urn:microsoft.com/office/officeart/2005/8/layout/hList1"/>
    <dgm:cxn modelId="{60CCF6D0-325A-40AC-ACAA-E72C4881AEF7}" type="presParOf" srcId="{E54615D2-6669-4275-A9AE-46F9864BADBA}" destId="{B9D50AA4-E564-4987-B0DE-1FF27AA008CA}" srcOrd="7" destOrd="0" presId="urn:microsoft.com/office/officeart/2005/8/layout/hList1"/>
    <dgm:cxn modelId="{50E6D570-1E73-4840-BD2F-F7636F5D8F46}" type="presParOf" srcId="{E54615D2-6669-4275-A9AE-46F9864BADBA}" destId="{7B2DFDA7-0345-4AFB-B9BE-3433BA94DDD1}" srcOrd="8" destOrd="0" presId="urn:microsoft.com/office/officeart/2005/8/layout/hList1"/>
    <dgm:cxn modelId="{6AF23583-BCC0-4FD8-BD11-0F45A767ACC0}" type="presParOf" srcId="{7B2DFDA7-0345-4AFB-B9BE-3433BA94DDD1}" destId="{05F05035-4B36-4B1F-A991-C76B77DE0858}" srcOrd="0" destOrd="0" presId="urn:microsoft.com/office/officeart/2005/8/layout/hList1"/>
    <dgm:cxn modelId="{9E044354-14FD-4699-9A86-C536ABA21A42}" type="presParOf" srcId="{7B2DFDA7-0345-4AFB-B9BE-3433BA94DDD1}" destId="{319313ED-4989-4363-9438-3AC72551ABB5}"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41F20AA-4BD9-4A80-B98A-7A627BC66610}" type="doc">
      <dgm:prSet loTypeId="urn:microsoft.com/office/officeart/2005/8/layout/hList6" loCatId="list" qsTypeId="urn:microsoft.com/office/officeart/2005/8/quickstyle/simple2" qsCatId="simple" csTypeId="urn:microsoft.com/office/officeart/2005/8/colors/colorful1" csCatId="colorful" phldr="1"/>
      <dgm:spPr/>
    </dgm:pt>
    <dgm:pt modelId="{8793325B-B068-454B-BC8E-DE601197F83F}">
      <dgm:prSet phldrT="[Texto]"/>
      <dgm:spPr/>
      <dgm:t>
        <a:bodyPr/>
        <a:lstStyle/>
        <a:p>
          <a:pPr algn="l"/>
          <a:r>
            <a:rPr lang="es-MX" b="1" dirty="0">
              <a:solidFill>
                <a:schemeClr val="tx1"/>
              </a:solidFill>
            </a:rPr>
            <a:t>El MSE </a:t>
          </a:r>
          <a:r>
            <a:rPr lang="es-MX" dirty="0">
              <a:solidFill>
                <a:schemeClr val="tx1"/>
              </a:solidFill>
            </a:rPr>
            <a:t>es una medida de la magnitud promedio de los errores cuadrados entre los valores predichos y los valores reales. Un MSE tan grande sugiere que el modelo está cometiendo errores significativos en las predicciones. En este caso, el valor del MSE es extremadamente alto, lo cual es un indicador de que las predicciones están muy alejadas de los valores reales.</a:t>
          </a:r>
          <a:endParaRPr lang="es-PA" dirty="0">
            <a:solidFill>
              <a:schemeClr val="tx1"/>
            </a:solidFill>
          </a:endParaRPr>
        </a:p>
      </dgm:t>
    </dgm:pt>
    <dgm:pt modelId="{63F43A16-FED2-45B5-8824-AFB02EC052C9}" type="parTrans" cxnId="{1BEF5167-37A2-4120-99F4-AF10383D5E6B}">
      <dgm:prSet/>
      <dgm:spPr/>
      <dgm:t>
        <a:bodyPr/>
        <a:lstStyle/>
        <a:p>
          <a:pPr algn="l"/>
          <a:endParaRPr lang="es-PA">
            <a:solidFill>
              <a:schemeClr val="tx1"/>
            </a:solidFill>
          </a:endParaRPr>
        </a:p>
      </dgm:t>
    </dgm:pt>
    <dgm:pt modelId="{F2F136EE-6BBD-4566-9C5B-F85DB96AA8FC}" type="sibTrans" cxnId="{1BEF5167-37A2-4120-99F4-AF10383D5E6B}">
      <dgm:prSet/>
      <dgm:spPr/>
      <dgm:t>
        <a:bodyPr/>
        <a:lstStyle/>
        <a:p>
          <a:pPr algn="l"/>
          <a:endParaRPr lang="es-PA">
            <a:solidFill>
              <a:schemeClr val="tx1"/>
            </a:solidFill>
          </a:endParaRPr>
        </a:p>
      </dgm:t>
    </dgm:pt>
    <dgm:pt modelId="{42609CB4-E036-4248-907D-256FF7A5CF90}">
      <dgm:prSet phldrT="[Texto]"/>
      <dgm:spPr/>
      <dgm:t>
        <a:bodyPr/>
        <a:lstStyle/>
        <a:p>
          <a:pPr algn="l"/>
          <a:r>
            <a:rPr lang="es-MX" b="1" dirty="0">
              <a:solidFill>
                <a:schemeClr val="tx1"/>
              </a:solidFill>
            </a:rPr>
            <a:t>El MAD </a:t>
          </a:r>
          <a:r>
            <a:rPr lang="es-MX" dirty="0">
              <a:solidFill>
                <a:schemeClr val="tx1"/>
              </a:solidFill>
            </a:rPr>
            <a:t>es la media de las desviaciones absolutas entre los valores predichos y los valores reales. Representa la magnitud promedio de los errores absolutos en las predicciones del modelo. Un valor de MAD de aproximadamente 3.1 mil millones de unidades monetarias sugiere que, en promedio, las predicciones del modelo están desviadas de los valores reales por esa cantidad.</a:t>
          </a:r>
          <a:endParaRPr lang="es-PA" dirty="0">
            <a:solidFill>
              <a:schemeClr val="tx1"/>
            </a:solidFill>
          </a:endParaRPr>
        </a:p>
      </dgm:t>
    </dgm:pt>
    <dgm:pt modelId="{A036581A-0FBE-4EE2-B710-D10C1E5298CF}" type="parTrans" cxnId="{9600B5A3-D89D-4D76-AC64-12D15758F4F4}">
      <dgm:prSet/>
      <dgm:spPr/>
      <dgm:t>
        <a:bodyPr/>
        <a:lstStyle/>
        <a:p>
          <a:pPr algn="l"/>
          <a:endParaRPr lang="es-PA">
            <a:solidFill>
              <a:schemeClr val="tx1"/>
            </a:solidFill>
          </a:endParaRPr>
        </a:p>
      </dgm:t>
    </dgm:pt>
    <dgm:pt modelId="{3E7C0C5F-228E-452B-85AF-E60E1BE5C483}" type="sibTrans" cxnId="{9600B5A3-D89D-4D76-AC64-12D15758F4F4}">
      <dgm:prSet/>
      <dgm:spPr/>
      <dgm:t>
        <a:bodyPr/>
        <a:lstStyle/>
        <a:p>
          <a:pPr algn="l"/>
          <a:endParaRPr lang="es-PA">
            <a:solidFill>
              <a:schemeClr val="tx1"/>
            </a:solidFill>
          </a:endParaRPr>
        </a:p>
      </dgm:t>
    </dgm:pt>
    <dgm:pt modelId="{24BC0A96-2697-475E-97EE-4F62AED93049}">
      <dgm:prSet phldrT="[Texto]"/>
      <dgm:spPr/>
      <dgm:t>
        <a:bodyPr/>
        <a:lstStyle/>
        <a:p>
          <a:pPr algn="l"/>
          <a:r>
            <a:rPr lang="es-MX" b="1" dirty="0">
              <a:solidFill>
                <a:schemeClr val="tx1"/>
              </a:solidFill>
            </a:rPr>
            <a:t>El MAPE </a:t>
          </a:r>
          <a:r>
            <a:rPr lang="es-MX" dirty="0">
              <a:solidFill>
                <a:schemeClr val="tx1"/>
              </a:solidFill>
            </a:rPr>
            <a:t>mide el error porcentual medio absoluto. Un MAPE de 152.54% indica que, en promedio, las predicciones del modelo están desviadas de los valores reales en más del 152% de los valores reales. Este valor extremadamente alto sugiere que el modelo tiene un rendimiento muy deficiente y que las predicciones son inexactas en comparación con los valores reales.</a:t>
          </a:r>
          <a:endParaRPr lang="es-PA" dirty="0">
            <a:solidFill>
              <a:schemeClr val="tx1"/>
            </a:solidFill>
          </a:endParaRPr>
        </a:p>
      </dgm:t>
    </dgm:pt>
    <dgm:pt modelId="{D453991D-5BEF-4FC3-9A8C-BF191462393E}" type="parTrans" cxnId="{1907F272-2880-460F-9D48-5780FF48A375}">
      <dgm:prSet/>
      <dgm:spPr/>
      <dgm:t>
        <a:bodyPr/>
        <a:lstStyle/>
        <a:p>
          <a:pPr algn="l"/>
          <a:endParaRPr lang="es-PA">
            <a:solidFill>
              <a:schemeClr val="tx1"/>
            </a:solidFill>
          </a:endParaRPr>
        </a:p>
      </dgm:t>
    </dgm:pt>
    <dgm:pt modelId="{B33C25E0-62A7-4D6D-BA69-EB5CEC033339}" type="sibTrans" cxnId="{1907F272-2880-460F-9D48-5780FF48A375}">
      <dgm:prSet/>
      <dgm:spPr/>
      <dgm:t>
        <a:bodyPr/>
        <a:lstStyle/>
        <a:p>
          <a:pPr algn="l"/>
          <a:endParaRPr lang="es-PA">
            <a:solidFill>
              <a:schemeClr val="tx1"/>
            </a:solidFill>
          </a:endParaRPr>
        </a:p>
      </dgm:t>
    </dgm:pt>
    <dgm:pt modelId="{8740BDCC-3833-40C1-92CB-086DC92F4FD9}">
      <dgm:prSet phldrT="[Texto]"/>
      <dgm:spPr/>
      <dgm:t>
        <a:bodyPr/>
        <a:lstStyle/>
        <a:p>
          <a:pPr algn="l"/>
          <a:r>
            <a:rPr lang="es-MX" b="1" dirty="0">
              <a:solidFill>
                <a:schemeClr val="tx1"/>
              </a:solidFill>
            </a:rPr>
            <a:t>El Tracking Signal (TS</a:t>
          </a:r>
          <a:r>
            <a:rPr lang="es-MX" dirty="0">
              <a:solidFill>
                <a:schemeClr val="tx1"/>
              </a:solidFill>
            </a:rPr>
            <a:t>) mide la tendencia en las predicciones del modelo. Se calcula como el error acumulativo dividido por el MAD. Un TS cercano a 0 indica que no hay una tendencia significativa en las predicciones del modelo. Un TS de -2.07 sugiere una tendencia negativa, lo que implica que el modelo tiende a subestimar sistemáticamente los valores reales.</a:t>
          </a:r>
          <a:endParaRPr lang="es-PA" dirty="0">
            <a:solidFill>
              <a:schemeClr val="tx1"/>
            </a:solidFill>
          </a:endParaRPr>
        </a:p>
      </dgm:t>
    </dgm:pt>
    <dgm:pt modelId="{3BFE47B1-83F8-45F3-BAD6-0AB9E9F78F4A}" type="parTrans" cxnId="{D36611EE-8A1C-49C0-A415-DDFF4F8FD521}">
      <dgm:prSet/>
      <dgm:spPr/>
      <dgm:t>
        <a:bodyPr/>
        <a:lstStyle/>
        <a:p>
          <a:pPr algn="l"/>
          <a:endParaRPr lang="es-PA">
            <a:solidFill>
              <a:schemeClr val="tx1"/>
            </a:solidFill>
          </a:endParaRPr>
        </a:p>
      </dgm:t>
    </dgm:pt>
    <dgm:pt modelId="{6F6E1F6D-B0D2-4B67-80B6-C548CEA5F79D}" type="sibTrans" cxnId="{D36611EE-8A1C-49C0-A415-DDFF4F8FD521}">
      <dgm:prSet/>
      <dgm:spPr/>
      <dgm:t>
        <a:bodyPr/>
        <a:lstStyle/>
        <a:p>
          <a:pPr algn="l"/>
          <a:endParaRPr lang="es-PA">
            <a:solidFill>
              <a:schemeClr val="tx1"/>
            </a:solidFill>
          </a:endParaRPr>
        </a:p>
      </dgm:t>
    </dgm:pt>
    <dgm:pt modelId="{9F2D9675-6C7B-49C2-B61E-6EB4561E138D}" type="pres">
      <dgm:prSet presAssocID="{E41F20AA-4BD9-4A80-B98A-7A627BC66610}" presName="Name0" presStyleCnt="0">
        <dgm:presLayoutVars>
          <dgm:dir/>
          <dgm:resizeHandles val="exact"/>
        </dgm:presLayoutVars>
      </dgm:prSet>
      <dgm:spPr/>
    </dgm:pt>
    <dgm:pt modelId="{F1864658-DFEB-43B0-9274-D06EFB27B491}" type="pres">
      <dgm:prSet presAssocID="{8793325B-B068-454B-BC8E-DE601197F83F}" presName="node" presStyleLbl="node1" presStyleIdx="0" presStyleCnt="4">
        <dgm:presLayoutVars>
          <dgm:bulletEnabled val="1"/>
        </dgm:presLayoutVars>
      </dgm:prSet>
      <dgm:spPr/>
    </dgm:pt>
    <dgm:pt modelId="{2655CEAB-75DB-489B-8E43-8DE7C17E75A0}" type="pres">
      <dgm:prSet presAssocID="{F2F136EE-6BBD-4566-9C5B-F85DB96AA8FC}" presName="sibTrans" presStyleCnt="0"/>
      <dgm:spPr/>
    </dgm:pt>
    <dgm:pt modelId="{64751CD2-7A44-4AE3-82FF-B28694ABB35C}" type="pres">
      <dgm:prSet presAssocID="{42609CB4-E036-4248-907D-256FF7A5CF90}" presName="node" presStyleLbl="node1" presStyleIdx="1" presStyleCnt="4">
        <dgm:presLayoutVars>
          <dgm:bulletEnabled val="1"/>
        </dgm:presLayoutVars>
      </dgm:prSet>
      <dgm:spPr/>
    </dgm:pt>
    <dgm:pt modelId="{EDEC8CA3-0600-4826-94CD-0EAADD992D8C}" type="pres">
      <dgm:prSet presAssocID="{3E7C0C5F-228E-452B-85AF-E60E1BE5C483}" presName="sibTrans" presStyleCnt="0"/>
      <dgm:spPr/>
    </dgm:pt>
    <dgm:pt modelId="{61196151-FA7B-4D1A-B57C-A5CABA9B470D}" type="pres">
      <dgm:prSet presAssocID="{24BC0A96-2697-475E-97EE-4F62AED93049}" presName="node" presStyleLbl="node1" presStyleIdx="2" presStyleCnt="4">
        <dgm:presLayoutVars>
          <dgm:bulletEnabled val="1"/>
        </dgm:presLayoutVars>
      </dgm:prSet>
      <dgm:spPr/>
    </dgm:pt>
    <dgm:pt modelId="{C9C4FE50-9A64-471F-B251-BF929F9C972F}" type="pres">
      <dgm:prSet presAssocID="{B33C25E0-62A7-4D6D-BA69-EB5CEC033339}" presName="sibTrans" presStyleCnt="0"/>
      <dgm:spPr/>
    </dgm:pt>
    <dgm:pt modelId="{418F470E-6D93-4193-A370-017BCD4C5860}" type="pres">
      <dgm:prSet presAssocID="{8740BDCC-3833-40C1-92CB-086DC92F4FD9}" presName="node" presStyleLbl="node1" presStyleIdx="3" presStyleCnt="4">
        <dgm:presLayoutVars>
          <dgm:bulletEnabled val="1"/>
        </dgm:presLayoutVars>
      </dgm:prSet>
      <dgm:spPr/>
    </dgm:pt>
  </dgm:ptLst>
  <dgm:cxnLst>
    <dgm:cxn modelId="{1BEF5167-37A2-4120-99F4-AF10383D5E6B}" srcId="{E41F20AA-4BD9-4A80-B98A-7A627BC66610}" destId="{8793325B-B068-454B-BC8E-DE601197F83F}" srcOrd="0" destOrd="0" parTransId="{63F43A16-FED2-45B5-8824-AFB02EC052C9}" sibTransId="{F2F136EE-6BBD-4566-9C5B-F85DB96AA8FC}"/>
    <dgm:cxn modelId="{97F61A4A-F87C-4DC8-9879-81CA14DB1E8C}" type="presOf" srcId="{42609CB4-E036-4248-907D-256FF7A5CF90}" destId="{64751CD2-7A44-4AE3-82FF-B28694ABB35C}" srcOrd="0" destOrd="0" presId="urn:microsoft.com/office/officeart/2005/8/layout/hList6"/>
    <dgm:cxn modelId="{1907F272-2880-460F-9D48-5780FF48A375}" srcId="{E41F20AA-4BD9-4A80-B98A-7A627BC66610}" destId="{24BC0A96-2697-475E-97EE-4F62AED93049}" srcOrd="2" destOrd="0" parTransId="{D453991D-5BEF-4FC3-9A8C-BF191462393E}" sibTransId="{B33C25E0-62A7-4D6D-BA69-EB5CEC033339}"/>
    <dgm:cxn modelId="{F7918475-0AC6-4AA1-8E11-A9EF96D1DF92}" type="presOf" srcId="{8793325B-B068-454B-BC8E-DE601197F83F}" destId="{F1864658-DFEB-43B0-9274-D06EFB27B491}" srcOrd="0" destOrd="0" presId="urn:microsoft.com/office/officeart/2005/8/layout/hList6"/>
    <dgm:cxn modelId="{E8B4755A-1E3C-46D4-B0B0-1521D88C9B63}" type="presOf" srcId="{24BC0A96-2697-475E-97EE-4F62AED93049}" destId="{61196151-FA7B-4D1A-B57C-A5CABA9B470D}" srcOrd="0" destOrd="0" presId="urn:microsoft.com/office/officeart/2005/8/layout/hList6"/>
    <dgm:cxn modelId="{227C3889-E5D1-4C65-AD69-7A316BDEA205}" type="presOf" srcId="{E41F20AA-4BD9-4A80-B98A-7A627BC66610}" destId="{9F2D9675-6C7B-49C2-B61E-6EB4561E138D}" srcOrd="0" destOrd="0" presId="urn:microsoft.com/office/officeart/2005/8/layout/hList6"/>
    <dgm:cxn modelId="{92BED8A1-A6EB-4894-86BB-3ABC662B4356}" type="presOf" srcId="{8740BDCC-3833-40C1-92CB-086DC92F4FD9}" destId="{418F470E-6D93-4193-A370-017BCD4C5860}" srcOrd="0" destOrd="0" presId="urn:microsoft.com/office/officeart/2005/8/layout/hList6"/>
    <dgm:cxn modelId="{9600B5A3-D89D-4D76-AC64-12D15758F4F4}" srcId="{E41F20AA-4BD9-4A80-B98A-7A627BC66610}" destId="{42609CB4-E036-4248-907D-256FF7A5CF90}" srcOrd="1" destOrd="0" parTransId="{A036581A-0FBE-4EE2-B710-D10C1E5298CF}" sibTransId="{3E7C0C5F-228E-452B-85AF-E60E1BE5C483}"/>
    <dgm:cxn modelId="{D36611EE-8A1C-49C0-A415-DDFF4F8FD521}" srcId="{E41F20AA-4BD9-4A80-B98A-7A627BC66610}" destId="{8740BDCC-3833-40C1-92CB-086DC92F4FD9}" srcOrd="3" destOrd="0" parTransId="{3BFE47B1-83F8-45F3-BAD6-0AB9E9F78F4A}" sibTransId="{6F6E1F6D-B0D2-4B67-80B6-C548CEA5F79D}"/>
    <dgm:cxn modelId="{7BF27D7A-E840-4981-905E-29A25FC07811}" type="presParOf" srcId="{9F2D9675-6C7B-49C2-B61E-6EB4561E138D}" destId="{F1864658-DFEB-43B0-9274-D06EFB27B491}" srcOrd="0" destOrd="0" presId="urn:microsoft.com/office/officeart/2005/8/layout/hList6"/>
    <dgm:cxn modelId="{2E68D613-AC7D-4FF5-9359-88BD0801E3FC}" type="presParOf" srcId="{9F2D9675-6C7B-49C2-B61E-6EB4561E138D}" destId="{2655CEAB-75DB-489B-8E43-8DE7C17E75A0}" srcOrd="1" destOrd="0" presId="urn:microsoft.com/office/officeart/2005/8/layout/hList6"/>
    <dgm:cxn modelId="{E0F63E16-8B33-40A0-83DB-5881B2264EE0}" type="presParOf" srcId="{9F2D9675-6C7B-49C2-B61E-6EB4561E138D}" destId="{64751CD2-7A44-4AE3-82FF-B28694ABB35C}" srcOrd="2" destOrd="0" presId="urn:microsoft.com/office/officeart/2005/8/layout/hList6"/>
    <dgm:cxn modelId="{DF6C2728-A753-4F61-B453-7B45B3847DE0}" type="presParOf" srcId="{9F2D9675-6C7B-49C2-B61E-6EB4561E138D}" destId="{EDEC8CA3-0600-4826-94CD-0EAADD992D8C}" srcOrd="3" destOrd="0" presId="urn:microsoft.com/office/officeart/2005/8/layout/hList6"/>
    <dgm:cxn modelId="{9B7446EA-51A2-433A-9F67-2D4FA2846A9A}" type="presParOf" srcId="{9F2D9675-6C7B-49C2-B61E-6EB4561E138D}" destId="{61196151-FA7B-4D1A-B57C-A5CABA9B470D}" srcOrd="4" destOrd="0" presId="urn:microsoft.com/office/officeart/2005/8/layout/hList6"/>
    <dgm:cxn modelId="{E93EB14B-A587-4CB4-8887-7897CF9E4BB0}" type="presParOf" srcId="{9F2D9675-6C7B-49C2-B61E-6EB4561E138D}" destId="{C9C4FE50-9A64-471F-B251-BF929F9C972F}" srcOrd="5" destOrd="0" presId="urn:microsoft.com/office/officeart/2005/8/layout/hList6"/>
    <dgm:cxn modelId="{444FDF1F-A083-4064-8574-5BDD1C135891}" type="presParOf" srcId="{9F2D9675-6C7B-49C2-B61E-6EB4561E138D}" destId="{418F470E-6D93-4193-A370-017BCD4C5860}"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84D6BCA-8AEE-4166-8EE2-B2C78E135212}" type="doc">
      <dgm:prSet loTypeId="urn:microsoft.com/office/officeart/2005/8/layout/cycle6" loCatId="relationship" qsTypeId="urn:microsoft.com/office/officeart/2005/8/quickstyle/3d5" qsCatId="3D" csTypeId="urn:microsoft.com/office/officeart/2005/8/colors/colorful5" csCatId="colorful" phldr="1"/>
      <dgm:spPr/>
      <dgm:t>
        <a:bodyPr/>
        <a:lstStyle/>
        <a:p>
          <a:endParaRPr lang="es-PA"/>
        </a:p>
      </dgm:t>
    </dgm:pt>
    <dgm:pt modelId="{5433AB4C-C30D-4619-A28F-DCB4AA952FC8}">
      <dgm:prSet phldrT="[Texto]"/>
      <dgm:spPr/>
      <dgm:t>
        <a:bodyPr/>
        <a:lstStyle/>
        <a:p>
          <a:r>
            <a:rPr lang="es-MX" dirty="0"/>
            <a:t>Aumento Significativo</a:t>
          </a:r>
          <a:endParaRPr lang="es-PA" dirty="0"/>
        </a:p>
      </dgm:t>
    </dgm:pt>
    <dgm:pt modelId="{F2FFFC59-3DBF-4594-BD4E-D53FE8AADFCE}" type="parTrans" cxnId="{9C21905C-0F64-4282-A16C-A6D842CE186F}">
      <dgm:prSet/>
      <dgm:spPr/>
      <dgm:t>
        <a:bodyPr/>
        <a:lstStyle/>
        <a:p>
          <a:endParaRPr lang="es-PA"/>
        </a:p>
      </dgm:t>
    </dgm:pt>
    <dgm:pt modelId="{7E35AA56-1128-4E96-B550-60E5B7746D1E}" type="sibTrans" cxnId="{9C21905C-0F64-4282-A16C-A6D842CE186F}">
      <dgm:prSet/>
      <dgm:spPr/>
      <dgm:t>
        <a:bodyPr/>
        <a:lstStyle/>
        <a:p>
          <a:endParaRPr lang="es-PA"/>
        </a:p>
      </dgm:t>
    </dgm:pt>
    <dgm:pt modelId="{DD403D09-CE17-449D-B788-FF362AD771A2}">
      <dgm:prSet phldrT="[Texto]"/>
      <dgm:spPr/>
      <dgm:t>
        <a:bodyPr/>
        <a:lstStyle/>
        <a:p>
          <a:r>
            <a:rPr lang="es-MX" dirty="0"/>
            <a:t>Disminución Significativa</a:t>
          </a:r>
          <a:endParaRPr lang="es-PA" dirty="0"/>
        </a:p>
      </dgm:t>
    </dgm:pt>
    <dgm:pt modelId="{CE65E7E8-4F40-4A4D-8989-803864E0C290}" type="parTrans" cxnId="{A06735FB-7602-4D9E-8B23-9CF8A26986DA}">
      <dgm:prSet/>
      <dgm:spPr/>
      <dgm:t>
        <a:bodyPr/>
        <a:lstStyle/>
        <a:p>
          <a:endParaRPr lang="es-PA"/>
        </a:p>
      </dgm:t>
    </dgm:pt>
    <dgm:pt modelId="{B6B7C9D5-D8AB-4F55-BE62-4FD873A1F8CE}" type="sibTrans" cxnId="{A06735FB-7602-4D9E-8B23-9CF8A26986DA}">
      <dgm:prSet/>
      <dgm:spPr/>
      <dgm:t>
        <a:bodyPr/>
        <a:lstStyle/>
        <a:p>
          <a:endParaRPr lang="es-PA"/>
        </a:p>
      </dgm:t>
    </dgm:pt>
    <dgm:pt modelId="{8DADC239-B49B-4F53-82AF-35234B9CD209}">
      <dgm:prSet phldrT="[Texto]"/>
      <dgm:spPr/>
      <dgm:t>
        <a:bodyPr/>
        <a:lstStyle/>
        <a:p>
          <a:r>
            <a:rPr lang="es-MX" dirty="0"/>
            <a:t>Aumento Moderado y Disminución Moderada</a:t>
          </a:r>
          <a:endParaRPr lang="es-PA" dirty="0"/>
        </a:p>
      </dgm:t>
    </dgm:pt>
    <dgm:pt modelId="{20BB403D-27D1-4A79-BDF3-3A885FD61788}" type="parTrans" cxnId="{90B72BE2-9169-41D4-A6C6-644D498C221E}">
      <dgm:prSet/>
      <dgm:spPr/>
      <dgm:t>
        <a:bodyPr/>
        <a:lstStyle/>
        <a:p>
          <a:endParaRPr lang="es-PA"/>
        </a:p>
      </dgm:t>
    </dgm:pt>
    <dgm:pt modelId="{CB866AD7-8F36-4EAD-A0CD-75F17EC7BA71}" type="sibTrans" cxnId="{90B72BE2-9169-41D4-A6C6-644D498C221E}">
      <dgm:prSet/>
      <dgm:spPr/>
      <dgm:t>
        <a:bodyPr/>
        <a:lstStyle/>
        <a:p>
          <a:endParaRPr lang="es-PA"/>
        </a:p>
      </dgm:t>
    </dgm:pt>
    <dgm:pt modelId="{174A7CA7-668A-41F3-9CCA-9AC271725F09}" type="pres">
      <dgm:prSet presAssocID="{084D6BCA-8AEE-4166-8EE2-B2C78E135212}" presName="cycle" presStyleCnt="0">
        <dgm:presLayoutVars>
          <dgm:dir/>
          <dgm:resizeHandles val="exact"/>
        </dgm:presLayoutVars>
      </dgm:prSet>
      <dgm:spPr/>
    </dgm:pt>
    <dgm:pt modelId="{C325A32E-28B6-4BD9-BEFC-AABE85171448}" type="pres">
      <dgm:prSet presAssocID="{5433AB4C-C30D-4619-A28F-DCB4AA952FC8}" presName="node" presStyleLbl="node1" presStyleIdx="0" presStyleCnt="3">
        <dgm:presLayoutVars>
          <dgm:bulletEnabled val="1"/>
        </dgm:presLayoutVars>
      </dgm:prSet>
      <dgm:spPr/>
    </dgm:pt>
    <dgm:pt modelId="{2FEE70A2-E7EB-44D6-ACEE-097723FE8657}" type="pres">
      <dgm:prSet presAssocID="{5433AB4C-C30D-4619-A28F-DCB4AA952FC8}" presName="spNode" presStyleCnt="0"/>
      <dgm:spPr/>
    </dgm:pt>
    <dgm:pt modelId="{0CD80E7E-C04C-4B73-9512-D0479C671B94}" type="pres">
      <dgm:prSet presAssocID="{7E35AA56-1128-4E96-B550-60E5B7746D1E}" presName="sibTrans" presStyleLbl="sibTrans1D1" presStyleIdx="0" presStyleCnt="3"/>
      <dgm:spPr/>
    </dgm:pt>
    <dgm:pt modelId="{5414A6D8-1459-45E2-BF86-96EA451DB382}" type="pres">
      <dgm:prSet presAssocID="{DD403D09-CE17-449D-B788-FF362AD771A2}" presName="node" presStyleLbl="node1" presStyleIdx="1" presStyleCnt="3">
        <dgm:presLayoutVars>
          <dgm:bulletEnabled val="1"/>
        </dgm:presLayoutVars>
      </dgm:prSet>
      <dgm:spPr/>
    </dgm:pt>
    <dgm:pt modelId="{F5E36F0E-06E0-4C91-98C9-F9F1AFACA4DA}" type="pres">
      <dgm:prSet presAssocID="{DD403D09-CE17-449D-B788-FF362AD771A2}" presName="spNode" presStyleCnt="0"/>
      <dgm:spPr/>
    </dgm:pt>
    <dgm:pt modelId="{D0301104-8CEE-41A6-9BEF-34C21439E822}" type="pres">
      <dgm:prSet presAssocID="{B6B7C9D5-D8AB-4F55-BE62-4FD873A1F8CE}" presName="sibTrans" presStyleLbl="sibTrans1D1" presStyleIdx="1" presStyleCnt="3"/>
      <dgm:spPr/>
    </dgm:pt>
    <dgm:pt modelId="{661BD1E5-0A2D-410E-929B-B9AB380DD0E4}" type="pres">
      <dgm:prSet presAssocID="{8DADC239-B49B-4F53-82AF-35234B9CD209}" presName="node" presStyleLbl="node1" presStyleIdx="2" presStyleCnt="3">
        <dgm:presLayoutVars>
          <dgm:bulletEnabled val="1"/>
        </dgm:presLayoutVars>
      </dgm:prSet>
      <dgm:spPr/>
    </dgm:pt>
    <dgm:pt modelId="{B5E3E5BF-5957-4B69-8D27-1FC9966AC2A0}" type="pres">
      <dgm:prSet presAssocID="{8DADC239-B49B-4F53-82AF-35234B9CD209}" presName="spNode" presStyleCnt="0"/>
      <dgm:spPr/>
    </dgm:pt>
    <dgm:pt modelId="{B5A3E4BF-19EA-4631-941F-6E47A3F63065}" type="pres">
      <dgm:prSet presAssocID="{CB866AD7-8F36-4EAD-A0CD-75F17EC7BA71}" presName="sibTrans" presStyleLbl="sibTrans1D1" presStyleIdx="2" presStyleCnt="3"/>
      <dgm:spPr/>
    </dgm:pt>
  </dgm:ptLst>
  <dgm:cxnLst>
    <dgm:cxn modelId="{8B06812C-EA83-4E89-8A5F-5CE525DF789A}" type="presOf" srcId="{7E35AA56-1128-4E96-B550-60E5B7746D1E}" destId="{0CD80E7E-C04C-4B73-9512-D0479C671B94}" srcOrd="0" destOrd="0" presId="urn:microsoft.com/office/officeart/2005/8/layout/cycle6"/>
    <dgm:cxn modelId="{9C21905C-0F64-4282-A16C-A6D842CE186F}" srcId="{084D6BCA-8AEE-4166-8EE2-B2C78E135212}" destId="{5433AB4C-C30D-4619-A28F-DCB4AA952FC8}" srcOrd="0" destOrd="0" parTransId="{F2FFFC59-3DBF-4594-BD4E-D53FE8AADFCE}" sibTransId="{7E35AA56-1128-4E96-B550-60E5B7746D1E}"/>
    <dgm:cxn modelId="{18CDD85D-FFA8-4476-807C-A5214E434BB2}" type="presOf" srcId="{084D6BCA-8AEE-4166-8EE2-B2C78E135212}" destId="{174A7CA7-668A-41F3-9CCA-9AC271725F09}" srcOrd="0" destOrd="0" presId="urn:microsoft.com/office/officeart/2005/8/layout/cycle6"/>
    <dgm:cxn modelId="{6B10E577-4D1E-4C6E-85C1-BA0E7DC9AD5C}" type="presOf" srcId="{8DADC239-B49B-4F53-82AF-35234B9CD209}" destId="{661BD1E5-0A2D-410E-929B-B9AB380DD0E4}" srcOrd="0" destOrd="0" presId="urn:microsoft.com/office/officeart/2005/8/layout/cycle6"/>
    <dgm:cxn modelId="{A2621C98-7E44-4EB0-8B37-141B94FB0DB3}" type="presOf" srcId="{5433AB4C-C30D-4619-A28F-DCB4AA952FC8}" destId="{C325A32E-28B6-4BD9-BEFC-AABE85171448}" srcOrd="0" destOrd="0" presId="urn:microsoft.com/office/officeart/2005/8/layout/cycle6"/>
    <dgm:cxn modelId="{43B569AE-1C41-4420-92BD-144DD7A7D187}" type="presOf" srcId="{CB866AD7-8F36-4EAD-A0CD-75F17EC7BA71}" destId="{B5A3E4BF-19EA-4631-941F-6E47A3F63065}" srcOrd="0" destOrd="0" presId="urn:microsoft.com/office/officeart/2005/8/layout/cycle6"/>
    <dgm:cxn modelId="{D6DEFFBF-38A0-48BF-94F2-2D36B16E75C9}" type="presOf" srcId="{DD403D09-CE17-449D-B788-FF362AD771A2}" destId="{5414A6D8-1459-45E2-BF86-96EA451DB382}" srcOrd="0" destOrd="0" presId="urn:microsoft.com/office/officeart/2005/8/layout/cycle6"/>
    <dgm:cxn modelId="{D4156AD9-62B8-42A8-A49E-D6E060DD1F36}" type="presOf" srcId="{B6B7C9D5-D8AB-4F55-BE62-4FD873A1F8CE}" destId="{D0301104-8CEE-41A6-9BEF-34C21439E822}" srcOrd="0" destOrd="0" presId="urn:microsoft.com/office/officeart/2005/8/layout/cycle6"/>
    <dgm:cxn modelId="{90B72BE2-9169-41D4-A6C6-644D498C221E}" srcId="{084D6BCA-8AEE-4166-8EE2-B2C78E135212}" destId="{8DADC239-B49B-4F53-82AF-35234B9CD209}" srcOrd="2" destOrd="0" parTransId="{20BB403D-27D1-4A79-BDF3-3A885FD61788}" sibTransId="{CB866AD7-8F36-4EAD-A0CD-75F17EC7BA71}"/>
    <dgm:cxn modelId="{A06735FB-7602-4D9E-8B23-9CF8A26986DA}" srcId="{084D6BCA-8AEE-4166-8EE2-B2C78E135212}" destId="{DD403D09-CE17-449D-B788-FF362AD771A2}" srcOrd="1" destOrd="0" parTransId="{CE65E7E8-4F40-4A4D-8989-803864E0C290}" sibTransId="{B6B7C9D5-D8AB-4F55-BE62-4FD873A1F8CE}"/>
    <dgm:cxn modelId="{6F9DAAC6-D4F0-4CE1-B858-539789FC562D}" type="presParOf" srcId="{174A7CA7-668A-41F3-9CCA-9AC271725F09}" destId="{C325A32E-28B6-4BD9-BEFC-AABE85171448}" srcOrd="0" destOrd="0" presId="urn:microsoft.com/office/officeart/2005/8/layout/cycle6"/>
    <dgm:cxn modelId="{529E31B0-7476-4E24-9748-B5A819AFEA9B}" type="presParOf" srcId="{174A7CA7-668A-41F3-9CCA-9AC271725F09}" destId="{2FEE70A2-E7EB-44D6-ACEE-097723FE8657}" srcOrd="1" destOrd="0" presId="urn:microsoft.com/office/officeart/2005/8/layout/cycle6"/>
    <dgm:cxn modelId="{4ADC8CAC-A2E7-454B-B204-D18B9D02D252}" type="presParOf" srcId="{174A7CA7-668A-41F3-9CCA-9AC271725F09}" destId="{0CD80E7E-C04C-4B73-9512-D0479C671B94}" srcOrd="2" destOrd="0" presId="urn:microsoft.com/office/officeart/2005/8/layout/cycle6"/>
    <dgm:cxn modelId="{A169B62B-165D-45A9-BEEB-4A0A7C5C39BA}" type="presParOf" srcId="{174A7CA7-668A-41F3-9CCA-9AC271725F09}" destId="{5414A6D8-1459-45E2-BF86-96EA451DB382}" srcOrd="3" destOrd="0" presId="urn:microsoft.com/office/officeart/2005/8/layout/cycle6"/>
    <dgm:cxn modelId="{BCD74750-CB1A-4BF4-83E2-067D74EB0B7E}" type="presParOf" srcId="{174A7CA7-668A-41F3-9CCA-9AC271725F09}" destId="{F5E36F0E-06E0-4C91-98C9-F9F1AFACA4DA}" srcOrd="4" destOrd="0" presId="urn:microsoft.com/office/officeart/2005/8/layout/cycle6"/>
    <dgm:cxn modelId="{366B61F5-C2BE-4B97-B94C-004FC8CFF55C}" type="presParOf" srcId="{174A7CA7-668A-41F3-9CCA-9AC271725F09}" destId="{D0301104-8CEE-41A6-9BEF-34C21439E822}" srcOrd="5" destOrd="0" presId="urn:microsoft.com/office/officeart/2005/8/layout/cycle6"/>
    <dgm:cxn modelId="{D3A2FB1A-E858-49AC-834F-C4FAAA325386}" type="presParOf" srcId="{174A7CA7-668A-41F3-9CCA-9AC271725F09}" destId="{661BD1E5-0A2D-410E-929B-B9AB380DD0E4}" srcOrd="6" destOrd="0" presId="urn:microsoft.com/office/officeart/2005/8/layout/cycle6"/>
    <dgm:cxn modelId="{8073816E-7C59-46CF-8AC6-E5767956B09B}" type="presParOf" srcId="{174A7CA7-668A-41F3-9CCA-9AC271725F09}" destId="{B5E3E5BF-5957-4B69-8D27-1FC9966AC2A0}" srcOrd="7" destOrd="0" presId="urn:microsoft.com/office/officeart/2005/8/layout/cycle6"/>
    <dgm:cxn modelId="{CED4F347-15D8-429E-A1B8-80C97FD23A72}" type="presParOf" srcId="{174A7CA7-668A-41F3-9CCA-9AC271725F09}" destId="{B5A3E4BF-19EA-4631-941F-6E47A3F63065}"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06D63F-1A62-438A-944B-8E8D3E5EAB6A}" type="doc">
      <dgm:prSet loTypeId="urn:microsoft.com/office/officeart/2005/8/layout/hList9" loCatId="list" qsTypeId="urn:microsoft.com/office/officeart/2005/8/quickstyle/simple1" qsCatId="simple" csTypeId="urn:microsoft.com/office/officeart/2005/8/colors/colorful3" csCatId="colorful" phldr="1"/>
      <dgm:spPr/>
      <dgm:t>
        <a:bodyPr/>
        <a:lstStyle/>
        <a:p>
          <a:endParaRPr lang="es-PA"/>
        </a:p>
      </dgm:t>
    </dgm:pt>
    <dgm:pt modelId="{07349606-E832-4426-9D58-06468C4EF6E4}">
      <dgm:prSet phldrT="[Texto]" custT="1"/>
      <dgm:spPr/>
      <dgm:t>
        <a:bodyPr/>
        <a:lstStyle/>
        <a:p>
          <a:r>
            <a:rPr lang="es-MX" sz="1200" dirty="0">
              <a:effectLst/>
              <a:latin typeface="Times New Roman" panose="02020603050405020304" pitchFamily="18" charset="0"/>
              <a:ea typeface="Times New Roman" panose="02020603050405020304" pitchFamily="18" charset="0"/>
            </a:rPr>
            <a:t>Aumento Significativo</a:t>
          </a:r>
          <a:endParaRPr lang="es-PA" sz="1200" dirty="0"/>
        </a:p>
      </dgm:t>
    </dgm:pt>
    <dgm:pt modelId="{7E7FEF01-EA7C-4CBE-AB94-E4CE78D27F60}" type="parTrans" cxnId="{54CF69C0-17D8-4507-8087-FC59EFCA546E}">
      <dgm:prSet/>
      <dgm:spPr/>
      <dgm:t>
        <a:bodyPr/>
        <a:lstStyle/>
        <a:p>
          <a:endParaRPr lang="es-PA" sz="2400"/>
        </a:p>
      </dgm:t>
    </dgm:pt>
    <dgm:pt modelId="{F822431D-C9B3-4D04-9819-5471F026A62E}" type="sibTrans" cxnId="{54CF69C0-17D8-4507-8087-FC59EFCA546E}">
      <dgm:prSet/>
      <dgm:spPr/>
      <dgm:t>
        <a:bodyPr/>
        <a:lstStyle/>
        <a:p>
          <a:endParaRPr lang="es-PA" sz="2400"/>
        </a:p>
      </dgm:t>
    </dgm:pt>
    <dgm:pt modelId="{5823CF69-C58B-47AB-B910-7C68634C0D52}">
      <dgm:prSet phldrT="[Texto]" custT="1"/>
      <dgm:spPr/>
      <dgm:t>
        <a:bodyPr/>
        <a:lstStyle/>
        <a:p>
          <a:r>
            <a:rPr lang="es-MX" sz="1400" dirty="0">
              <a:effectLst/>
              <a:latin typeface="Times New Roman" panose="02020603050405020304" pitchFamily="18" charset="0"/>
              <a:ea typeface="Times New Roman" panose="02020603050405020304" pitchFamily="18" charset="0"/>
            </a:rPr>
            <a:t>Transición Más Probable: Aumento Moderado</a:t>
          </a:r>
          <a:endParaRPr lang="es-PA" sz="1400" dirty="0"/>
        </a:p>
      </dgm:t>
    </dgm:pt>
    <dgm:pt modelId="{3E6D1FBE-FF14-4A7B-BC67-AE7038B515F2}" type="parTrans" cxnId="{613C6DE3-0664-43A5-A97D-E49365C2C459}">
      <dgm:prSet/>
      <dgm:spPr/>
      <dgm:t>
        <a:bodyPr/>
        <a:lstStyle/>
        <a:p>
          <a:endParaRPr lang="es-PA" sz="2400"/>
        </a:p>
      </dgm:t>
    </dgm:pt>
    <dgm:pt modelId="{51B06200-0FEE-481B-875D-B5738B6D0BCB}" type="sibTrans" cxnId="{613C6DE3-0664-43A5-A97D-E49365C2C459}">
      <dgm:prSet/>
      <dgm:spPr/>
      <dgm:t>
        <a:bodyPr/>
        <a:lstStyle/>
        <a:p>
          <a:endParaRPr lang="es-PA" sz="2400"/>
        </a:p>
      </dgm:t>
    </dgm:pt>
    <dgm:pt modelId="{D8183745-FD1E-4414-93FA-62B7CE3ECA23}">
      <dgm:prSet phldrT="[Texto]" custT="1"/>
      <dgm:spPr/>
      <dgm:t>
        <a:bodyPr/>
        <a:lstStyle/>
        <a:p>
          <a:pPr algn="just"/>
          <a:r>
            <a:rPr lang="es-MX" sz="1200" dirty="0">
              <a:effectLst/>
              <a:latin typeface="Times New Roman" panose="02020603050405020304" pitchFamily="18" charset="0"/>
              <a:ea typeface="Times New Roman" panose="02020603050405020304" pitchFamily="18" charset="0"/>
            </a:rPr>
            <a:t>Después de un aumento significativo en los depósitos, es más probable que el siguiente cambio sea un aumento moderado, lo que indica una tendencia a la estabilización tras un gran incremento</a:t>
          </a:r>
          <a:endParaRPr lang="es-PA" sz="1200" dirty="0"/>
        </a:p>
      </dgm:t>
    </dgm:pt>
    <dgm:pt modelId="{AC29C1B2-F12F-414F-8F96-3EF6A4A657EF}" type="parTrans" cxnId="{99BF7F4B-7831-40D1-A163-F4A854954F5A}">
      <dgm:prSet/>
      <dgm:spPr/>
      <dgm:t>
        <a:bodyPr/>
        <a:lstStyle/>
        <a:p>
          <a:endParaRPr lang="es-PA" sz="2400"/>
        </a:p>
      </dgm:t>
    </dgm:pt>
    <dgm:pt modelId="{C8000D4B-4BCF-4FA0-ABB3-96A3BC257EF5}" type="sibTrans" cxnId="{99BF7F4B-7831-40D1-A163-F4A854954F5A}">
      <dgm:prSet/>
      <dgm:spPr/>
      <dgm:t>
        <a:bodyPr/>
        <a:lstStyle/>
        <a:p>
          <a:endParaRPr lang="es-PA" sz="2400"/>
        </a:p>
      </dgm:t>
    </dgm:pt>
    <dgm:pt modelId="{2826A516-29F4-443E-A700-7071617559FD}">
      <dgm:prSet phldrT="[Texto]" custT="1"/>
      <dgm:spPr/>
      <dgm:t>
        <a:bodyPr/>
        <a:lstStyle/>
        <a:p>
          <a:r>
            <a:rPr lang="es-MX" sz="1200" dirty="0">
              <a:effectLst/>
              <a:latin typeface="Times New Roman" panose="02020603050405020304" pitchFamily="18" charset="0"/>
              <a:ea typeface="Times New Roman" panose="02020603050405020304" pitchFamily="18" charset="0"/>
            </a:rPr>
            <a:t>Aumento Moderado</a:t>
          </a:r>
          <a:endParaRPr lang="es-PA" sz="1200" dirty="0"/>
        </a:p>
      </dgm:t>
    </dgm:pt>
    <dgm:pt modelId="{8F73079C-E184-4C4B-B77E-88E54BAA9C4F}" type="parTrans" cxnId="{533E151D-16A9-4ED5-80E2-E92B97EBE436}">
      <dgm:prSet/>
      <dgm:spPr/>
      <dgm:t>
        <a:bodyPr/>
        <a:lstStyle/>
        <a:p>
          <a:endParaRPr lang="es-PA" sz="2400"/>
        </a:p>
      </dgm:t>
    </dgm:pt>
    <dgm:pt modelId="{9E0A1966-15F7-4748-97F1-4F04F7285408}" type="sibTrans" cxnId="{533E151D-16A9-4ED5-80E2-E92B97EBE436}">
      <dgm:prSet/>
      <dgm:spPr/>
      <dgm:t>
        <a:bodyPr/>
        <a:lstStyle/>
        <a:p>
          <a:endParaRPr lang="es-PA" sz="2400"/>
        </a:p>
      </dgm:t>
    </dgm:pt>
    <dgm:pt modelId="{4849DCC8-2460-4F15-A578-A82A71FD3DF1}">
      <dgm:prSet phldrT="[Texto]" custT="1"/>
      <dgm:spPr/>
      <dgm:t>
        <a:bodyPr/>
        <a:lstStyle/>
        <a:p>
          <a:r>
            <a:rPr lang="es-MX" sz="1400" dirty="0">
              <a:effectLst/>
              <a:latin typeface="Times New Roman" panose="02020603050405020304" pitchFamily="18" charset="0"/>
              <a:ea typeface="Times New Roman" panose="02020603050405020304" pitchFamily="18" charset="0"/>
            </a:rPr>
            <a:t>Transición Más Probable: Aumento Moderado.</a:t>
          </a:r>
          <a:endParaRPr lang="es-PA" sz="1400" dirty="0"/>
        </a:p>
      </dgm:t>
    </dgm:pt>
    <dgm:pt modelId="{1E617C1A-1AE2-4B9D-8CFA-10BDF0DFEDE9}" type="parTrans" cxnId="{C6479931-DFFA-47EE-A797-5C0D9AABEB5F}">
      <dgm:prSet/>
      <dgm:spPr/>
      <dgm:t>
        <a:bodyPr/>
        <a:lstStyle/>
        <a:p>
          <a:endParaRPr lang="es-PA" sz="2400"/>
        </a:p>
      </dgm:t>
    </dgm:pt>
    <dgm:pt modelId="{2B034B80-0867-4B45-A24A-3A7BCD6781B9}" type="sibTrans" cxnId="{C6479931-DFFA-47EE-A797-5C0D9AABEB5F}">
      <dgm:prSet/>
      <dgm:spPr/>
      <dgm:t>
        <a:bodyPr/>
        <a:lstStyle/>
        <a:p>
          <a:endParaRPr lang="es-PA" sz="2400"/>
        </a:p>
      </dgm:t>
    </dgm:pt>
    <dgm:pt modelId="{A4159CF1-0690-4BA6-B4F5-9A8A70A14DE7}">
      <dgm:prSet phldrT="[Texto]" custT="1"/>
      <dgm:spPr/>
      <dgm:t>
        <a:bodyPr/>
        <a:lstStyle/>
        <a:p>
          <a:r>
            <a:rPr lang="es-MX" sz="1400" dirty="0">
              <a:effectLst/>
              <a:latin typeface="Times New Roman" panose="02020603050405020304" pitchFamily="18" charset="0"/>
              <a:ea typeface="Times New Roman" panose="02020603050405020304" pitchFamily="18" charset="0"/>
            </a:rPr>
            <a:t>Un aumento moderado tiende a ser seguido por otro aumento moderado, sugiriendo una fase de crecimiento estable.</a:t>
          </a:r>
          <a:endParaRPr lang="es-PA" sz="1400" dirty="0"/>
        </a:p>
      </dgm:t>
    </dgm:pt>
    <dgm:pt modelId="{80F69A52-D00D-404A-AC06-9B86451DC2D8}" type="parTrans" cxnId="{20B42E96-E396-4720-9A44-9B5EB16567E4}">
      <dgm:prSet/>
      <dgm:spPr/>
      <dgm:t>
        <a:bodyPr/>
        <a:lstStyle/>
        <a:p>
          <a:endParaRPr lang="es-PA" sz="2400"/>
        </a:p>
      </dgm:t>
    </dgm:pt>
    <dgm:pt modelId="{8BE4121B-E7AF-45CD-B05F-15EDAEBFB3AC}" type="sibTrans" cxnId="{20B42E96-E396-4720-9A44-9B5EB16567E4}">
      <dgm:prSet/>
      <dgm:spPr/>
      <dgm:t>
        <a:bodyPr/>
        <a:lstStyle/>
        <a:p>
          <a:endParaRPr lang="es-PA" sz="2400"/>
        </a:p>
      </dgm:t>
    </dgm:pt>
    <dgm:pt modelId="{C1B42CF7-0702-4D84-B80F-A83B4674CC45}">
      <dgm:prSet phldrT="[Texto]" custT="1"/>
      <dgm:spPr/>
      <dgm:t>
        <a:bodyPr/>
        <a:lstStyle/>
        <a:p>
          <a:r>
            <a:rPr lang="es-MX" sz="1200" dirty="0">
              <a:effectLst/>
              <a:latin typeface="Times New Roman" panose="02020603050405020304" pitchFamily="18" charset="0"/>
              <a:ea typeface="Times New Roman" panose="02020603050405020304" pitchFamily="18" charset="0"/>
            </a:rPr>
            <a:t>Disminución Moderada</a:t>
          </a:r>
          <a:endParaRPr lang="es-PA" sz="1200" dirty="0"/>
        </a:p>
      </dgm:t>
    </dgm:pt>
    <dgm:pt modelId="{DF7991A0-5C2E-4610-B0C4-5977A221FB95}" type="parTrans" cxnId="{D44A82C0-BE0B-4469-838A-FCEC86FFC127}">
      <dgm:prSet/>
      <dgm:spPr/>
      <dgm:t>
        <a:bodyPr/>
        <a:lstStyle/>
        <a:p>
          <a:endParaRPr lang="es-PA" sz="2400"/>
        </a:p>
      </dgm:t>
    </dgm:pt>
    <dgm:pt modelId="{4402EBCA-7A67-4969-99E1-631C56AFEB72}" type="sibTrans" cxnId="{D44A82C0-BE0B-4469-838A-FCEC86FFC127}">
      <dgm:prSet/>
      <dgm:spPr/>
      <dgm:t>
        <a:bodyPr/>
        <a:lstStyle/>
        <a:p>
          <a:endParaRPr lang="es-PA" sz="2400"/>
        </a:p>
      </dgm:t>
    </dgm:pt>
    <dgm:pt modelId="{40932236-4206-4232-AC65-0C19F7D96FED}">
      <dgm:prSet phldrT="[Texto]" custT="1"/>
      <dgm:spPr/>
      <dgm:t>
        <a:bodyPr/>
        <a:lstStyle/>
        <a:p>
          <a:r>
            <a:rPr lang="es-MX" sz="1400" dirty="0">
              <a:effectLst/>
              <a:latin typeface="Times New Roman" panose="02020603050405020304" pitchFamily="18" charset="0"/>
              <a:ea typeface="Times New Roman" panose="02020603050405020304" pitchFamily="18" charset="0"/>
            </a:rPr>
            <a:t>Transición Más Probable: Aumento Significativo</a:t>
          </a:r>
          <a:endParaRPr lang="es-PA" sz="1400" dirty="0"/>
        </a:p>
      </dgm:t>
    </dgm:pt>
    <dgm:pt modelId="{43937EF9-BAD1-4B19-94B9-5743979ADECA}" type="parTrans" cxnId="{6EDD3F95-823E-4066-9251-2BB28B97971E}">
      <dgm:prSet/>
      <dgm:spPr/>
      <dgm:t>
        <a:bodyPr/>
        <a:lstStyle/>
        <a:p>
          <a:endParaRPr lang="es-PA" sz="2400"/>
        </a:p>
      </dgm:t>
    </dgm:pt>
    <dgm:pt modelId="{6C548AB6-454A-47C8-8B36-4824C68D0B86}" type="sibTrans" cxnId="{6EDD3F95-823E-4066-9251-2BB28B97971E}">
      <dgm:prSet/>
      <dgm:spPr/>
      <dgm:t>
        <a:bodyPr/>
        <a:lstStyle/>
        <a:p>
          <a:endParaRPr lang="es-PA" sz="2400"/>
        </a:p>
      </dgm:t>
    </dgm:pt>
    <dgm:pt modelId="{AAF42805-14FB-4165-81A0-DF778006779B}">
      <dgm:prSet phldrT="[Texto]" custT="1"/>
      <dgm:spPr/>
      <dgm:t>
        <a:bodyPr/>
        <a:lstStyle/>
        <a:p>
          <a:r>
            <a:rPr lang="es-MX" sz="1400" dirty="0">
              <a:effectLst/>
              <a:latin typeface="Times New Roman" panose="02020603050405020304" pitchFamily="18" charset="0"/>
              <a:ea typeface="Times New Roman" panose="02020603050405020304" pitchFamily="18" charset="0"/>
            </a:rPr>
            <a:t>Después de una disminución moderada, es más probable un aumento significativo, indicando una recuperación rápida tras una caída moderada.</a:t>
          </a:r>
          <a:endParaRPr lang="es-PA" sz="1400" dirty="0"/>
        </a:p>
      </dgm:t>
    </dgm:pt>
    <dgm:pt modelId="{1E648A4F-199E-486A-BDBB-AFCC92983FA0}" type="parTrans" cxnId="{CF38856A-E63F-4F37-888D-D7EA9B59E9F7}">
      <dgm:prSet/>
      <dgm:spPr/>
      <dgm:t>
        <a:bodyPr/>
        <a:lstStyle/>
        <a:p>
          <a:endParaRPr lang="es-PA" sz="2400"/>
        </a:p>
      </dgm:t>
    </dgm:pt>
    <dgm:pt modelId="{8F278ABB-7416-4941-9FA4-4BCDA55AF91B}" type="sibTrans" cxnId="{CF38856A-E63F-4F37-888D-D7EA9B59E9F7}">
      <dgm:prSet/>
      <dgm:spPr/>
      <dgm:t>
        <a:bodyPr/>
        <a:lstStyle/>
        <a:p>
          <a:endParaRPr lang="es-PA" sz="2400"/>
        </a:p>
      </dgm:t>
    </dgm:pt>
    <dgm:pt modelId="{E5CC0DF2-4AAB-417B-8ED3-F404B64C4867}">
      <dgm:prSet phldrT="[Texto]" custT="1"/>
      <dgm:spPr/>
      <dgm:t>
        <a:bodyPr/>
        <a:lstStyle/>
        <a:p>
          <a:r>
            <a:rPr lang="es-MX" sz="1200" dirty="0">
              <a:effectLst/>
              <a:latin typeface="Times New Roman" panose="02020603050405020304" pitchFamily="18" charset="0"/>
              <a:ea typeface="Times New Roman" panose="02020603050405020304" pitchFamily="18" charset="0"/>
            </a:rPr>
            <a:t>Disminución Significativa</a:t>
          </a:r>
          <a:endParaRPr lang="es-PA" sz="1200" dirty="0"/>
        </a:p>
      </dgm:t>
    </dgm:pt>
    <dgm:pt modelId="{8C9E9356-0BFB-4B18-AE7B-CE6F34C675F0}" type="parTrans" cxnId="{E4C56DB2-D36A-4BDB-BA01-DFD7F4D3BD4E}">
      <dgm:prSet/>
      <dgm:spPr/>
      <dgm:t>
        <a:bodyPr/>
        <a:lstStyle/>
        <a:p>
          <a:endParaRPr lang="es-PA" sz="2400"/>
        </a:p>
      </dgm:t>
    </dgm:pt>
    <dgm:pt modelId="{23322E7B-C4EA-4E8A-B7A4-A7C7EB384297}" type="sibTrans" cxnId="{E4C56DB2-D36A-4BDB-BA01-DFD7F4D3BD4E}">
      <dgm:prSet/>
      <dgm:spPr/>
      <dgm:t>
        <a:bodyPr/>
        <a:lstStyle/>
        <a:p>
          <a:endParaRPr lang="es-PA" sz="2400"/>
        </a:p>
      </dgm:t>
    </dgm:pt>
    <dgm:pt modelId="{9C41E50B-FFBB-4427-9718-837B35B4441B}">
      <dgm:prSet phldrT="[Texto]" custT="1"/>
      <dgm:spPr/>
      <dgm:t>
        <a:bodyPr/>
        <a:lstStyle/>
        <a:p>
          <a:r>
            <a:rPr lang="es-MX" sz="1400" dirty="0">
              <a:effectLst/>
              <a:latin typeface="Times New Roman" panose="02020603050405020304" pitchFamily="18" charset="0"/>
              <a:ea typeface="Times New Roman" panose="02020603050405020304" pitchFamily="18" charset="0"/>
            </a:rPr>
            <a:t>Transición Más Probable: Disminución Moderada.</a:t>
          </a:r>
          <a:endParaRPr lang="es-PA" sz="1400" dirty="0"/>
        </a:p>
      </dgm:t>
    </dgm:pt>
    <dgm:pt modelId="{5C0B459D-21C0-4431-B2EE-BCA6F398DEEE}" type="parTrans" cxnId="{5FF00687-38CA-48EA-BEF1-B0598A0AB1A3}">
      <dgm:prSet/>
      <dgm:spPr/>
      <dgm:t>
        <a:bodyPr/>
        <a:lstStyle/>
        <a:p>
          <a:endParaRPr lang="es-PA" sz="2400"/>
        </a:p>
      </dgm:t>
    </dgm:pt>
    <dgm:pt modelId="{43EDEEB0-C809-42FB-80BE-547DD0FE61E8}" type="sibTrans" cxnId="{5FF00687-38CA-48EA-BEF1-B0598A0AB1A3}">
      <dgm:prSet/>
      <dgm:spPr/>
      <dgm:t>
        <a:bodyPr/>
        <a:lstStyle/>
        <a:p>
          <a:endParaRPr lang="es-PA" sz="2400"/>
        </a:p>
      </dgm:t>
    </dgm:pt>
    <dgm:pt modelId="{FF6F9917-0794-417A-822F-14859ECD8865}">
      <dgm:prSet phldrT="[Texto]" custT="1"/>
      <dgm:spPr/>
      <dgm:t>
        <a:bodyPr/>
        <a:lstStyle/>
        <a:p>
          <a:r>
            <a:rPr lang="es-MX" sz="1400" dirty="0">
              <a:effectLst/>
              <a:latin typeface="Times New Roman" panose="02020603050405020304" pitchFamily="18" charset="0"/>
              <a:ea typeface="Times New Roman" panose="02020603050405020304" pitchFamily="18" charset="0"/>
            </a:rPr>
            <a:t>Una disminución significativa tiende a ser seguida por una disminución moderada, mostrando una tendencia a continuar decreciendo, aunque a un ritmo menor</a:t>
          </a:r>
          <a:endParaRPr lang="es-PA" sz="1400" dirty="0"/>
        </a:p>
      </dgm:t>
    </dgm:pt>
    <dgm:pt modelId="{84B24C52-C1E5-4D87-A126-1758CB79D525}" type="parTrans" cxnId="{DBDBB204-6916-4E94-A885-0908EDC78184}">
      <dgm:prSet/>
      <dgm:spPr/>
      <dgm:t>
        <a:bodyPr/>
        <a:lstStyle/>
        <a:p>
          <a:endParaRPr lang="es-PA" sz="2400"/>
        </a:p>
      </dgm:t>
    </dgm:pt>
    <dgm:pt modelId="{6EC9763B-C2C6-4F1E-BC2B-03252537E707}" type="sibTrans" cxnId="{DBDBB204-6916-4E94-A885-0908EDC78184}">
      <dgm:prSet/>
      <dgm:spPr/>
      <dgm:t>
        <a:bodyPr/>
        <a:lstStyle/>
        <a:p>
          <a:endParaRPr lang="es-PA" sz="2400"/>
        </a:p>
      </dgm:t>
    </dgm:pt>
    <dgm:pt modelId="{645E16C1-F342-493C-AC43-3C4336FE888E}" type="pres">
      <dgm:prSet presAssocID="{1506D63F-1A62-438A-944B-8E8D3E5EAB6A}" presName="list" presStyleCnt="0">
        <dgm:presLayoutVars>
          <dgm:dir/>
          <dgm:animLvl val="lvl"/>
        </dgm:presLayoutVars>
      </dgm:prSet>
      <dgm:spPr/>
    </dgm:pt>
    <dgm:pt modelId="{41B1311F-FFC3-4A5D-9EEF-1FD1B2260C01}" type="pres">
      <dgm:prSet presAssocID="{07349606-E832-4426-9D58-06468C4EF6E4}" presName="posSpace" presStyleCnt="0"/>
      <dgm:spPr/>
    </dgm:pt>
    <dgm:pt modelId="{2CF9D369-A54B-4A72-8CF5-2BB6081DC15F}" type="pres">
      <dgm:prSet presAssocID="{07349606-E832-4426-9D58-06468C4EF6E4}" presName="vertFlow" presStyleCnt="0"/>
      <dgm:spPr/>
    </dgm:pt>
    <dgm:pt modelId="{E916258F-F8DF-47C5-A202-5C2BD58710CC}" type="pres">
      <dgm:prSet presAssocID="{07349606-E832-4426-9D58-06468C4EF6E4}" presName="topSpace" presStyleCnt="0"/>
      <dgm:spPr/>
    </dgm:pt>
    <dgm:pt modelId="{10778543-68C3-425D-BFF4-B44C3E06BF63}" type="pres">
      <dgm:prSet presAssocID="{07349606-E832-4426-9D58-06468C4EF6E4}" presName="firstComp" presStyleCnt="0"/>
      <dgm:spPr/>
    </dgm:pt>
    <dgm:pt modelId="{4994242A-FC47-4FF1-81F9-A4D7682BA26B}" type="pres">
      <dgm:prSet presAssocID="{07349606-E832-4426-9D58-06468C4EF6E4}" presName="firstChild" presStyleLbl="bgAccFollowNode1" presStyleIdx="0" presStyleCnt="8"/>
      <dgm:spPr/>
    </dgm:pt>
    <dgm:pt modelId="{CF55B564-4464-41E2-ADA5-439F2C14B6E1}" type="pres">
      <dgm:prSet presAssocID="{07349606-E832-4426-9D58-06468C4EF6E4}" presName="firstChildTx" presStyleLbl="bgAccFollowNode1" presStyleIdx="0" presStyleCnt="8">
        <dgm:presLayoutVars>
          <dgm:bulletEnabled val="1"/>
        </dgm:presLayoutVars>
      </dgm:prSet>
      <dgm:spPr/>
    </dgm:pt>
    <dgm:pt modelId="{550603B4-6F71-4301-B63B-CF42E5C43F63}" type="pres">
      <dgm:prSet presAssocID="{D8183745-FD1E-4414-93FA-62B7CE3ECA23}" presName="comp" presStyleCnt="0"/>
      <dgm:spPr/>
    </dgm:pt>
    <dgm:pt modelId="{3C734A73-35E2-4317-87BD-8BD8E4A9A530}" type="pres">
      <dgm:prSet presAssocID="{D8183745-FD1E-4414-93FA-62B7CE3ECA23}" presName="child" presStyleLbl="bgAccFollowNode1" presStyleIdx="1" presStyleCnt="8" custScaleY="236373"/>
      <dgm:spPr/>
    </dgm:pt>
    <dgm:pt modelId="{02AFCFB0-774C-4F8A-92BC-AED46EE347F1}" type="pres">
      <dgm:prSet presAssocID="{D8183745-FD1E-4414-93FA-62B7CE3ECA23}" presName="childTx" presStyleLbl="bgAccFollowNode1" presStyleIdx="1" presStyleCnt="8">
        <dgm:presLayoutVars>
          <dgm:bulletEnabled val="1"/>
        </dgm:presLayoutVars>
      </dgm:prSet>
      <dgm:spPr/>
    </dgm:pt>
    <dgm:pt modelId="{0CEB6410-A347-45BF-882D-5D230C17A8B5}" type="pres">
      <dgm:prSet presAssocID="{07349606-E832-4426-9D58-06468C4EF6E4}" presName="negSpace" presStyleCnt="0"/>
      <dgm:spPr/>
    </dgm:pt>
    <dgm:pt modelId="{C3DF9B56-501B-44C4-800F-2489B329C6EB}" type="pres">
      <dgm:prSet presAssocID="{07349606-E832-4426-9D58-06468C4EF6E4}" presName="circle" presStyleLbl="node1" presStyleIdx="0" presStyleCnt="4"/>
      <dgm:spPr/>
    </dgm:pt>
    <dgm:pt modelId="{AF6645BB-7528-474F-9267-F8E237AFB742}" type="pres">
      <dgm:prSet presAssocID="{F822431D-C9B3-4D04-9819-5471F026A62E}" presName="transSpace" presStyleCnt="0"/>
      <dgm:spPr/>
    </dgm:pt>
    <dgm:pt modelId="{334C536F-BA47-4A5D-9867-11D9BBD861FE}" type="pres">
      <dgm:prSet presAssocID="{2826A516-29F4-443E-A700-7071617559FD}" presName="posSpace" presStyleCnt="0"/>
      <dgm:spPr/>
    </dgm:pt>
    <dgm:pt modelId="{1D73222E-6E52-4E6A-BC4D-EF8E6B36DBAE}" type="pres">
      <dgm:prSet presAssocID="{2826A516-29F4-443E-A700-7071617559FD}" presName="vertFlow" presStyleCnt="0"/>
      <dgm:spPr/>
    </dgm:pt>
    <dgm:pt modelId="{B0629871-EB03-4F3F-B0E3-244F1865359B}" type="pres">
      <dgm:prSet presAssocID="{2826A516-29F4-443E-A700-7071617559FD}" presName="topSpace" presStyleCnt="0"/>
      <dgm:spPr/>
    </dgm:pt>
    <dgm:pt modelId="{48EBAF30-94E1-4541-8A1C-F7C2AEF059BF}" type="pres">
      <dgm:prSet presAssocID="{2826A516-29F4-443E-A700-7071617559FD}" presName="firstComp" presStyleCnt="0"/>
      <dgm:spPr/>
    </dgm:pt>
    <dgm:pt modelId="{8443DA3A-BE74-4785-9E4C-E3719DCCCBB9}" type="pres">
      <dgm:prSet presAssocID="{2826A516-29F4-443E-A700-7071617559FD}" presName="firstChild" presStyleLbl="bgAccFollowNode1" presStyleIdx="2" presStyleCnt="8"/>
      <dgm:spPr/>
    </dgm:pt>
    <dgm:pt modelId="{BA889A0B-4C2D-4B22-8725-10989C72E91B}" type="pres">
      <dgm:prSet presAssocID="{2826A516-29F4-443E-A700-7071617559FD}" presName="firstChildTx" presStyleLbl="bgAccFollowNode1" presStyleIdx="2" presStyleCnt="8">
        <dgm:presLayoutVars>
          <dgm:bulletEnabled val="1"/>
        </dgm:presLayoutVars>
      </dgm:prSet>
      <dgm:spPr/>
    </dgm:pt>
    <dgm:pt modelId="{64C4DBCE-3647-4014-A57D-DAF2F69FE686}" type="pres">
      <dgm:prSet presAssocID="{A4159CF1-0690-4BA6-B4F5-9A8A70A14DE7}" presName="comp" presStyleCnt="0"/>
      <dgm:spPr/>
    </dgm:pt>
    <dgm:pt modelId="{2E14AD42-112F-458E-913E-9743DF47B17B}" type="pres">
      <dgm:prSet presAssocID="{A4159CF1-0690-4BA6-B4F5-9A8A70A14DE7}" presName="child" presStyleLbl="bgAccFollowNode1" presStyleIdx="3" presStyleCnt="8" custScaleY="242912"/>
      <dgm:spPr/>
    </dgm:pt>
    <dgm:pt modelId="{71E2A9A3-584D-4F1E-A3F2-B7BB9F382017}" type="pres">
      <dgm:prSet presAssocID="{A4159CF1-0690-4BA6-B4F5-9A8A70A14DE7}" presName="childTx" presStyleLbl="bgAccFollowNode1" presStyleIdx="3" presStyleCnt="8">
        <dgm:presLayoutVars>
          <dgm:bulletEnabled val="1"/>
        </dgm:presLayoutVars>
      </dgm:prSet>
      <dgm:spPr/>
    </dgm:pt>
    <dgm:pt modelId="{7164D831-3201-4608-AB91-04D95E96ED59}" type="pres">
      <dgm:prSet presAssocID="{2826A516-29F4-443E-A700-7071617559FD}" presName="negSpace" presStyleCnt="0"/>
      <dgm:spPr/>
    </dgm:pt>
    <dgm:pt modelId="{F5A9CC63-786B-4D14-B01E-1BA5FCD27438}" type="pres">
      <dgm:prSet presAssocID="{2826A516-29F4-443E-A700-7071617559FD}" presName="circle" presStyleLbl="node1" presStyleIdx="1" presStyleCnt="4"/>
      <dgm:spPr/>
    </dgm:pt>
    <dgm:pt modelId="{99A8F615-ADAE-4257-A7E5-ED6CFF9900A9}" type="pres">
      <dgm:prSet presAssocID="{9E0A1966-15F7-4748-97F1-4F04F7285408}" presName="transSpace" presStyleCnt="0"/>
      <dgm:spPr/>
    </dgm:pt>
    <dgm:pt modelId="{0DEF55CA-0E1E-41E6-8C1A-D819DBCFA7BD}" type="pres">
      <dgm:prSet presAssocID="{C1B42CF7-0702-4D84-B80F-A83B4674CC45}" presName="posSpace" presStyleCnt="0"/>
      <dgm:spPr/>
    </dgm:pt>
    <dgm:pt modelId="{92E15E29-41DF-4A05-9120-9D957134FB55}" type="pres">
      <dgm:prSet presAssocID="{C1B42CF7-0702-4D84-B80F-A83B4674CC45}" presName="vertFlow" presStyleCnt="0"/>
      <dgm:spPr/>
    </dgm:pt>
    <dgm:pt modelId="{E7E6FB5B-38F4-432C-B2FB-EE3D63F335FE}" type="pres">
      <dgm:prSet presAssocID="{C1B42CF7-0702-4D84-B80F-A83B4674CC45}" presName="topSpace" presStyleCnt="0"/>
      <dgm:spPr/>
    </dgm:pt>
    <dgm:pt modelId="{6130F44B-BA2B-424B-B79E-790B2BC64F8E}" type="pres">
      <dgm:prSet presAssocID="{C1B42CF7-0702-4D84-B80F-A83B4674CC45}" presName="firstComp" presStyleCnt="0"/>
      <dgm:spPr/>
    </dgm:pt>
    <dgm:pt modelId="{300F3645-6C27-4C2D-A0ED-D36830701EAA}" type="pres">
      <dgm:prSet presAssocID="{C1B42CF7-0702-4D84-B80F-A83B4674CC45}" presName="firstChild" presStyleLbl="bgAccFollowNode1" presStyleIdx="4" presStyleCnt="8"/>
      <dgm:spPr/>
    </dgm:pt>
    <dgm:pt modelId="{12496B83-B214-44D3-9827-778CFF0F61CB}" type="pres">
      <dgm:prSet presAssocID="{C1B42CF7-0702-4D84-B80F-A83B4674CC45}" presName="firstChildTx" presStyleLbl="bgAccFollowNode1" presStyleIdx="4" presStyleCnt="8">
        <dgm:presLayoutVars>
          <dgm:bulletEnabled val="1"/>
        </dgm:presLayoutVars>
      </dgm:prSet>
      <dgm:spPr/>
    </dgm:pt>
    <dgm:pt modelId="{2FA73815-F5F3-411D-A345-7AEE0439D3D7}" type="pres">
      <dgm:prSet presAssocID="{AAF42805-14FB-4165-81A0-DF778006779B}" presName="comp" presStyleCnt="0"/>
      <dgm:spPr/>
    </dgm:pt>
    <dgm:pt modelId="{57CECD2C-13F6-46C5-AAC9-872402613F47}" type="pres">
      <dgm:prSet presAssocID="{AAF42805-14FB-4165-81A0-DF778006779B}" presName="child" presStyleLbl="bgAccFollowNode1" presStyleIdx="5" presStyleCnt="8" custScaleY="238356" custLinFactNeighborY="-1743"/>
      <dgm:spPr/>
    </dgm:pt>
    <dgm:pt modelId="{E866D5C6-F5EA-43D8-B2A3-056DFD39596B}" type="pres">
      <dgm:prSet presAssocID="{AAF42805-14FB-4165-81A0-DF778006779B}" presName="childTx" presStyleLbl="bgAccFollowNode1" presStyleIdx="5" presStyleCnt="8">
        <dgm:presLayoutVars>
          <dgm:bulletEnabled val="1"/>
        </dgm:presLayoutVars>
      </dgm:prSet>
      <dgm:spPr/>
    </dgm:pt>
    <dgm:pt modelId="{E6BD2937-8B46-43B1-9404-234543916AC9}" type="pres">
      <dgm:prSet presAssocID="{C1B42CF7-0702-4D84-B80F-A83B4674CC45}" presName="negSpace" presStyleCnt="0"/>
      <dgm:spPr/>
    </dgm:pt>
    <dgm:pt modelId="{4CBF3879-CF41-4E25-84E0-1B8004D95EBA}" type="pres">
      <dgm:prSet presAssocID="{C1B42CF7-0702-4D84-B80F-A83B4674CC45}" presName="circle" presStyleLbl="node1" presStyleIdx="2" presStyleCnt="4"/>
      <dgm:spPr/>
    </dgm:pt>
    <dgm:pt modelId="{206EE924-308D-4595-80F7-A11586569560}" type="pres">
      <dgm:prSet presAssocID="{4402EBCA-7A67-4969-99E1-631C56AFEB72}" presName="transSpace" presStyleCnt="0"/>
      <dgm:spPr/>
    </dgm:pt>
    <dgm:pt modelId="{5171DA03-AD55-4509-9D34-81AB967858BD}" type="pres">
      <dgm:prSet presAssocID="{E5CC0DF2-4AAB-417B-8ED3-F404B64C4867}" presName="posSpace" presStyleCnt="0"/>
      <dgm:spPr/>
    </dgm:pt>
    <dgm:pt modelId="{29B877BF-F22B-40CF-863D-17BF345208C6}" type="pres">
      <dgm:prSet presAssocID="{E5CC0DF2-4AAB-417B-8ED3-F404B64C4867}" presName="vertFlow" presStyleCnt="0"/>
      <dgm:spPr/>
    </dgm:pt>
    <dgm:pt modelId="{4742BD03-4F82-4FD3-9ED6-AA650FD57995}" type="pres">
      <dgm:prSet presAssocID="{E5CC0DF2-4AAB-417B-8ED3-F404B64C4867}" presName="topSpace" presStyleCnt="0"/>
      <dgm:spPr/>
    </dgm:pt>
    <dgm:pt modelId="{C763D202-DC13-400D-BA48-27FB9CCD2D5B}" type="pres">
      <dgm:prSet presAssocID="{E5CC0DF2-4AAB-417B-8ED3-F404B64C4867}" presName="firstComp" presStyleCnt="0"/>
      <dgm:spPr/>
    </dgm:pt>
    <dgm:pt modelId="{30D94C07-B300-4693-9F7A-3FEA4235405E}" type="pres">
      <dgm:prSet presAssocID="{E5CC0DF2-4AAB-417B-8ED3-F404B64C4867}" presName="firstChild" presStyleLbl="bgAccFollowNode1" presStyleIdx="6" presStyleCnt="8"/>
      <dgm:spPr/>
    </dgm:pt>
    <dgm:pt modelId="{6C8C8E18-DFE6-4329-A03E-72F18A565FEC}" type="pres">
      <dgm:prSet presAssocID="{E5CC0DF2-4AAB-417B-8ED3-F404B64C4867}" presName="firstChildTx" presStyleLbl="bgAccFollowNode1" presStyleIdx="6" presStyleCnt="8">
        <dgm:presLayoutVars>
          <dgm:bulletEnabled val="1"/>
        </dgm:presLayoutVars>
      </dgm:prSet>
      <dgm:spPr/>
    </dgm:pt>
    <dgm:pt modelId="{D992D1FD-385B-4E68-BDB5-66600AAA1D37}" type="pres">
      <dgm:prSet presAssocID="{FF6F9917-0794-417A-822F-14859ECD8865}" presName="comp" presStyleCnt="0"/>
      <dgm:spPr/>
    </dgm:pt>
    <dgm:pt modelId="{985417AC-5129-4369-89C3-8B8C74639EED}" type="pres">
      <dgm:prSet presAssocID="{FF6F9917-0794-417A-822F-14859ECD8865}" presName="child" presStyleLbl="bgAccFollowNode1" presStyleIdx="7" presStyleCnt="8" custScaleY="247468"/>
      <dgm:spPr/>
    </dgm:pt>
    <dgm:pt modelId="{D2F79402-BA73-4F0C-9A39-8E38FB1EF8EA}" type="pres">
      <dgm:prSet presAssocID="{FF6F9917-0794-417A-822F-14859ECD8865}" presName="childTx" presStyleLbl="bgAccFollowNode1" presStyleIdx="7" presStyleCnt="8">
        <dgm:presLayoutVars>
          <dgm:bulletEnabled val="1"/>
        </dgm:presLayoutVars>
      </dgm:prSet>
      <dgm:spPr/>
    </dgm:pt>
    <dgm:pt modelId="{FC88D95E-9C1D-4C7C-B838-24F3FF57BB74}" type="pres">
      <dgm:prSet presAssocID="{E5CC0DF2-4AAB-417B-8ED3-F404B64C4867}" presName="negSpace" presStyleCnt="0"/>
      <dgm:spPr/>
    </dgm:pt>
    <dgm:pt modelId="{9C96134A-791E-4356-8366-2CBE9DB91EB7}" type="pres">
      <dgm:prSet presAssocID="{E5CC0DF2-4AAB-417B-8ED3-F404B64C4867}" presName="circle" presStyleLbl="node1" presStyleIdx="3" presStyleCnt="4"/>
      <dgm:spPr/>
    </dgm:pt>
  </dgm:ptLst>
  <dgm:cxnLst>
    <dgm:cxn modelId="{DBDBB204-6916-4E94-A885-0908EDC78184}" srcId="{E5CC0DF2-4AAB-417B-8ED3-F404B64C4867}" destId="{FF6F9917-0794-417A-822F-14859ECD8865}" srcOrd="1" destOrd="0" parTransId="{84B24C52-C1E5-4D87-A126-1758CB79D525}" sibTransId="{6EC9763B-C2C6-4F1E-BC2B-03252537E707}"/>
    <dgm:cxn modelId="{6080C70D-5FC6-422B-9937-21BB4E9A6575}" type="presOf" srcId="{AAF42805-14FB-4165-81A0-DF778006779B}" destId="{E866D5C6-F5EA-43D8-B2A3-056DFD39596B}" srcOrd="1" destOrd="0" presId="urn:microsoft.com/office/officeart/2005/8/layout/hList9"/>
    <dgm:cxn modelId="{1B37241B-A438-451F-9346-8D1D4C2BE4E9}" type="presOf" srcId="{C1B42CF7-0702-4D84-B80F-A83B4674CC45}" destId="{4CBF3879-CF41-4E25-84E0-1B8004D95EBA}" srcOrd="0" destOrd="0" presId="urn:microsoft.com/office/officeart/2005/8/layout/hList9"/>
    <dgm:cxn modelId="{533E151D-16A9-4ED5-80E2-E92B97EBE436}" srcId="{1506D63F-1A62-438A-944B-8E8D3E5EAB6A}" destId="{2826A516-29F4-443E-A700-7071617559FD}" srcOrd="1" destOrd="0" parTransId="{8F73079C-E184-4C4B-B77E-88E54BAA9C4F}" sibTransId="{9E0A1966-15F7-4748-97F1-4F04F7285408}"/>
    <dgm:cxn modelId="{9D1CF31D-9DC9-426B-856A-DD2512304D43}" type="presOf" srcId="{FF6F9917-0794-417A-822F-14859ECD8865}" destId="{985417AC-5129-4369-89C3-8B8C74639EED}" srcOrd="0" destOrd="0" presId="urn:microsoft.com/office/officeart/2005/8/layout/hList9"/>
    <dgm:cxn modelId="{C68BA82F-BA86-4543-8D26-747ED81CDC2B}" type="presOf" srcId="{4849DCC8-2460-4F15-A578-A82A71FD3DF1}" destId="{BA889A0B-4C2D-4B22-8725-10989C72E91B}" srcOrd="1" destOrd="0" presId="urn:microsoft.com/office/officeart/2005/8/layout/hList9"/>
    <dgm:cxn modelId="{63E42631-E6ED-4D9B-9290-8BE9645DF314}" type="presOf" srcId="{9C41E50B-FFBB-4427-9718-837B35B4441B}" destId="{6C8C8E18-DFE6-4329-A03E-72F18A565FEC}" srcOrd="1" destOrd="0" presId="urn:microsoft.com/office/officeart/2005/8/layout/hList9"/>
    <dgm:cxn modelId="{C6479931-DFFA-47EE-A797-5C0D9AABEB5F}" srcId="{2826A516-29F4-443E-A700-7071617559FD}" destId="{4849DCC8-2460-4F15-A578-A82A71FD3DF1}" srcOrd="0" destOrd="0" parTransId="{1E617C1A-1AE2-4B9D-8CFA-10BDF0DFEDE9}" sibTransId="{2B034B80-0867-4B45-A24A-3A7BCD6781B9}"/>
    <dgm:cxn modelId="{25AD6764-4A90-4A67-BF3C-5E550F50B95B}" type="presOf" srcId="{5823CF69-C58B-47AB-B910-7C68634C0D52}" destId="{4994242A-FC47-4FF1-81F9-A4D7682BA26B}" srcOrd="0" destOrd="0" presId="urn:microsoft.com/office/officeart/2005/8/layout/hList9"/>
    <dgm:cxn modelId="{DA27C066-3F64-4D76-A0F1-B7615C0C54CC}" type="presOf" srcId="{4849DCC8-2460-4F15-A578-A82A71FD3DF1}" destId="{8443DA3A-BE74-4785-9E4C-E3719DCCCBB9}" srcOrd="0" destOrd="0" presId="urn:microsoft.com/office/officeart/2005/8/layout/hList9"/>
    <dgm:cxn modelId="{DF99EB48-CAE7-4317-9B65-D1FE9EC3D2BA}" type="presOf" srcId="{40932236-4206-4232-AC65-0C19F7D96FED}" destId="{300F3645-6C27-4C2D-A0ED-D36830701EAA}" srcOrd="0" destOrd="0" presId="urn:microsoft.com/office/officeart/2005/8/layout/hList9"/>
    <dgm:cxn modelId="{CF38856A-E63F-4F37-888D-D7EA9B59E9F7}" srcId="{C1B42CF7-0702-4D84-B80F-A83B4674CC45}" destId="{AAF42805-14FB-4165-81A0-DF778006779B}" srcOrd="1" destOrd="0" parTransId="{1E648A4F-199E-486A-BDBB-AFCC92983FA0}" sibTransId="{8F278ABB-7416-4941-9FA4-4BCDA55AF91B}"/>
    <dgm:cxn modelId="{7F2D936A-47AD-48C2-B0DA-42A9C00624E4}" type="presOf" srcId="{AAF42805-14FB-4165-81A0-DF778006779B}" destId="{57CECD2C-13F6-46C5-AAC9-872402613F47}" srcOrd="0" destOrd="0" presId="urn:microsoft.com/office/officeart/2005/8/layout/hList9"/>
    <dgm:cxn modelId="{99BF7F4B-7831-40D1-A163-F4A854954F5A}" srcId="{07349606-E832-4426-9D58-06468C4EF6E4}" destId="{D8183745-FD1E-4414-93FA-62B7CE3ECA23}" srcOrd="1" destOrd="0" parTransId="{AC29C1B2-F12F-414F-8F96-3EF6A4A657EF}" sibTransId="{C8000D4B-4BCF-4FA0-ABB3-96A3BC257EF5}"/>
    <dgm:cxn modelId="{99CA1C6F-EC7E-46DA-A47D-90A10FAA517C}" type="presOf" srcId="{A4159CF1-0690-4BA6-B4F5-9A8A70A14DE7}" destId="{71E2A9A3-584D-4F1E-A3F2-B7BB9F382017}" srcOrd="1" destOrd="0" presId="urn:microsoft.com/office/officeart/2005/8/layout/hList9"/>
    <dgm:cxn modelId="{7D062854-9E52-4A4F-BDF1-583FBC080E62}" type="presOf" srcId="{FF6F9917-0794-417A-822F-14859ECD8865}" destId="{D2F79402-BA73-4F0C-9A39-8E38FB1EF8EA}" srcOrd="1" destOrd="0" presId="urn:microsoft.com/office/officeart/2005/8/layout/hList9"/>
    <dgm:cxn modelId="{03BF9A59-6A2E-4159-A39B-586E3E638920}" type="presOf" srcId="{E5CC0DF2-4AAB-417B-8ED3-F404B64C4867}" destId="{9C96134A-791E-4356-8366-2CBE9DB91EB7}" srcOrd="0" destOrd="0" presId="urn:microsoft.com/office/officeart/2005/8/layout/hList9"/>
    <dgm:cxn modelId="{5FF00687-38CA-48EA-BEF1-B0598A0AB1A3}" srcId="{E5CC0DF2-4AAB-417B-8ED3-F404B64C4867}" destId="{9C41E50B-FFBB-4427-9718-837B35B4441B}" srcOrd="0" destOrd="0" parTransId="{5C0B459D-21C0-4431-B2EE-BCA6F398DEEE}" sibTransId="{43EDEEB0-C809-42FB-80BE-547DD0FE61E8}"/>
    <dgm:cxn modelId="{A7E07B93-5D48-445E-8001-188DBA4F5B76}" type="presOf" srcId="{9C41E50B-FFBB-4427-9718-837B35B4441B}" destId="{30D94C07-B300-4693-9F7A-3FEA4235405E}" srcOrd="0" destOrd="0" presId="urn:microsoft.com/office/officeart/2005/8/layout/hList9"/>
    <dgm:cxn modelId="{6EDD3F95-823E-4066-9251-2BB28B97971E}" srcId="{C1B42CF7-0702-4D84-B80F-A83B4674CC45}" destId="{40932236-4206-4232-AC65-0C19F7D96FED}" srcOrd="0" destOrd="0" parTransId="{43937EF9-BAD1-4B19-94B9-5743979ADECA}" sibTransId="{6C548AB6-454A-47C8-8B36-4824C68D0B86}"/>
    <dgm:cxn modelId="{20B42E96-E396-4720-9A44-9B5EB16567E4}" srcId="{2826A516-29F4-443E-A700-7071617559FD}" destId="{A4159CF1-0690-4BA6-B4F5-9A8A70A14DE7}" srcOrd="1" destOrd="0" parTransId="{80F69A52-D00D-404A-AC06-9B86451DC2D8}" sibTransId="{8BE4121B-E7AF-45CD-B05F-15EDAEBFB3AC}"/>
    <dgm:cxn modelId="{E4C56DB2-D36A-4BDB-BA01-DFD7F4D3BD4E}" srcId="{1506D63F-1A62-438A-944B-8E8D3E5EAB6A}" destId="{E5CC0DF2-4AAB-417B-8ED3-F404B64C4867}" srcOrd="3" destOrd="0" parTransId="{8C9E9356-0BFB-4B18-AE7B-CE6F34C675F0}" sibTransId="{23322E7B-C4EA-4E8A-B7A4-A7C7EB384297}"/>
    <dgm:cxn modelId="{104D32BC-2D06-4634-BA2A-30B1D2C7CB58}" type="presOf" srcId="{D8183745-FD1E-4414-93FA-62B7CE3ECA23}" destId="{3C734A73-35E2-4317-87BD-8BD8E4A9A530}" srcOrd="0" destOrd="0" presId="urn:microsoft.com/office/officeart/2005/8/layout/hList9"/>
    <dgm:cxn modelId="{54CF69C0-17D8-4507-8087-FC59EFCA546E}" srcId="{1506D63F-1A62-438A-944B-8E8D3E5EAB6A}" destId="{07349606-E832-4426-9D58-06468C4EF6E4}" srcOrd="0" destOrd="0" parTransId="{7E7FEF01-EA7C-4CBE-AB94-E4CE78D27F60}" sibTransId="{F822431D-C9B3-4D04-9819-5471F026A62E}"/>
    <dgm:cxn modelId="{D44A82C0-BE0B-4469-838A-FCEC86FFC127}" srcId="{1506D63F-1A62-438A-944B-8E8D3E5EAB6A}" destId="{C1B42CF7-0702-4D84-B80F-A83B4674CC45}" srcOrd="2" destOrd="0" parTransId="{DF7991A0-5C2E-4610-B0C4-5977A221FB95}" sibTransId="{4402EBCA-7A67-4969-99E1-631C56AFEB72}"/>
    <dgm:cxn modelId="{ADACF4CE-797F-4223-BBB0-9692759599B6}" type="presOf" srcId="{1506D63F-1A62-438A-944B-8E8D3E5EAB6A}" destId="{645E16C1-F342-493C-AC43-3C4336FE888E}" srcOrd="0" destOrd="0" presId="urn:microsoft.com/office/officeart/2005/8/layout/hList9"/>
    <dgm:cxn modelId="{589197D7-B7BB-4392-B18C-07266620E50B}" type="presOf" srcId="{A4159CF1-0690-4BA6-B4F5-9A8A70A14DE7}" destId="{2E14AD42-112F-458E-913E-9743DF47B17B}" srcOrd="0" destOrd="0" presId="urn:microsoft.com/office/officeart/2005/8/layout/hList9"/>
    <dgm:cxn modelId="{4228D0DC-830D-40A1-9447-F5087627875E}" type="presOf" srcId="{2826A516-29F4-443E-A700-7071617559FD}" destId="{F5A9CC63-786B-4D14-B01E-1BA5FCD27438}" srcOrd="0" destOrd="0" presId="urn:microsoft.com/office/officeart/2005/8/layout/hList9"/>
    <dgm:cxn modelId="{613C6DE3-0664-43A5-A97D-E49365C2C459}" srcId="{07349606-E832-4426-9D58-06468C4EF6E4}" destId="{5823CF69-C58B-47AB-B910-7C68634C0D52}" srcOrd="0" destOrd="0" parTransId="{3E6D1FBE-FF14-4A7B-BC67-AE7038B515F2}" sibTransId="{51B06200-0FEE-481B-875D-B5738B6D0BCB}"/>
    <dgm:cxn modelId="{EC6E26E4-9A08-49B8-835D-CC08D415C603}" type="presOf" srcId="{07349606-E832-4426-9D58-06468C4EF6E4}" destId="{C3DF9B56-501B-44C4-800F-2489B329C6EB}" srcOrd="0" destOrd="0" presId="urn:microsoft.com/office/officeart/2005/8/layout/hList9"/>
    <dgm:cxn modelId="{5263BAE5-B64C-4690-B27F-8ED34D0D6105}" type="presOf" srcId="{5823CF69-C58B-47AB-B910-7C68634C0D52}" destId="{CF55B564-4464-41E2-ADA5-439F2C14B6E1}" srcOrd="1" destOrd="0" presId="urn:microsoft.com/office/officeart/2005/8/layout/hList9"/>
    <dgm:cxn modelId="{69DE6DEA-45C1-4582-9C2A-C9BBF0B9579E}" type="presOf" srcId="{D8183745-FD1E-4414-93FA-62B7CE3ECA23}" destId="{02AFCFB0-774C-4F8A-92BC-AED46EE347F1}" srcOrd="1" destOrd="0" presId="urn:microsoft.com/office/officeart/2005/8/layout/hList9"/>
    <dgm:cxn modelId="{2CDB9DF8-2FCB-467B-A500-7429455DD05B}" type="presOf" srcId="{40932236-4206-4232-AC65-0C19F7D96FED}" destId="{12496B83-B214-44D3-9827-778CFF0F61CB}" srcOrd="1" destOrd="0" presId="urn:microsoft.com/office/officeart/2005/8/layout/hList9"/>
    <dgm:cxn modelId="{78699D94-ABEF-41FA-AD5B-17F0F08FED61}" type="presParOf" srcId="{645E16C1-F342-493C-AC43-3C4336FE888E}" destId="{41B1311F-FFC3-4A5D-9EEF-1FD1B2260C01}" srcOrd="0" destOrd="0" presId="urn:microsoft.com/office/officeart/2005/8/layout/hList9"/>
    <dgm:cxn modelId="{6F15B935-1C2F-497D-B68D-2BE8408661FE}" type="presParOf" srcId="{645E16C1-F342-493C-AC43-3C4336FE888E}" destId="{2CF9D369-A54B-4A72-8CF5-2BB6081DC15F}" srcOrd="1" destOrd="0" presId="urn:microsoft.com/office/officeart/2005/8/layout/hList9"/>
    <dgm:cxn modelId="{48E7DE87-36E6-4CDE-9D37-57A9D7D49F2D}" type="presParOf" srcId="{2CF9D369-A54B-4A72-8CF5-2BB6081DC15F}" destId="{E916258F-F8DF-47C5-A202-5C2BD58710CC}" srcOrd="0" destOrd="0" presId="urn:microsoft.com/office/officeart/2005/8/layout/hList9"/>
    <dgm:cxn modelId="{B5C2D496-1874-4032-889E-9B42E90BA3DA}" type="presParOf" srcId="{2CF9D369-A54B-4A72-8CF5-2BB6081DC15F}" destId="{10778543-68C3-425D-BFF4-B44C3E06BF63}" srcOrd="1" destOrd="0" presId="urn:microsoft.com/office/officeart/2005/8/layout/hList9"/>
    <dgm:cxn modelId="{53ABC1D4-7007-4E3C-9738-C73B47E39060}" type="presParOf" srcId="{10778543-68C3-425D-BFF4-B44C3E06BF63}" destId="{4994242A-FC47-4FF1-81F9-A4D7682BA26B}" srcOrd="0" destOrd="0" presId="urn:microsoft.com/office/officeart/2005/8/layout/hList9"/>
    <dgm:cxn modelId="{F399C23B-3800-4587-B50E-FB6871C1A25F}" type="presParOf" srcId="{10778543-68C3-425D-BFF4-B44C3E06BF63}" destId="{CF55B564-4464-41E2-ADA5-439F2C14B6E1}" srcOrd="1" destOrd="0" presId="urn:microsoft.com/office/officeart/2005/8/layout/hList9"/>
    <dgm:cxn modelId="{9934A189-D90D-418F-954B-F46171D790AE}" type="presParOf" srcId="{2CF9D369-A54B-4A72-8CF5-2BB6081DC15F}" destId="{550603B4-6F71-4301-B63B-CF42E5C43F63}" srcOrd="2" destOrd="0" presId="urn:microsoft.com/office/officeart/2005/8/layout/hList9"/>
    <dgm:cxn modelId="{45948743-1763-4FCD-B91C-2A363C977F5D}" type="presParOf" srcId="{550603B4-6F71-4301-B63B-CF42E5C43F63}" destId="{3C734A73-35E2-4317-87BD-8BD8E4A9A530}" srcOrd="0" destOrd="0" presId="urn:microsoft.com/office/officeart/2005/8/layout/hList9"/>
    <dgm:cxn modelId="{A52B18E2-BC12-4B03-9BF0-0B8B5269DEF6}" type="presParOf" srcId="{550603B4-6F71-4301-B63B-CF42E5C43F63}" destId="{02AFCFB0-774C-4F8A-92BC-AED46EE347F1}" srcOrd="1" destOrd="0" presId="urn:microsoft.com/office/officeart/2005/8/layout/hList9"/>
    <dgm:cxn modelId="{87095349-7D1B-45A9-8C56-D9B7B6439452}" type="presParOf" srcId="{645E16C1-F342-493C-AC43-3C4336FE888E}" destId="{0CEB6410-A347-45BF-882D-5D230C17A8B5}" srcOrd="2" destOrd="0" presId="urn:microsoft.com/office/officeart/2005/8/layout/hList9"/>
    <dgm:cxn modelId="{CA12B284-1829-49AD-8061-C593F3585FD0}" type="presParOf" srcId="{645E16C1-F342-493C-AC43-3C4336FE888E}" destId="{C3DF9B56-501B-44C4-800F-2489B329C6EB}" srcOrd="3" destOrd="0" presId="urn:microsoft.com/office/officeart/2005/8/layout/hList9"/>
    <dgm:cxn modelId="{E9E969A5-1B06-4712-A337-609AC3F6436A}" type="presParOf" srcId="{645E16C1-F342-493C-AC43-3C4336FE888E}" destId="{AF6645BB-7528-474F-9267-F8E237AFB742}" srcOrd="4" destOrd="0" presId="urn:microsoft.com/office/officeart/2005/8/layout/hList9"/>
    <dgm:cxn modelId="{88AA03DA-5CD4-4336-B9EF-BB84C4BEA8CE}" type="presParOf" srcId="{645E16C1-F342-493C-AC43-3C4336FE888E}" destId="{334C536F-BA47-4A5D-9867-11D9BBD861FE}" srcOrd="5" destOrd="0" presId="urn:microsoft.com/office/officeart/2005/8/layout/hList9"/>
    <dgm:cxn modelId="{D376D884-FABB-4B50-9204-D638D7FC8D49}" type="presParOf" srcId="{645E16C1-F342-493C-AC43-3C4336FE888E}" destId="{1D73222E-6E52-4E6A-BC4D-EF8E6B36DBAE}" srcOrd="6" destOrd="0" presId="urn:microsoft.com/office/officeart/2005/8/layout/hList9"/>
    <dgm:cxn modelId="{ABE73844-0F4B-4AE8-8DC1-A9ABB435F8EE}" type="presParOf" srcId="{1D73222E-6E52-4E6A-BC4D-EF8E6B36DBAE}" destId="{B0629871-EB03-4F3F-B0E3-244F1865359B}" srcOrd="0" destOrd="0" presId="urn:microsoft.com/office/officeart/2005/8/layout/hList9"/>
    <dgm:cxn modelId="{5E3D3D20-6808-437A-B7F3-D41BE48BE9A1}" type="presParOf" srcId="{1D73222E-6E52-4E6A-BC4D-EF8E6B36DBAE}" destId="{48EBAF30-94E1-4541-8A1C-F7C2AEF059BF}" srcOrd="1" destOrd="0" presId="urn:microsoft.com/office/officeart/2005/8/layout/hList9"/>
    <dgm:cxn modelId="{85226BA1-AE31-487C-BA91-3A2B7A306F86}" type="presParOf" srcId="{48EBAF30-94E1-4541-8A1C-F7C2AEF059BF}" destId="{8443DA3A-BE74-4785-9E4C-E3719DCCCBB9}" srcOrd="0" destOrd="0" presId="urn:microsoft.com/office/officeart/2005/8/layout/hList9"/>
    <dgm:cxn modelId="{B58BB024-EAEB-4156-9F13-01199E31CA5A}" type="presParOf" srcId="{48EBAF30-94E1-4541-8A1C-F7C2AEF059BF}" destId="{BA889A0B-4C2D-4B22-8725-10989C72E91B}" srcOrd="1" destOrd="0" presId="urn:microsoft.com/office/officeart/2005/8/layout/hList9"/>
    <dgm:cxn modelId="{6B0BCB70-E937-4395-83FC-1A37FA92AA0D}" type="presParOf" srcId="{1D73222E-6E52-4E6A-BC4D-EF8E6B36DBAE}" destId="{64C4DBCE-3647-4014-A57D-DAF2F69FE686}" srcOrd="2" destOrd="0" presId="urn:microsoft.com/office/officeart/2005/8/layout/hList9"/>
    <dgm:cxn modelId="{A4B5B955-7180-4A99-B1C6-3F0CEA1597BA}" type="presParOf" srcId="{64C4DBCE-3647-4014-A57D-DAF2F69FE686}" destId="{2E14AD42-112F-458E-913E-9743DF47B17B}" srcOrd="0" destOrd="0" presId="urn:microsoft.com/office/officeart/2005/8/layout/hList9"/>
    <dgm:cxn modelId="{F0D4F365-0AA0-447B-BC9A-5C57467F7860}" type="presParOf" srcId="{64C4DBCE-3647-4014-A57D-DAF2F69FE686}" destId="{71E2A9A3-584D-4F1E-A3F2-B7BB9F382017}" srcOrd="1" destOrd="0" presId="urn:microsoft.com/office/officeart/2005/8/layout/hList9"/>
    <dgm:cxn modelId="{487A2EAB-10EC-43E0-A67D-F208197D5EAB}" type="presParOf" srcId="{645E16C1-F342-493C-AC43-3C4336FE888E}" destId="{7164D831-3201-4608-AB91-04D95E96ED59}" srcOrd="7" destOrd="0" presId="urn:microsoft.com/office/officeart/2005/8/layout/hList9"/>
    <dgm:cxn modelId="{440AAFA9-6AD5-4B2D-B16A-C0C6F4704002}" type="presParOf" srcId="{645E16C1-F342-493C-AC43-3C4336FE888E}" destId="{F5A9CC63-786B-4D14-B01E-1BA5FCD27438}" srcOrd="8" destOrd="0" presId="urn:microsoft.com/office/officeart/2005/8/layout/hList9"/>
    <dgm:cxn modelId="{19D5E25D-429E-4C59-9328-922D960DD2FB}" type="presParOf" srcId="{645E16C1-F342-493C-AC43-3C4336FE888E}" destId="{99A8F615-ADAE-4257-A7E5-ED6CFF9900A9}" srcOrd="9" destOrd="0" presId="urn:microsoft.com/office/officeart/2005/8/layout/hList9"/>
    <dgm:cxn modelId="{BE828A20-0222-4381-9790-77DDD69F8AEC}" type="presParOf" srcId="{645E16C1-F342-493C-AC43-3C4336FE888E}" destId="{0DEF55CA-0E1E-41E6-8C1A-D819DBCFA7BD}" srcOrd="10" destOrd="0" presId="urn:microsoft.com/office/officeart/2005/8/layout/hList9"/>
    <dgm:cxn modelId="{E4BF8F74-C76E-49E6-B3B5-890E11EF1D7E}" type="presParOf" srcId="{645E16C1-F342-493C-AC43-3C4336FE888E}" destId="{92E15E29-41DF-4A05-9120-9D957134FB55}" srcOrd="11" destOrd="0" presId="urn:microsoft.com/office/officeart/2005/8/layout/hList9"/>
    <dgm:cxn modelId="{7ABC7982-605E-4C20-8F18-CE1429A0504D}" type="presParOf" srcId="{92E15E29-41DF-4A05-9120-9D957134FB55}" destId="{E7E6FB5B-38F4-432C-B2FB-EE3D63F335FE}" srcOrd="0" destOrd="0" presId="urn:microsoft.com/office/officeart/2005/8/layout/hList9"/>
    <dgm:cxn modelId="{E3BBCA62-4BB9-46C0-A644-19D498536D47}" type="presParOf" srcId="{92E15E29-41DF-4A05-9120-9D957134FB55}" destId="{6130F44B-BA2B-424B-B79E-790B2BC64F8E}" srcOrd="1" destOrd="0" presId="urn:microsoft.com/office/officeart/2005/8/layout/hList9"/>
    <dgm:cxn modelId="{CEC32826-2C84-4A1B-864F-0CD9970FEA01}" type="presParOf" srcId="{6130F44B-BA2B-424B-B79E-790B2BC64F8E}" destId="{300F3645-6C27-4C2D-A0ED-D36830701EAA}" srcOrd="0" destOrd="0" presId="urn:microsoft.com/office/officeart/2005/8/layout/hList9"/>
    <dgm:cxn modelId="{A66D27CB-8003-412B-8C02-2DE3A769B8A1}" type="presParOf" srcId="{6130F44B-BA2B-424B-B79E-790B2BC64F8E}" destId="{12496B83-B214-44D3-9827-778CFF0F61CB}" srcOrd="1" destOrd="0" presId="urn:microsoft.com/office/officeart/2005/8/layout/hList9"/>
    <dgm:cxn modelId="{BB293A90-0F9D-4B00-9987-C069C9454B1A}" type="presParOf" srcId="{92E15E29-41DF-4A05-9120-9D957134FB55}" destId="{2FA73815-F5F3-411D-A345-7AEE0439D3D7}" srcOrd="2" destOrd="0" presId="urn:microsoft.com/office/officeart/2005/8/layout/hList9"/>
    <dgm:cxn modelId="{1B7EA539-64AA-44A4-8610-1AED3FACAA31}" type="presParOf" srcId="{2FA73815-F5F3-411D-A345-7AEE0439D3D7}" destId="{57CECD2C-13F6-46C5-AAC9-872402613F47}" srcOrd="0" destOrd="0" presId="urn:microsoft.com/office/officeart/2005/8/layout/hList9"/>
    <dgm:cxn modelId="{2867BDDC-7E60-4F56-A860-185C992C1FE8}" type="presParOf" srcId="{2FA73815-F5F3-411D-A345-7AEE0439D3D7}" destId="{E866D5C6-F5EA-43D8-B2A3-056DFD39596B}" srcOrd="1" destOrd="0" presId="urn:microsoft.com/office/officeart/2005/8/layout/hList9"/>
    <dgm:cxn modelId="{B7CE587B-E9DD-423A-BDDB-BC5E3AFE9561}" type="presParOf" srcId="{645E16C1-F342-493C-AC43-3C4336FE888E}" destId="{E6BD2937-8B46-43B1-9404-234543916AC9}" srcOrd="12" destOrd="0" presId="urn:microsoft.com/office/officeart/2005/8/layout/hList9"/>
    <dgm:cxn modelId="{47B480AC-4B6F-4FDC-8157-B366953FF3BA}" type="presParOf" srcId="{645E16C1-F342-493C-AC43-3C4336FE888E}" destId="{4CBF3879-CF41-4E25-84E0-1B8004D95EBA}" srcOrd="13" destOrd="0" presId="urn:microsoft.com/office/officeart/2005/8/layout/hList9"/>
    <dgm:cxn modelId="{131D4424-46B3-442E-A52B-DB2F514389C3}" type="presParOf" srcId="{645E16C1-F342-493C-AC43-3C4336FE888E}" destId="{206EE924-308D-4595-80F7-A11586569560}" srcOrd="14" destOrd="0" presId="urn:microsoft.com/office/officeart/2005/8/layout/hList9"/>
    <dgm:cxn modelId="{DB1D0A29-F7E8-47C9-BCFE-8A9F68991D14}" type="presParOf" srcId="{645E16C1-F342-493C-AC43-3C4336FE888E}" destId="{5171DA03-AD55-4509-9D34-81AB967858BD}" srcOrd="15" destOrd="0" presId="urn:microsoft.com/office/officeart/2005/8/layout/hList9"/>
    <dgm:cxn modelId="{B2B1EDF9-CEF9-41E4-B33C-222B17D7773D}" type="presParOf" srcId="{645E16C1-F342-493C-AC43-3C4336FE888E}" destId="{29B877BF-F22B-40CF-863D-17BF345208C6}" srcOrd="16" destOrd="0" presId="urn:microsoft.com/office/officeart/2005/8/layout/hList9"/>
    <dgm:cxn modelId="{518271CD-55DA-4EE5-B9CA-EED66010E05C}" type="presParOf" srcId="{29B877BF-F22B-40CF-863D-17BF345208C6}" destId="{4742BD03-4F82-4FD3-9ED6-AA650FD57995}" srcOrd="0" destOrd="0" presId="urn:microsoft.com/office/officeart/2005/8/layout/hList9"/>
    <dgm:cxn modelId="{0223625F-AF26-4CE4-BECF-04AD0AFDD89E}" type="presParOf" srcId="{29B877BF-F22B-40CF-863D-17BF345208C6}" destId="{C763D202-DC13-400D-BA48-27FB9CCD2D5B}" srcOrd="1" destOrd="0" presId="urn:microsoft.com/office/officeart/2005/8/layout/hList9"/>
    <dgm:cxn modelId="{2B83C66F-D4AC-456D-8096-6F7440B5DB3D}" type="presParOf" srcId="{C763D202-DC13-400D-BA48-27FB9CCD2D5B}" destId="{30D94C07-B300-4693-9F7A-3FEA4235405E}" srcOrd="0" destOrd="0" presId="urn:microsoft.com/office/officeart/2005/8/layout/hList9"/>
    <dgm:cxn modelId="{486197D7-645D-4419-B5E2-57BF2F148F04}" type="presParOf" srcId="{C763D202-DC13-400D-BA48-27FB9CCD2D5B}" destId="{6C8C8E18-DFE6-4329-A03E-72F18A565FEC}" srcOrd="1" destOrd="0" presId="urn:microsoft.com/office/officeart/2005/8/layout/hList9"/>
    <dgm:cxn modelId="{E013431F-AC36-451A-A83B-5ABBBE6AC5FC}" type="presParOf" srcId="{29B877BF-F22B-40CF-863D-17BF345208C6}" destId="{D992D1FD-385B-4E68-BDB5-66600AAA1D37}" srcOrd="2" destOrd="0" presId="urn:microsoft.com/office/officeart/2005/8/layout/hList9"/>
    <dgm:cxn modelId="{3D43CF51-E44A-48F1-BCF0-BD25CA72EEAB}" type="presParOf" srcId="{D992D1FD-385B-4E68-BDB5-66600AAA1D37}" destId="{985417AC-5129-4369-89C3-8B8C74639EED}" srcOrd="0" destOrd="0" presId="urn:microsoft.com/office/officeart/2005/8/layout/hList9"/>
    <dgm:cxn modelId="{C7ABC2D8-0615-4D0B-BD0F-CBEB4A16E4D4}" type="presParOf" srcId="{D992D1FD-385B-4E68-BDB5-66600AAA1D37}" destId="{D2F79402-BA73-4F0C-9A39-8E38FB1EF8EA}" srcOrd="1" destOrd="0" presId="urn:microsoft.com/office/officeart/2005/8/layout/hList9"/>
    <dgm:cxn modelId="{424C6832-C2DE-4D81-87AD-8BFF95BFD744}" type="presParOf" srcId="{645E16C1-F342-493C-AC43-3C4336FE888E}" destId="{FC88D95E-9C1D-4C7C-B838-24F3FF57BB74}" srcOrd="17" destOrd="0" presId="urn:microsoft.com/office/officeart/2005/8/layout/hList9"/>
    <dgm:cxn modelId="{0B13920A-D87B-44D1-A206-15B8A4B5B6F6}" type="presParOf" srcId="{645E16C1-F342-493C-AC43-3C4336FE888E}" destId="{9C96134A-791E-4356-8366-2CBE9DB91EB7}" srcOrd="1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CBFCC7-34CB-40E3-AFBE-8D324CAE4B37}" type="doc">
      <dgm:prSet loTypeId="urn:microsoft.com/office/officeart/2005/8/layout/pyramid3" loCatId="pyramid" qsTypeId="urn:microsoft.com/office/officeart/2005/8/quickstyle/simple1" qsCatId="simple" csTypeId="urn:microsoft.com/office/officeart/2005/8/colors/colorful5" csCatId="colorful" phldr="1"/>
      <dgm:spPr/>
    </dgm:pt>
    <dgm:pt modelId="{00C5C3BD-93BF-42A0-A5C0-FEE29B9AC9EB}">
      <dgm:prSet phldrT="[Texto]"/>
      <dgm:spPr>
        <a:solidFill>
          <a:schemeClr val="accent5"/>
        </a:solidFill>
      </dgm:spPr>
      <dgm:t>
        <a:bodyPr/>
        <a:lstStyle/>
        <a:p>
          <a:r>
            <a:rPr lang="es-MX" dirty="0"/>
            <a:t>Planificación de Liquidez</a:t>
          </a:r>
          <a:endParaRPr lang="es-PA" dirty="0"/>
        </a:p>
      </dgm:t>
    </dgm:pt>
    <dgm:pt modelId="{7EEDFEF6-25D9-4738-AC77-740FEBAC719A}" type="parTrans" cxnId="{8629EBF6-AB63-4EE5-BB98-DF75AFD089B7}">
      <dgm:prSet/>
      <dgm:spPr/>
      <dgm:t>
        <a:bodyPr/>
        <a:lstStyle/>
        <a:p>
          <a:endParaRPr lang="es-PA"/>
        </a:p>
      </dgm:t>
    </dgm:pt>
    <dgm:pt modelId="{821FD3CE-265B-4CE2-B2CE-FC2D2DAAF11B}" type="sibTrans" cxnId="{8629EBF6-AB63-4EE5-BB98-DF75AFD089B7}">
      <dgm:prSet/>
      <dgm:spPr/>
      <dgm:t>
        <a:bodyPr/>
        <a:lstStyle/>
        <a:p>
          <a:endParaRPr lang="es-PA"/>
        </a:p>
      </dgm:t>
    </dgm:pt>
    <dgm:pt modelId="{74E92EB6-D6D9-4FD5-8184-9EE9DF5AB415}">
      <dgm:prSet phldrT="[Texto]"/>
      <dgm:spPr>
        <a:solidFill>
          <a:srgbClr val="4DC58D"/>
        </a:solidFill>
      </dgm:spPr>
      <dgm:t>
        <a:bodyPr/>
        <a:lstStyle/>
        <a:p>
          <a:r>
            <a:rPr lang="es-MX" dirty="0"/>
            <a:t>Gestión de Riesgos</a:t>
          </a:r>
          <a:endParaRPr lang="es-PA" dirty="0"/>
        </a:p>
      </dgm:t>
    </dgm:pt>
    <dgm:pt modelId="{70CC1638-62ED-4DD8-8352-AEA84B902318}" type="parTrans" cxnId="{DD86E9A6-9B6C-4C98-8C18-984BCCA9D22C}">
      <dgm:prSet/>
      <dgm:spPr/>
      <dgm:t>
        <a:bodyPr/>
        <a:lstStyle/>
        <a:p>
          <a:endParaRPr lang="es-PA"/>
        </a:p>
      </dgm:t>
    </dgm:pt>
    <dgm:pt modelId="{93CF2D88-C99B-44C9-B46D-D2F047217B2F}" type="sibTrans" cxnId="{DD86E9A6-9B6C-4C98-8C18-984BCCA9D22C}">
      <dgm:prSet/>
      <dgm:spPr/>
      <dgm:t>
        <a:bodyPr/>
        <a:lstStyle/>
        <a:p>
          <a:endParaRPr lang="es-PA"/>
        </a:p>
      </dgm:t>
    </dgm:pt>
    <dgm:pt modelId="{628447F1-19EC-4723-A137-395E69BF1D95}">
      <dgm:prSet phldrT="[Texto]"/>
      <dgm:spPr>
        <a:solidFill>
          <a:srgbClr val="70AD47"/>
        </a:solidFill>
      </dgm:spPr>
      <dgm:t>
        <a:bodyPr/>
        <a:lstStyle/>
        <a:p>
          <a:r>
            <a:rPr lang="es-MX" dirty="0"/>
            <a:t>Estrategias de Inversión</a:t>
          </a:r>
          <a:endParaRPr lang="es-PA" dirty="0"/>
        </a:p>
      </dgm:t>
    </dgm:pt>
    <dgm:pt modelId="{C0C3C474-4E3E-462D-8B73-9A6C09AF9CD7}" type="parTrans" cxnId="{2207F96D-3FBC-4997-89B6-822093A7A9E5}">
      <dgm:prSet/>
      <dgm:spPr/>
      <dgm:t>
        <a:bodyPr/>
        <a:lstStyle/>
        <a:p>
          <a:endParaRPr lang="es-PA"/>
        </a:p>
      </dgm:t>
    </dgm:pt>
    <dgm:pt modelId="{DB36D1E1-CE9F-4905-B954-B6785128D5F6}" type="sibTrans" cxnId="{2207F96D-3FBC-4997-89B6-822093A7A9E5}">
      <dgm:prSet/>
      <dgm:spPr/>
      <dgm:t>
        <a:bodyPr/>
        <a:lstStyle/>
        <a:p>
          <a:endParaRPr lang="es-PA"/>
        </a:p>
      </dgm:t>
    </dgm:pt>
    <dgm:pt modelId="{BC92D8D3-E812-4C45-8CDC-A83347A4EB72}" type="pres">
      <dgm:prSet presAssocID="{F0CBFCC7-34CB-40E3-AFBE-8D324CAE4B37}" presName="Name0" presStyleCnt="0">
        <dgm:presLayoutVars>
          <dgm:dir/>
          <dgm:animLvl val="lvl"/>
          <dgm:resizeHandles val="exact"/>
        </dgm:presLayoutVars>
      </dgm:prSet>
      <dgm:spPr/>
    </dgm:pt>
    <dgm:pt modelId="{52CDD2EA-952E-4D67-8197-D8A2CFD7AD77}" type="pres">
      <dgm:prSet presAssocID="{00C5C3BD-93BF-42A0-A5C0-FEE29B9AC9EB}" presName="Name8" presStyleCnt="0"/>
      <dgm:spPr/>
    </dgm:pt>
    <dgm:pt modelId="{7F3BA28D-A457-4C2C-875B-4CA95FD6A299}" type="pres">
      <dgm:prSet presAssocID="{00C5C3BD-93BF-42A0-A5C0-FEE29B9AC9EB}" presName="level" presStyleLbl="node1" presStyleIdx="0" presStyleCnt="3">
        <dgm:presLayoutVars>
          <dgm:chMax val="1"/>
          <dgm:bulletEnabled val="1"/>
        </dgm:presLayoutVars>
      </dgm:prSet>
      <dgm:spPr/>
    </dgm:pt>
    <dgm:pt modelId="{CB78BE2D-6A4A-4054-B4BA-F3EEF4214020}" type="pres">
      <dgm:prSet presAssocID="{00C5C3BD-93BF-42A0-A5C0-FEE29B9AC9EB}" presName="levelTx" presStyleLbl="revTx" presStyleIdx="0" presStyleCnt="0">
        <dgm:presLayoutVars>
          <dgm:chMax val="1"/>
          <dgm:bulletEnabled val="1"/>
        </dgm:presLayoutVars>
      </dgm:prSet>
      <dgm:spPr/>
    </dgm:pt>
    <dgm:pt modelId="{D7464342-4725-48F6-B98B-952267EC2778}" type="pres">
      <dgm:prSet presAssocID="{74E92EB6-D6D9-4FD5-8184-9EE9DF5AB415}" presName="Name8" presStyleCnt="0"/>
      <dgm:spPr/>
    </dgm:pt>
    <dgm:pt modelId="{85D1E44A-DE4A-4119-8A81-B898F04DF522}" type="pres">
      <dgm:prSet presAssocID="{74E92EB6-D6D9-4FD5-8184-9EE9DF5AB415}" presName="level" presStyleLbl="node1" presStyleIdx="1" presStyleCnt="3">
        <dgm:presLayoutVars>
          <dgm:chMax val="1"/>
          <dgm:bulletEnabled val="1"/>
        </dgm:presLayoutVars>
      </dgm:prSet>
      <dgm:spPr/>
    </dgm:pt>
    <dgm:pt modelId="{8B05594C-F03C-46AA-8657-63FDA054A5F8}" type="pres">
      <dgm:prSet presAssocID="{74E92EB6-D6D9-4FD5-8184-9EE9DF5AB415}" presName="levelTx" presStyleLbl="revTx" presStyleIdx="0" presStyleCnt="0">
        <dgm:presLayoutVars>
          <dgm:chMax val="1"/>
          <dgm:bulletEnabled val="1"/>
        </dgm:presLayoutVars>
      </dgm:prSet>
      <dgm:spPr/>
    </dgm:pt>
    <dgm:pt modelId="{EB937DEA-F55C-458E-A646-D7F54BBFE503}" type="pres">
      <dgm:prSet presAssocID="{628447F1-19EC-4723-A137-395E69BF1D95}" presName="Name8" presStyleCnt="0"/>
      <dgm:spPr/>
    </dgm:pt>
    <dgm:pt modelId="{0A0D24AD-CC48-45A5-8374-D79661B8C050}" type="pres">
      <dgm:prSet presAssocID="{628447F1-19EC-4723-A137-395E69BF1D95}" presName="level" presStyleLbl="node1" presStyleIdx="2" presStyleCnt="3">
        <dgm:presLayoutVars>
          <dgm:chMax val="1"/>
          <dgm:bulletEnabled val="1"/>
        </dgm:presLayoutVars>
      </dgm:prSet>
      <dgm:spPr/>
    </dgm:pt>
    <dgm:pt modelId="{5B56E288-6507-4D07-A402-2A2E6B6AB284}" type="pres">
      <dgm:prSet presAssocID="{628447F1-19EC-4723-A137-395E69BF1D95}" presName="levelTx" presStyleLbl="revTx" presStyleIdx="0" presStyleCnt="0">
        <dgm:presLayoutVars>
          <dgm:chMax val="1"/>
          <dgm:bulletEnabled val="1"/>
        </dgm:presLayoutVars>
      </dgm:prSet>
      <dgm:spPr/>
    </dgm:pt>
  </dgm:ptLst>
  <dgm:cxnLst>
    <dgm:cxn modelId="{703BD221-BFBD-4DDF-AF65-9982D58A0D5E}" type="presOf" srcId="{628447F1-19EC-4723-A137-395E69BF1D95}" destId="{5B56E288-6507-4D07-A402-2A2E6B6AB284}" srcOrd="1" destOrd="0" presId="urn:microsoft.com/office/officeart/2005/8/layout/pyramid3"/>
    <dgm:cxn modelId="{2207F96D-3FBC-4997-89B6-822093A7A9E5}" srcId="{F0CBFCC7-34CB-40E3-AFBE-8D324CAE4B37}" destId="{628447F1-19EC-4723-A137-395E69BF1D95}" srcOrd="2" destOrd="0" parTransId="{C0C3C474-4E3E-462D-8B73-9A6C09AF9CD7}" sibTransId="{DB36D1E1-CE9F-4905-B954-B6785128D5F6}"/>
    <dgm:cxn modelId="{DD86E9A6-9B6C-4C98-8C18-984BCCA9D22C}" srcId="{F0CBFCC7-34CB-40E3-AFBE-8D324CAE4B37}" destId="{74E92EB6-D6D9-4FD5-8184-9EE9DF5AB415}" srcOrd="1" destOrd="0" parTransId="{70CC1638-62ED-4DD8-8352-AEA84B902318}" sibTransId="{93CF2D88-C99B-44C9-B46D-D2F047217B2F}"/>
    <dgm:cxn modelId="{B0FD2FAE-733F-4DA6-99C7-8EA94861ACE5}" type="presOf" srcId="{00C5C3BD-93BF-42A0-A5C0-FEE29B9AC9EB}" destId="{CB78BE2D-6A4A-4054-B4BA-F3EEF4214020}" srcOrd="1" destOrd="0" presId="urn:microsoft.com/office/officeart/2005/8/layout/pyramid3"/>
    <dgm:cxn modelId="{156F69AE-CF3C-482A-984D-DF17709F8C55}" type="presOf" srcId="{628447F1-19EC-4723-A137-395E69BF1D95}" destId="{0A0D24AD-CC48-45A5-8374-D79661B8C050}" srcOrd="0" destOrd="0" presId="urn:microsoft.com/office/officeart/2005/8/layout/pyramid3"/>
    <dgm:cxn modelId="{89A560BE-7130-4F29-9D2F-03CC62F720BA}" type="presOf" srcId="{74E92EB6-D6D9-4FD5-8184-9EE9DF5AB415}" destId="{8B05594C-F03C-46AA-8657-63FDA054A5F8}" srcOrd="1" destOrd="0" presId="urn:microsoft.com/office/officeart/2005/8/layout/pyramid3"/>
    <dgm:cxn modelId="{532A5ACE-61E1-48AC-894B-3E34FAE9C89B}" type="presOf" srcId="{F0CBFCC7-34CB-40E3-AFBE-8D324CAE4B37}" destId="{BC92D8D3-E812-4C45-8CDC-A83347A4EB72}" srcOrd="0" destOrd="0" presId="urn:microsoft.com/office/officeart/2005/8/layout/pyramid3"/>
    <dgm:cxn modelId="{881021D2-7793-49BC-8333-2835FC4FDFF7}" type="presOf" srcId="{74E92EB6-D6D9-4FD5-8184-9EE9DF5AB415}" destId="{85D1E44A-DE4A-4119-8A81-B898F04DF522}" srcOrd="0" destOrd="0" presId="urn:microsoft.com/office/officeart/2005/8/layout/pyramid3"/>
    <dgm:cxn modelId="{8629EBF6-AB63-4EE5-BB98-DF75AFD089B7}" srcId="{F0CBFCC7-34CB-40E3-AFBE-8D324CAE4B37}" destId="{00C5C3BD-93BF-42A0-A5C0-FEE29B9AC9EB}" srcOrd="0" destOrd="0" parTransId="{7EEDFEF6-25D9-4738-AC77-740FEBAC719A}" sibTransId="{821FD3CE-265B-4CE2-B2CE-FC2D2DAAF11B}"/>
    <dgm:cxn modelId="{6638FDF8-A017-4BDC-B460-691DF22B72AB}" type="presOf" srcId="{00C5C3BD-93BF-42A0-A5C0-FEE29B9AC9EB}" destId="{7F3BA28D-A457-4C2C-875B-4CA95FD6A299}" srcOrd="0" destOrd="0" presId="urn:microsoft.com/office/officeart/2005/8/layout/pyramid3"/>
    <dgm:cxn modelId="{FB154EE3-D574-49F6-9C9E-882DE4DC4365}" type="presParOf" srcId="{BC92D8D3-E812-4C45-8CDC-A83347A4EB72}" destId="{52CDD2EA-952E-4D67-8197-D8A2CFD7AD77}" srcOrd="0" destOrd="0" presId="urn:microsoft.com/office/officeart/2005/8/layout/pyramid3"/>
    <dgm:cxn modelId="{136FA710-07D8-4A42-B034-74DE3DAC5225}" type="presParOf" srcId="{52CDD2EA-952E-4D67-8197-D8A2CFD7AD77}" destId="{7F3BA28D-A457-4C2C-875B-4CA95FD6A299}" srcOrd="0" destOrd="0" presId="urn:microsoft.com/office/officeart/2005/8/layout/pyramid3"/>
    <dgm:cxn modelId="{6FECB25C-0497-45CD-A3DB-9498011F104C}" type="presParOf" srcId="{52CDD2EA-952E-4D67-8197-D8A2CFD7AD77}" destId="{CB78BE2D-6A4A-4054-B4BA-F3EEF4214020}" srcOrd="1" destOrd="0" presId="urn:microsoft.com/office/officeart/2005/8/layout/pyramid3"/>
    <dgm:cxn modelId="{AE1023E0-8559-4B5C-BE39-5DFB04D7BC50}" type="presParOf" srcId="{BC92D8D3-E812-4C45-8CDC-A83347A4EB72}" destId="{D7464342-4725-48F6-B98B-952267EC2778}" srcOrd="1" destOrd="0" presId="urn:microsoft.com/office/officeart/2005/8/layout/pyramid3"/>
    <dgm:cxn modelId="{39F87D0D-F2A3-45D0-827A-02C9B66E23BF}" type="presParOf" srcId="{D7464342-4725-48F6-B98B-952267EC2778}" destId="{85D1E44A-DE4A-4119-8A81-B898F04DF522}" srcOrd="0" destOrd="0" presId="urn:microsoft.com/office/officeart/2005/8/layout/pyramid3"/>
    <dgm:cxn modelId="{B0BB4281-FACE-42D0-816F-5271EB423853}" type="presParOf" srcId="{D7464342-4725-48F6-B98B-952267EC2778}" destId="{8B05594C-F03C-46AA-8657-63FDA054A5F8}" srcOrd="1" destOrd="0" presId="urn:microsoft.com/office/officeart/2005/8/layout/pyramid3"/>
    <dgm:cxn modelId="{C4BE6A3F-A9B6-4D15-824C-DF1EF2647CD0}" type="presParOf" srcId="{BC92D8D3-E812-4C45-8CDC-A83347A4EB72}" destId="{EB937DEA-F55C-458E-A646-D7F54BBFE503}" srcOrd="2" destOrd="0" presId="urn:microsoft.com/office/officeart/2005/8/layout/pyramid3"/>
    <dgm:cxn modelId="{1642180B-B0A0-4BBE-8DD5-BF45F46F0C40}" type="presParOf" srcId="{EB937DEA-F55C-458E-A646-D7F54BBFE503}" destId="{0A0D24AD-CC48-45A5-8374-D79661B8C050}" srcOrd="0" destOrd="0" presId="urn:microsoft.com/office/officeart/2005/8/layout/pyramid3"/>
    <dgm:cxn modelId="{3B92B9FE-D059-4A80-A83E-67BDD6E2B704}" type="presParOf" srcId="{EB937DEA-F55C-458E-A646-D7F54BBFE503}" destId="{5B56E288-6507-4D07-A402-2A2E6B6AB284}"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1424DC-B920-43F1-8683-EC27C0F220B0}" type="doc">
      <dgm:prSet loTypeId="urn:microsoft.com/office/officeart/2005/8/layout/vList6" loCatId="list" qsTypeId="urn:microsoft.com/office/officeart/2005/8/quickstyle/simple1" qsCatId="simple" csTypeId="urn:microsoft.com/office/officeart/2005/8/colors/accent1_4" csCatId="accent1" phldr="1"/>
      <dgm:spPr/>
      <dgm:t>
        <a:bodyPr/>
        <a:lstStyle/>
        <a:p>
          <a:endParaRPr lang="es-PA"/>
        </a:p>
      </dgm:t>
    </dgm:pt>
    <dgm:pt modelId="{0F8C4792-6351-4D70-8BBB-573478F41C3F}">
      <dgm:prSet phldrT="[Texto]"/>
      <dgm:spPr/>
      <dgm:t>
        <a:bodyPr/>
        <a:lstStyle/>
        <a:p>
          <a:r>
            <a:rPr lang="es-PA" dirty="0"/>
            <a:t>Capacidad Predictiva:</a:t>
          </a:r>
        </a:p>
      </dgm:t>
    </dgm:pt>
    <dgm:pt modelId="{2AB5FBFC-E9AE-4514-9D7B-348C01273DD9}" type="parTrans" cxnId="{651017D6-870B-47FD-91A8-D3857568CE19}">
      <dgm:prSet/>
      <dgm:spPr/>
      <dgm:t>
        <a:bodyPr/>
        <a:lstStyle/>
        <a:p>
          <a:endParaRPr lang="es-PA"/>
        </a:p>
      </dgm:t>
    </dgm:pt>
    <dgm:pt modelId="{CCEDD77D-CBD3-4E04-877D-3A55C5C52CE4}" type="sibTrans" cxnId="{651017D6-870B-47FD-91A8-D3857568CE19}">
      <dgm:prSet/>
      <dgm:spPr/>
      <dgm:t>
        <a:bodyPr/>
        <a:lstStyle/>
        <a:p>
          <a:endParaRPr lang="es-PA"/>
        </a:p>
      </dgm:t>
    </dgm:pt>
    <dgm:pt modelId="{383ABCE4-812D-47DD-A6A8-5C26155B228E}">
      <dgm:prSet phldrT="[Texto]"/>
      <dgm:spPr/>
      <dgm:t>
        <a:bodyPr/>
        <a:lstStyle/>
        <a:p>
          <a:r>
            <a:rPr lang="es-MX" dirty="0"/>
            <a:t>Los promedios móviles son útiles para suavizar datos y identificar tendencias a largo plazo, pero no proporcionan predicciones detalladas.</a:t>
          </a:r>
          <a:endParaRPr lang="es-PA" dirty="0"/>
        </a:p>
      </dgm:t>
    </dgm:pt>
    <dgm:pt modelId="{B6A8F829-A924-41D0-9D0A-DEA8270042F1}" type="parTrans" cxnId="{4327DD9E-28CA-429C-B20E-7CF426BFAEF0}">
      <dgm:prSet/>
      <dgm:spPr/>
      <dgm:t>
        <a:bodyPr/>
        <a:lstStyle/>
        <a:p>
          <a:endParaRPr lang="es-PA"/>
        </a:p>
      </dgm:t>
    </dgm:pt>
    <dgm:pt modelId="{33E9B807-EEB4-46A3-94E3-302692186C5D}" type="sibTrans" cxnId="{4327DD9E-28CA-429C-B20E-7CF426BFAEF0}">
      <dgm:prSet/>
      <dgm:spPr/>
      <dgm:t>
        <a:bodyPr/>
        <a:lstStyle/>
        <a:p>
          <a:endParaRPr lang="es-PA"/>
        </a:p>
      </dgm:t>
    </dgm:pt>
    <dgm:pt modelId="{706E87A8-7079-4733-9CA0-530E0769C008}">
      <dgm:prSet phldrT="[Texto]"/>
      <dgm:spPr/>
      <dgm:t>
        <a:bodyPr/>
        <a:lstStyle/>
        <a:p>
          <a:r>
            <a:rPr lang="es-PA" dirty="0"/>
            <a:t>Elección del Modelo:</a:t>
          </a:r>
        </a:p>
      </dgm:t>
    </dgm:pt>
    <dgm:pt modelId="{7D7E6C11-C64D-4409-854F-FC7F5CCF6BA1}" type="parTrans" cxnId="{895C7E6C-7941-4EC4-87FF-B2A484032720}">
      <dgm:prSet/>
      <dgm:spPr/>
      <dgm:t>
        <a:bodyPr/>
        <a:lstStyle/>
        <a:p>
          <a:endParaRPr lang="es-PA"/>
        </a:p>
      </dgm:t>
    </dgm:pt>
    <dgm:pt modelId="{286D20AF-D7BC-4C80-9844-9EAFA47BAEDF}" type="sibTrans" cxnId="{895C7E6C-7941-4EC4-87FF-B2A484032720}">
      <dgm:prSet/>
      <dgm:spPr/>
      <dgm:t>
        <a:bodyPr/>
        <a:lstStyle/>
        <a:p>
          <a:endParaRPr lang="es-PA"/>
        </a:p>
      </dgm:t>
    </dgm:pt>
    <dgm:pt modelId="{355A59C9-4564-4385-A3C2-743B6AB44A9A}">
      <dgm:prSet/>
      <dgm:spPr/>
      <dgm:t>
        <a:bodyPr/>
        <a:lstStyle/>
        <a:p>
          <a:r>
            <a:rPr lang="es-MX" dirty="0"/>
            <a:t>La capacidad predictiva de cada modelo puede evaluarse visualmente comparando las líneas de predicción con los datos originales.</a:t>
          </a:r>
          <a:endParaRPr lang="es-PA" dirty="0"/>
        </a:p>
      </dgm:t>
    </dgm:pt>
    <dgm:pt modelId="{3D15A26E-F261-4B74-9ECF-F52C34C12BF3}" type="parTrans" cxnId="{4401C557-CC28-4FC7-9BDC-438AA6236F37}">
      <dgm:prSet/>
      <dgm:spPr/>
      <dgm:t>
        <a:bodyPr/>
        <a:lstStyle/>
        <a:p>
          <a:endParaRPr lang="es-PA"/>
        </a:p>
      </dgm:t>
    </dgm:pt>
    <dgm:pt modelId="{75D3AF7A-7E0C-4462-998C-6538C739BD91}" type="sibTrans" cxnId="{4401C557-CC28-4FC7-9BDC-438AA6236F37}">
      <dgm:prSet/>
      <dgm:spPr/>
      <dgm:t>
        <a:bodyPr/>
        <a:lstStyle/>
        <a:p>
          <a:endParaRPr lang="es-PA"/>
        </a:p>
      </dgm:t>
    </dgm:pt>
    <dgm:pt modelId="{1628CBA9-B623-4A69-ABB0-C8CFD4113AA1}">
      <dgm:prSet/>
      <dgm:spPr/>
      <dgm:t>
        <a:bodyPr/>
        <a:lstStyle/>
        <a:p>
          <a:r>
            <a:rPr lang="es-PA" dirty="0"/>
            <a:t>Los modelos más complejos como Holt y Winter pueden capturar mejor cambios a corto y mediano plazo, así como estacionalidad.</a:t>
          </a:r>
        </a:p>
      </dgm:t>
    </dgm:pt>
    <dgm:pt modelId="{3E3C1D97-43C6-43AA-8A74-85D026E4200D}" type="parTrans" cxnId="{96456D97-569B-4110-A7BF-B036CE5EFBC9}">
      <dgm:prSet/>
      <dgm:spPr/>
      <dgm:t>
        <a:bodyPr/>
        <a:lstStyle/>
        <a:p>
          <a:endParaRPr lang="es-PA"/>
        </a:p>
      </dgm:t>
    </dgm:pt>
    <dgm:pt modelId="{5DBC4556-E670-48A6-AEC8-231B1CE73A0A}" type="sibTrans" cxnId="{96456D97-569B-4110-A7BF-B036CE5EFBC9}">
      <dgm:prSet/>
      <dgm:spPr/>
      <dgm:t>
        <a:bodyPr/>
        <a:lstStyle/>
        <a:p>
          <a:endParaRPr lang="es-PA"/>
        </a:p>
      </dgm:t>
    </dgm:pt>
    <dgm:pt modelId="{B2898578-CCFB-4B9A-82DE-BA2D65C3422A}">
      <dgm:prSet phldrT="[Texto]"/>
      <dgm:spPr/>
      <dgm:t>
        <a:bodyPr/>
        <a:lstStyle/>
        <a:p>
          <a:r>
            <a:rPr lang="es-PA" dirty="0"/>
            <a:t>Si la serie temporal muestra una fuerte estacionalidad, el modelo de Winter podría ser más apropiado.</a:t>
          </a:r>
        </a:p>
      </dgm:t>
    </dgm:pt>
    <dgm:pt modelId="{D64524F1-8508-4B50-AD29-1B0BA4B7A573}" type="parTrans" cxnId="{CB0D8CEC-85D2-4BBF-91D7-794B84FBCD17}">
      <dgm:prSet/>
      <dgm:spPr/>
      <dgm:t>
        <a:bodyPr/>
        <a:lstStyle/>
        <a:p>
          <a:endParaRPr lang="es-PA"/>
        </a:p>
      </dgm:t>
    </dgm:pt>
    <dgm:pt modelId="{691D4815-7A3C-4139-9F1D-A70A8BBA2315}" type="sibTrans" cxnId="{CB0D8CEC-85D2-4BBF-91D7-794B84FBCD17}">
      <dgm:prSet/>
      <dgm:spPr/>
      <dgm:t>
        <a:bodyPr/>
        <a:lstStyle/>
        <a:p>
          <a:endParaRPr lang="es-PA"/>
        </a:p>
      </dgm:t>
    </dgm:pt>
    <dgm:pt modelId="{69604C03-B971-456D-93B7-29494C8AFAEC}">
      <dgm:prSet/>
      <dgm:spPr/>
      <dgm:t>
        <a:bodyPr/>
        <a:lstStyle/>
        <a:p>
          <a:r>
            <a:rPr lang="es-PA"/>
            <a:t>Si solo hay una tendencia general sin estacionalidad evidente, Holt podría ser una opción adecuada.</a:t>
          </a:r>
          <a:endParaRPr lang="es-PA" dirty="0"/>
        </a:p>
      </dgm:t>
    </dgm:pt>
    <dgm:pt modelId="{FBB580FF-8AF1-4283-B4BC-A9F738E42AAF}" type="parTrans" cxnId="{A9B7F08F-71C3-4EC2-A543-0916B3FEEE1B}">
      <dgm:prSet/>
      <dgm:spPr/>
      <dgm:t>
        <a:bodyPr/>
        <a:lstStyle/>
        <a:p>
          <a:endParaRPr lang="es-PA"/>
        </a:p>
      </dgm:t>
    </dgm:pt>
    <dgm:pt modelId="{D86CF2AB-6527-4BAF-B438-3D81FA8DAE60}" type="sibTrans" cxnId="{A9B7F08F-71C3-4EC2-A543-0916B3FEEE1B}">
      <dgm:prSet/>
      <dgm:spPr/>
      <dgm:t>
        <a:bodyPr/>
        <a:lstStyle/>
        <a:p>
          <a:endParaRPr lang="es-PA"/>
        </a:p>
      </dgm:t>
    </dgm:pt>
    <dgm:pt modelId="{BE413EC2-5E4E-4B87-9CCF-7EC6C45825E0}">
      <dgm:prSet/>
      <dgm:spPr/>
      <dgm:t>
        <a:bodyPr/>
        <a:lstStyle/>
        <a:p>
          <a:r>
            <a:rPr lang="es-PA"/>
            <a:t>Los promedios móviles son útiles para tendencias a largo plazo y como referencia, pero tienen limitaciones en la predicción de cambios abruptos o estacionalidad.</a:t>
          </a:r>
          <a:endParaRPr lang="es-PA" dirty="0"/>
        </a:p>
      </dgm:t>
    </dgm:pt>
    <dgm:pt modelId="{FE048ADF-0539-433C-8F75-9C04D02EE044}" type="parTrans" cxnId="{2C34045E-9A55-4AB3-B9CC-80D20611EA12}">
      <dgm:prSet/>
      <dgm:spPr/>
      <dgm:t>
        <a:bodyPr/>
        <a:lstStyle/>
        <a:p>
          <a:endParaRPr lang="es-PA"/>
        </a:p>
      </dgm:t>
    </dgm:pt>
    <dgm:pt modelId="{0928C1F7-D63A-4066-8C64-9E1CC523DA0A}" type="sibTrans" cxnId="{2C34045E-9A55-4AB3-B9CC-80D20611EA12}">
      <dgm:prSet/>
      <dgm:spPr/>
      <dgm:t>
        <a:bodyPr/>
        <a:lstStyle/>
        <a:p>
          <a:endParaRPr lang="es-PA"/>
        </a:p>
      </dgm:t>
    </dgm:pt>
    <dgm:pt modelId="{FA28A173-7F15-430D-9109-0D7D6ABCF5F4}" type="pres">
      <dgm:prSet presAssocID="{741424DC-B920-43F1-8683-EC27C0F220B0}" presName="Name0" presStyleCnt="0">
        <dgm:presLayoutVars>
          <dgm:dir/>
          <dgm:animLvl val="lvl"/>
          <dgm:resizeHandles/>
        </dgm:presLayoutVars>
      </dgm:prSet>
      <dgm:spPr/>
    </dgm:pt>
    <dgm:pt modelId="{80897E72-598B-4536-8AC0-C8AEF4CEE51B}" type="pres">
      <dgm:prSet presAssocID="{0F8C4792-6351-4D70-8BBB-573478F41C3F}" presName="linNode" presStyleCnt="0"/>
      <dgm:spPr/>
    </dgm:pt>
    <dgm:pt modelId="{518AF97B-6ACF-4F92-80A1-039B6ECCDB96}" type="pres">
      <dgm:prSet presAssocID="{0F8C4792-6351-4D70-8BBB-573478F41C3F}" presName="parentShp" presStyleLbl="node1" presStyleIdx="0" presStyleCnt="2">
        <dgm:presLayoutVars>
          <dgm:bulletEnabled val="1"/>
        </dgm:presLayoutVars>
      </dgm:prSet>
      <dgm:spPr/>
    </dgm:pt>
    <dgm:pt modelId="{EBF0A3DA-DD33-47FB-B99F-93F4A14EC6E8}" type="pres">
      <dgm:prSet presAssocID="{0F8C4792-6351-4D70-8BBB-573478F41C3F}" presName="childShp" presStyleLbl="bgAccFollowNode1" presStyleIdx="0" presStyleCnt="2">
        <dgm:presLayoutVars>
          <dgm:bulletEnabled val="1"/>
        </dgm:presLayoutVars>
      </dgm:prSet>
      <dgm:spPr/>
    </dgm:pt>
    <dgm:pt modelId="{2A91F56D-252B-42C8-95ED-48472D47448D}" type="pres">
      <dgm:prSet presAssocID="{CCEDD77D-CBD3-4E04-877D-3A55C5C52CE4}" presName="spacing" presStyleCnt="0"/>
      <dgm:spPr/>
    </dgm:pt>
    <dgm:pt modelId="{B00BFBE0-BCB2-4F31-879B-4600F997C10D}" type="pres">
      <dgm:prSet presAssocID="{706E87A8-7079-4733-9CA0-530E0769C008}" presName="linNode" presStyleCnt="0"/>
      <dgm:spPr/>
    </dgm:pt>
    <dgm:pt modelId="{F6ED9FC3-C20A-4305-823C-F1B18AA39AC9}" type="pres">
      <dgm:prSet presAssocID="{706E87A8-7079-4733-9CA0-530E0769C008}" presName="parentShp" presStyleLbl="node1" presStyleIdx="1" presStyleCnt="2">
        <dgm:presLayoutVars>
          <dgm:bulletEnabled val="1"/>
        </dgm:presLayoutVars>
      </dgm:prSet>
      <dgm:spPr/>
    </dgm:pt>
    <dgm:pt modelId="{135C3FA1-A2BA-4425-B886-ECA444ECE41D}" type="pres">
      <dgm:prSet presAssocID="{706E87A8-7079-4733-9CA0-530E0769C008}" presName="childShp" presStyleLbl="bgAccFollowNode1" presStyleIdx="1" presStyleCnt="2">
        <dgm:presLayoutVars>
          <dgm:bulletEnabled val="1"/>
        </dgm:presLayoutVars>
      </dgm:prSet>
      <dgm:spPr/>
    </dgm:pt>
  </dgm:ptLst>
  <dgm:cxnLst>
    <dgm:cxn modelId="{B86D9108-A9D3-4410-8699-BE46EAE3D15A}" type="presOf" srcId="{1628CBA9-B623-4A69-ABB0-C8CFD4113AA1}" destId="{EBF0A3DA-DD33-47FB-B99F-93F4A14EC6E8}" srcOrd="0" destOrd="1" presId="urn:microsoft.com/office/officeart/2005/8/layout/vList6"/>
    <dgm:cxn modelId="{A23DD41A-9521-4F2E-98CC-320615D808AC}" type="presOf" srcId="{0F8C4792-6351-4D70-8BBB-573478F41C3F}" destId="{518AF97B-6ACF-4F92-80A1-039B6ECCDB96}" srcOrd="0" destOrd="0" presId="urn:microsoft.com/office/officeart/2005/8/layout/vList6"/>
    <dgm:cxn modelId="{E6604C2A-266B-4614-A5A7-689703663C8A}" type="presOf" srcId="{B2898578-CCFB-4B9A-82DE-BA2D65C3422A}" destId="{135C3FA1-A2BA-4425-B886-ECA444ECE41D}" srcOrd="0" destOrd="0" presId="urn:microsoft.com/office/officeart/2005/8/layout/vList6"/>
    <dgm:cxn modelId="{6CC8F932-A226-4C5C-8AEE-EDEFCCC638AE}" type="presOf" srcId="{383ABCE4-812D-47DD-A6A8-5C26155B228E}" destId="{EBF0A3DA-DD33-47FB-B99F-93F4A14EC6E8}" srcOrd="0" destOrd="2" presId="urn:microsoft.com/office/officeart/2005/8/layout/vList6"/>
    <dgm:cxn modelId="{AF740536-C8E6-4148-942F-7EA86A38CE36}" type="presOf" srcId="{741424DC-B920-43F1-8683-EC27C0F220B0}" destId="{FA28A173-7F15-430D-9109-0D7D6ABCF5F4}" srcOrd="0" destOrd="0" presId="urn:microsoft.com/office/officeart/2005/8/layout/vList6"/>
    <dgm:cxn modelId="{C4FBC13A-5334-4C0A-99D4-8CB7E9C70E04}" type="presOf" srcId="{355A59C9-4564-4385-A3C2-743B6AB44A9A}" destId="{EBF0A3DA-DD33-47FB-B99F-93F4A14EC6E8}" srcOrd="0" destOrd="0" presId="urn:microsoft.com/office/officeart/2005/8/layout/vList6"/>
    <dgm:cxn modelId="{2C34045E-9A55-4AB3-B9CC-80D20611EA12}" srcId="{706E87A8-7079-4733-9CA0-530E0769C008}" destId="{BE413EC2-5E4E-4B87-9CCF-7EC6C45825E0}" srcOrd="2" destOrd="0" parTransId="{FE048ADF-0539-433C-8F75-9C04D02EE044}" sibTransId="{0928C1F7-D63A-4066-8C64-9E1CC523DA0A}"/>
    <dgm:cxn modelId="{5FE9F469-8754-4D54-87E3-46C572B6CBF7}" type="presOf" srcId="{706E87A8-7079-4733-9CA0-530E0769C008}" destId="{F6ED9FC3-C20A-4305-823C-F1B18AA39AC9}" srcOrd="0" destOrd="0" presId="urn:microsoft.com/office/officeart/2005/8/layout/vList6"/>
    <dgm:cxn modelId="{895C7E6C-7941-4EC4-87FF-B2A484032720}" srcId="{741424DC-B920-43F1-8683-EC27C0F220B0}" destId="{706E87A8-7079-4733-9CA0-530E0769C008}" srcOrd="1" destOrd="0" parTransId="{7D7E6C11-C64D-4409-854F-FC7F5CCF6BA1}" sibTransId="{286D20AF-D7BC-4C80-9844-9EAFA47BAEDF}"/>
    <dgm:cxn modelId="{4401C557-CC28-4FC7-9BDC-438AA6236F37}" srcId="{0F8C4792-6351-4D70-8BBB-573478F41C3F}" destId="{355A59C9-4564-4385-A3C2-743B6AB44A9A}" srcOrd="0" destOrd="0" parTransId="{3D15A26E-F261-4B74-9ECF-F52C34C12BF3}" sibTransId="{75D3AF7A-7E0C-4462-998C-6538C739BD91}"/>
    <dgm:cxn modelId="{A9B7F08F-71C3-4EC2-A543-0916B3FEEE1B}" srcId="{706E87A8-7079-4733-9CA0-530E0769C008}" destId="{69604C03-B971-456D-93B7-29494C8AFAEC}" srcOrd="1" destOrd="0" parTransId="{FBB580FF-8AF1-4283-B4BC-A9F738E42AAF}" sibTransId="{D86CF2AB-6527-4BAF-B438-3D81FA8DAE60}"/>
    <dgm:cxn modelId="{96456D97-569B-4110-A7BF-B036CE5EFBC9}" srcId="{0F8C4792-6351-4D70-8BBB-573478F41C3F}" destId="{1628CBA9-B623-4A69-ABB0-C8CFD4113AA1}" srcOrd="1" destOrd="0" parTransId="{3E3C1D97-43C6-43AA-8A74-85D026E4200D}" sibTransId="{5DBC4556-E670-48A6-AEC8-231B1CE73A0A}"/>
    <dgm:cxn modelId="{4327DD9E-28CA-429C-B20E-7CF426BFAEF0}" srcId="{0F8C4792-6351-4D70-8BBB-573478F41C3F}" destId="{383ABCE4-812D-47DD-A6A8-5C26155B228E}" srcOrd="2" destOrd="0" parTransId="{B6A8F829-A924-41D0-9D0A-DEA8270042F1}" sibTransId="{33E9B807-EEB4-46A3-94E3-302692186C5D}"/>
    <dgm:cxn modelId="{932F30A5-25B3-4B65-8BE6-CE6B8EA1C8A5}" type="presOf" srcId="{BE413EC2-5E4E-4B87-9CCF-7EC6C45825E0}" destId="{135C3FA1-A2BA-4425-B886-ECA444ECE41D}" srcOrd="0" destOrd="2" presId="urn:microsoft.com/office/officeart/2005/8/layout/vList6"/>
    <dgm:cxn modelId="{85007EC8-7103-4033-A5AE-124EBE0863C1}" type="presOf" srcId="{69604C03-B971-456D-93B7-29494C8AFAEC}" destId="{135C3FA1-A2BA-4425-B886-ECA444ECE41D}" srcOrd="0" destOrd="1" presId="urn:microsoft.com/office/officeart/2005/8/layout/vList6"/>
    <dgm:cxn modelId="{651017D6-870B-47FD-91A8-D3857568CE19}" srcId="{741424DC-B920-43F1-8683-EC27C0F220B0}" destId="{0F8C4792-6351-4D70-8BBB-573478F41C3F}" srcOrd="0" destOrd="0" parTransId="{2AB5FBFC-E9AE-4514-9D7B-348C01273DD9}" sibTransId="{CCEDD77D-CBD3-4E04-877D-3A55C5C52CE4}"/>
    <dgm:cxn modelId="{CB0D8CEC-85D2-4BBF-91D7-794B84FBCD17}" srcId="{706E87A8-7079-4733-9CA0-530E0769C008}" destId="{B2898578-CCFB-4B9A-82DE-BA2D65C3422A}" srcOrd="0" destOrd="0" parTransId="{D64524F1-8508-4B50-AD29-1B0BA4B7A573}" sibTransId="{691D4815-7A3C-4139-9F1D-A70A8BBA2315}"/>
    <dgm:cxn modelId="{FC6909F2-72E5-4868-AE10-184EB5599CD7}" type="presParOf" srcId="{FA28A173-7F15-430D-9109-0D7D6ABCF5F4}" destId="{80897E72-598B-4536-8AC0-C8AEF4CEE51B}" srcOrd="0" destOrd="0" presId="urn:microsoft.com/office/officeart/2005/8/layout/vList6"/>
    <dgm:cxn modelId="{A696072D-EBC7-4238-A85B-7BCEA17863F2}" type="presParOf" srcId="{80897E72-598B-4536-8AC0-C8AEF4CEE51B}" destId="{518AF97B-6ACF-4F92-80A1-039B6ECCDB96}" srcOrd="0" destOrd="0" presId="urn:microsoft.com/office/officeart/2005/8/layout/vList6"/>
    <dgm:cxn modelId="{A6048804-8391-4AF7-91B9-6B9CEE7B983A}" type="presParOf" srcId="{80897E72-598B-4536-8AC0-C8AEF4CEE51B}" destId="{EBF0A3DA-DD33-47FB-B99F-93F4A14EC6E8}" srcOrd="1" destOrd="0" presId="urn:microsoft.com/office/officeart/2005/8/layout/vList6"/>
    <dgm:cxn modelId="{1113E754-0D51-4AC9-BD9E-073DFE36B073}" type="presParOf" srcId="{FA28A173-7F15-430D-9109-0D7D6ABCF5F4}" destId="{2A91F56D-252B-42C8-95ED-48472D47448D}" srcOrd="1" destOrd="0" presId="urn:microsoft.com/office/officeart/2005/8/layout/vList6"/>
    <dgm:cxn modelId="{28357890-45C3-410D-845C-FA4421E2A916}" type="presParOf" srcId="{FA28A173-7F15-430D-9109-0D7D6ABCF5F4}" destId="{B00BFBE0-BCB2-4F31-879B-4600F997C10D}" srcOrd="2" destOrd="0" presId="urn:microsoft.com/office/officeart/2005/8/layout/vList6"/>
    <dgm:cxn modelId="{07BBD066-B448-42A6-8310-53F472C63B2D}" type="presParOf" srcId="{B00BFBE0-BCB2-4F31-879B-4600F997C10D}" destId="{F6ED9FC3-C20A-4305-823C-F1B18AA39AC9}" srcOrd="0" destOrd="0" presId="urn:microsoft.com/office/officeart/2005/8/layout/vList6"/>
    <dgm:cxn modelId="{FC81F1CF-DC7E-44FB-8DBC-B2D82630C4CD}" type="presParOf" srcId="{B00BFBE0-BCB2-4F31-879B-4600F997C10D}" destId="{135C3FA1-A2BA-4425-B886-ECA444ECE41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66D717-1A3D-45F0-8293-FAF4B247BDAD}"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s-PA"/>
        </a:p>
      </dgm:t>
    </dgm:pt>
    <dgm:pt modelId="{E7325420-190B-4256-80D1-025784ECB540}">
      <dgm:prSet phldrT="[Texto]"/>
      <dgm:spPr/>
      <dgm:t>
        <a:bodyPr/>
        <a:lstStyle/>
        <a:p>
          <a:r>
            <a:rPr lang="es-MX" dirty="0"/>
            <a:t>. Ingresos por Intereses y Comisiones</a:t>
          </a:r>
          <a:endParaRPr lang="es-PA" dirty="0"/>
        </a:p>
      </dgm:t>
    </dgm:pt>
    <dgm:pt modelId="{24009262-5884-49BD-8E38-0515BF1D298A}" type="parTrans" cxnId="{B7B6102B-AB03-405D-821C-6C0D8DA8ABED}">
      <dgm:prSet/>
      <dgm:spPr/>
      <dgm:t>
        <a:bodyPr/>
        <a:lstStyle/>
        <a:p>
          <a:endParaRPr lang="es-PA"/>
        </a:p>
      </dgm:t>
    </dgm:pt>
    <dgm:pt modelId="{367F6C9C-F35E-4949-8D56-3E6F1B3C3213}" type="sibTrans" cxnId="{B7B6102B-AB03-405D-821C-6C0D8DA8ABED}">
      <dgm:prSet/>
      <dgm:spPr/>
      <dgm:t>
        <a:bodyPr/>
        <a:lstStyle/>
        <a:p>
          <a:endParaRPr lang="es-PA"/>
        </a:p>
      </dgm:t>
    </dgm:pt>
    <dgm:pt modelId="{59CBCB58-882A-4F3E-B50C-CCC5C9757C80}">
      <dgm:prSet phldrT="[Texto]"/>
      <dgm:spPr/>
      <dgm:t>
        <a:bodyPr/>
        <a:lstStyle/>
        <a:p>
          <a:r>
            <a:rPr lang="es-MX" b="1" dirty="0"/>
            <a:t>Intereses sobre Préstamos</a:t>
          </a:r>
          <a:r>
            <a:rPr lang="es-MX" dirty="0"/>
            <a:t>: Los bancos utilizan los fondos entrantes para otorgar préstamos a empresas y particulares. Los intereses cobrados sobre estos préstamos representan una fuente principal de ingresos para el banco.</a:t>
          </a:r>
          <a:endParaRPr lang="es-PA" dirty="0"/>
        </a:p>
      </dgm:t>
    </dgm:pt>
    <dgm:pt modelId="{701D344C-C947-4343-B0C4-A02205CCE700}" type="parTrans" cxnId="{386EB399-8D0B-4BBC-A627-A453072FCF30}">
      <dgm:prSet/>
      <dgm:spPr/>
      <dgm:t>
        <a:bodyPr/>
        <a:lstStyle/>
        <a:p>
          <a:endParaRPr lang="es-PA"/>
        </a:p>
      </dgm:t>
    </dgm:pt>
    <dgm:pt modelId="{343FFC9B-6476-4B2E-A3B6-FF8009103D51}" type="sibTrans" cxnId="{386EB399-8D0B-4BBC-A627-A453072FCF30}">
      <dgm:prSet/>
      <dgm:spPr/>
      <dgm:t>
        <a:bodyPr/>
        <a:lstStyle/>
        <a:p>
          <a:endParaRPr lang="es-PA"/>
        </a:p>
      </dgm:t>
    </dgm:pt>
    <dgm:pt modelId="{1ADD8785-E406-4D6D-86CC-B91DFCD0F3C1}">
      <dgm:prSet phldrT="[Texto]"/>
      <dgm:spPr/>
      <dgm:t>
        <a:bodyPr/>
        <a:lstStyle/>
        <a:p>
          <a:r>
            <a:rPr lang="es-MX" dirty="0"/>
            <a:t>Aumento de la Base de Clientes y Activos</a:t>
          </a:r>
          <a:endParaRPr lang="es-PA" dirty="0"/>
        </a:p>
      </dgm:t>
    </dgm:pt>
    <dgm:pt modelId="{EFEFC1D2-5D6F-424B-AEA4-3FE8D01F012E}" type="parTrans" cxnId="{8A8863FA-71B7-4114-AFE1-AC9300485DA0}">
      <dgm:prSet/>
      <dgm:spPr/>
      <dgm:t>
        <a:bodyPr/>
        <a:lstStyle/>
        <a:p>
          <a:endParaRPr lang="es-PA"/>
        </a:p>
      </dgm:t>
    </dgm:pt>
    <dgm:pt modelId="{2D4C98F8-B5B5-48EE-9060-7ACEBDDFA24F}" type="sibTrans" cxnId="{8A8863FA-71B7-4114-AFE1-AC9300485DA0}">
      <dgm:prSet/>
      <dgm:spPr/>
      <dgm:t>
        <a:bodyPr/>
        <a:lstStyle/>
        <a:p>
          <a:endParaRPr lang="es-PA"/>
        </a:p>
      </dgm:t>
    </dgm:pt>
    <dgm:pt modelId="{8FA54E83-1FC9-47F9-882B-FA286CDDAF92}">
      <dgm:prSet phldrT="[Texto]"/>
      <dgm:spPr/>
      <dgm:t>
        <a:bodyPr/>
        <a:lstStyle/>
        <a:p>
          <a:r>
            <a:rPr lang="es-MX" b="1" dirty="0"/>
            <a:t>Captación de Depósitos</a:t>
          </a:r>
          <a:r>
            <a:rPr lang="es-MX" dirty="0"/>
            <a:t>: Los depósitos recibidos aumentan los activos del banco, lo cual es crucial para su capacidad de prestar y generar ingresos por intereses.</a:t>
          </a:r>
          <a:endParaRPr lang="es-PA" dirty="0"/>
        </a:p>
      </dgm:t>
    </dgm:pt>
    <dgm:pt modelId="{DAC3F422-7541-4BE7-BEE0-7DCB47040E75}" type="parTrans" cxnId="{BECFFC73-6BD9-428B-8334-11F643EF4F48}">
      <dgm:prSet/>
      <dgm:spPr/>
      <dgm:t>
        <a:bodyPr/>
        <a:lstStyle/>
        <a:p>
          <a:endParaRPr lang="es-PA"/>
        </a:p>
      </dgm:t>
    </dgm:pt>
    <dgm:pt modelId="{E98BA407-D896-4413-AF79-D51F36C9DDE4}" type="sibTrans" cxnId="{BECFFC73-6BD9-428B-8334-11F643EF4F48}">
      <dgm:prSet/>
      <dgm:spPr/>
      <dgm:t>
        <a:bodyPr/>
        <a:lstStyle/>
        <a:p>
          <a:endParaRPr lang="es-PA"/>
        </a:p>
      </dgm:t>
    </dgm:pt>
    <dgm:pt modelId="{7D1E96FC-D5E1-4AED-9D78-2D6F5EF09E91}">
      <dgm:prSet phldrT="[Texto]"/>
      <dgm:spPr/>
      <dgm:t>
        <a:bodyPr/>
        <a:lstStyle/>
        <a:p>
          <a:r>
            <a:rPr lang="es-PA" dirty="0"/>
            <a:t>Eficiencia Operativa</a:t>
          </a:r>
        </a:p>
      </dgm:t>
    </dgm:pt>
    <dgm:pt modelId="{C5D3E526-493F-4871-9697-0BAA526EE8D3}" type="parTrans" cxnId="{A7978909-A6E0-4BD1-9D41-FBFFA4246174}">
      <dgm:prSet/>
      <dgm:spPr/>
      <dgm:t>
        <a:bodyPr/>
        <a:lstStyle/>
        <a:p>
          <a:endParaRPr lang="es-PA"/>
        </a:p>
      </dgm:t>
    </dgm:pt>
    <dgm:pt modelId="{0E68948D-8512-4A6D-841B-4D49354515D6}" type="sibTrans" cxnId="{A7978909-A6E0-4BD1-9D41-FBFFA4246174}">
      <dgm:prSet/>
      <dgm:spPr/>
      <dgm:t>
        <a:bodyPr/>
        <a:lstStyle/>
        <a:p>
          <a:endParaRPr lang="es-PA"/>
        </a:p>
      </dgm:t>
    </dgm:pt>
    <dgm:pt modelId="{A4C8B7DF-AE60-4424-9EEE-C0BD7ECFD083}">
      <dgm:prSet phldrT="[Texto]"/>
      <dgm:spPr/>
      <dgm:t>
        <a:bodyPr/>
        <a:lstStyle/>
        <a:p>
          <a:r>
            <a:rPr lang="es-MX" b="1" dirty="0"/>
            <a:t>Reducción de Costos</a:t>
          </a:r>
          <a:r>
            <a:rPr lang="es-MX" dirty="0"/>
            <a:t>: Al recibir y gestionar fondos de manera eficiente, los bancos pueden optimizar sus operaciones y reducir costos asociados con la gestión de efectivo y otros recursos.</a:t>
          </a:r>
          <a:endParaRPr lang="es-PA" dirty="0"/>
        </a:p>
      </dgm:t>
    </dgm:pt>
    <dgm:pt modelId="{4D9708B5-1F6F-4693-80B6-621ECC0E95FC}" type="parTrans" cxnId="{A0247B63-27B7-45B3-B71E-CF680AF36F35}">
      <dgm:prSet/>
      <dgm:spPr/>
      <dgm:t>
        <a:bodyPr/>
        <a:lstStyle/>
        <a:p>
          <a:endParaRPr lang="es-PA"/>
        </a:p>
      </dgm:t>
    </dgm:pt>
    <dgm:pt modelId="{BDDDB6F0-91F2-4DEB-B1C9-E5588D66C098}" type="sibTrans" cxnId="{A0247B63-27B7-45B3-B71E-CF680AF36F35}">
      <dgm:prSet/>
      <dgm:spPr/>
      <dgm:t>
        <a:bodyPr/>
        <a:lstStyle/>
        <a:p>
          <a:endParaRPr lang="es-PA"/>
        </a:p>
      </dgm:t>
    </dgm:pt>
    <dgm:pt modelId="{D6DCA5C5-5560-43EE-85EB-ECBB3C16E25B}">
      <dgm:prSet/>
      <dgm:spPr/>
      <dgm:t>
        <a:bodyPr/>
        <a:lstStyle/>
        <a:p>
          <a:r>
            <a:rPr lang="es-MX" b="1" dirty="0"/>
            <a:t>Comisiones por Servicios</a:t>
          </a:r>
          <a:r>
            <a:rPr lang="es-MX" dirty="0"/>
            <a:t>: Los bancos cobran comisiones por una variedad de servicios relacionados con transacciones entrantes, como transferencias, procesamiento de pagos y gestión de cuentas. Estas comisiones contribuyen directamente a los ingresos del banco.</a:t>
          </a:r>
          <a:endParaRPr lang="es-PA" dirty="0"/>
        </a:p>
      </dgm:t>
    </dgm:pt>
    <dgm:pt modelId="{3C3CA6EF-955D-4CBA-9EA6-CC7F7F0E5C48}" type="parTrans" cxnId="{7AB965CC-0FF1-4580-9DF1-61840691D4CE}">
      <dgm:prSet/>
      <dgm:spPr/>
      <dgm:t>
        <a:bodyPr/>
        <a:lstStyle/>
        <a:p>
          <a:endParaRPr lang="es-PA"/>
        </a:p>
      </dgm:t>
    </dgm:pt>
    <dgm:pt modelId="{497AB7C0-187B-4D4D-9320-09327E0F2A51}" type="sibTrans" cxnId="{7AB965CC-0FF1-4580-9DF1-61840691D4CE}">
      <dgm:prSet/>
      <dgm:spPr/>
      <dgm:t>
        <a:bodyPr/>
        <a:lstStyle/>
        <a:p>
          <a:endParaRPr lang="es-PA"/>
        </a:p>
      </dgm:t>
    </dgm:pt>
    <dgm:pt modelId="{85BBED2C-34C8-4B09-97E4-F272EC09E7E3}">
      <dgm:prSet/>
      <dgm:spPr/>
      <dgm:t>
        <a:bodyPr/>
        <a:lstStyle/>
        <a:p>
          <a:r>
            <a:rPr lang="es-MX" b="1" dirty="0"/>
            <a:t>Ampliación del Mercado</a:t>
          </a:r>
          <a:r>
            <a:rPr lang="es-MX" dirty="0"/>
            <a:t>: Ofrecer servicios eficientes para manejar transacciones entrantes ayuda a atraer nuevos clientes y retener a los existentes, lo cual expande la base de clientes del banco y potencialmente aumenta sus ingresos.</a:t>
          </a:r>
          <a:endParaRPr lang="es-PA" dirty="0"/>
        </a:p>
      </dgm:t>
    </dgm:pt>
    <dgm:pt modelId="{21742E47-9512-4227-979E-E553162E67FB}" type="parTrans" cxnId="{A5C31AFF-7814-4248-B7DB-881268C1701F}">
      <dgm:prSet/>
      <dgm:spPr/>
      <dgm:t>
        <a:bodyPr/>
        <a:lstStyle/>
        <a:p>
          <a:endParaRPr lang="es-PA"/>
        </a:p>
      </dgm:t>
    </dgm:pt>
    <dgm:pt modelId="{C7A2E46D-185B-4D59-927B-A7C4E14E555E}" type="sibTrans" cxnId="{A5C31AFF-7814-4248-B7DB-881268C1701F}">
      <dgm:prSet/>
      <dgm:spPr/>
      <dgm:t>
        <a:bodyPr/>
        <a:lstStyle/>
        <a:p>
          <a:endParaRPr lang="es-PA"/>
        </a:p>
      </dgm:t>
    </dgm:pt>
    <dgm:pt modelId="{2DE3A730-C2A2-4790-9D7C-225AC6539464}">
      <dgm:prSet/>
      <dgm:spPr/>
      <dgm:t>
        <a:bodyPr/>
        <a:lstStyle/>
        <a:p>
          <a:r>
            <a:rPr lang="es-MX" b="1" dirty="0"/>
            <a:t>Automatización y Tecnología</a:t>
          </a:r>
          <a:r>
            <a:rPr lang="es-MX" dirty="0"/>
            <a:t>: Inversiones en tecnología permiten a los bancos automatizar procesos de manejo de fondos entrantes, lo cual mejora la eficiencia operativa y reduce costos a largo plazo.</a:t>
          </a:r>
          <a:endParaRPr lang="es-PA" dirty="0"/>
        </a:p>
      </dgm:t>
    </dgm:pt>
    <dgm:pt modelId="{144E5249-A005-464E-B45E-D92973D91708}" type="parTrans" cxnId="{7A2AF199-7D42-4D5C-BD5D-A86200080C42}">
      <dgm:prSet/>
      <dgm:spPr/>
      <dgm:t>
        <a:bodyPr/>
        <a:lstStyle/>
        <a:p>
          <a:endParaRPr lang="es-PA"/>
        </a:p>
      </dgm:t>
    </dgm:pt>
    <dgm:pt modelId="{05969108-CC08-4C80-8AC1-101D41F5C20E}" type="sibTrans" cxnId="{7A2AF199-7D42-4D5C-BD5D-A86200080C42}">
      <dgm:prSet/>
      <dgm:spPr/>
      <dgm:t>
        <a:bodyPr/>
        <a:lstStyle/>
        <a:p>
          <a:endParaRPr lang="es-PA"/>
        </a:p>
      </dgm:t>
    </dgm:pt>
    <dgm:pt modelId="{F51F0BBF-1724-4DED-8AD5-86B140BFF9FC}">
      <dgm:prSet/>
      <dgm:spPr/>
      <dgm:t>
        <a:bodyPr/>
        <a:lstStyle/>
        <a:p>
          <a:r>
            <a:rPr lang="es-PA" b="1" dirty="0"/>
            <a:t>Diversificación de Ingresos</a:t>
          </a:r>
          <a:endParaRPr lang="es-PA" dirty="0"/>
        </a:p>
      </dgm:t>
    </dgm:pt>
    <dgm:pt modelId="{5D17C521-35DA-4B04-AF4C-DAA6A4C1403C}" type="parTrans" cxnId="{CFE1FF87-2EF1-4579-8B48-3DDD5E95BF6B}">
      <dgm:prSet/>
      <dgm:spPr/>
      <dgm:t>
        <a:bodyPr/>
        <a:lstStyle/>
        <a:p>
          <a:endParaRPr lang="es-PA"/>
        </a:p>
      </dgm:t>
    </dgm:pt>
    <dgm:pt modelId="{0CB4A0BB-CF21-43D8-8449-14C5C085A88D}" type="sibTrans" cxnId="{CFE1FF87-2EF1-4579-8B48-3DDD5E95BF6B}">
      <dgm:prSet/>
      <dgm:spPr/>
      <dgm:t>
        <a:bodyPr/>
        <a:lstStyle/>
        <a:p>
          <a:endParaRPr lang="es-PA"/>
        </a:p>
      </dgm:t>
    </dgm:pt>
    <dgm:pt modelId="{570D38A9-AE78-412F-83BF-0D681D842982}">
      <dgm:prSet/>
      <dgm:spPr/>
      <dgm:t>
        <a:bodyPr/>
        <a:lstStyle/>
        <a:p>
          <a:r>
            <a:rPr lang="es-PA" b="1" dirty="0"/>
            <a:t>Contribución al Sistema Financiero y Económico</a:t>
          </a:r>
          <a:endParaRPr lang="es-PA" dirty="0"/>
        </a:p>
      </dgm:t>
    </dgm:pt>
    <dgm:pt modelId="{35C025C4-5557-46CA-9EB6-1AFC4CD639D1}" type="parTrans" cxnId="{D037D928-19C3-46F9-A802-58D5F2915525}">
      <dgm:prSet/>
      <dgm:spPr/>
      <dgm:t>
        <a:bodyPr/>
        <a:lstStyle/>
        <a:p>
          <a:endParaRPr lang="es-PA"/>
        </a:p>
      </dgm:t>
    </dgm:pt>
    <dgm:pt modelId="{C1682B4C-6FEC-48D3-86E1-F481BF57C7D8}" type="sibTrans" cxnId="{D037D928-19C3-46F9-A802-58D5F2915525}">
      <dgm:prSet/>
      <dgm:spPr/>
      <dgm:t>
        <a:bodyPr/>
        <a:lstStyle/>
        <a:p>
          <a:endParaRPr lang="es-PA"/>
        </a:p>
      </dgm:t>
    </dgm:pt>
    <dgm:pt modelId="{CC799C61-D97A-45F3-A442-641C88EEBF5D}">
      <dgm:prSet/>
      <dgm:spPr/>
      <dgm:t>
        <a:bodyPr/>
        <a:lstStyle/>
        <a:p>
          <a:r>
            <a:rPr lang="es-PA" b="1" dirty="0"/>
            <a:t>Inversiones y Rendimientos</a:t>
          </a:r>
          <a:r>
            <a:rPr lang="es-PA" dirty="0"/>
            <a:t>: Los fondos entrantes pueden ser invertidos en diversos instrumentos financieros para generar rendimientos adicionales, diversificando las fuentes de ingresos del banco más allá de los intereses por préstamos.</a:t>
          </a:r>
        </a:p>
      </dgm:t>
    </dgm:pt>
    <dgm:pt modelId="{BF40D35E-FA90-48B0-BE07-5DAE1E01F509}" type="parTrans" cxnId="{8074936F-9A98-4904-AB5D-1E0F468F7B75}">
      <dgm:prSet/>
      <dgm:spPr/>
      <dgm:t>
        <a:bodyPr/>
        <a:lstStyle/>
        <a:p>
          <a:endParaRPr lang="es-PA"/>
        </a:p>
      </dgm:t>
    </dgm:pt>
    <dgm:pt modelId="{C270C52A-C024-4869-9B28-016AF31B1985}" type="sibTrans" cxnId="{8074936F-9A98-4904-AB5D-1E0F468F7B75}">
      <dgm:prSet/>
      <dgm:spPr/>
      <dgm:t>
        <a:bodyPr/>
        <a:lstStyle/>
        <a:p>
          <a:endParaRPr lang="es-PA"/>
        </a:p>
      </dgm:t>
    </dgm:pt>
    <dgm:pt modelId="{E4CCA985-06D2-4FA9-A4DF-D4DE77C83EBD}">
      <dgm:prSet/>
      <dgm:spPr/>
      <dgm:t>
        <a:bodyPr/>
        <a:lstStyle/>
        <a:p>
          <a:r>
            <a:rPr lang="es-PA" b="1" dirty="0"/>
            <a:t>Estímulo Económico</a:t>
          </a:r>
          <a:r>
            <a:rPr lang="es-PA" dirty="0"/>
            <a:t>: Al facilitar la circulación de dinero a través de la economía mediante préstamos y otros servicios financieros, los bancos contribuyen al crecimiento económico y al desarrollo de la comunidad.</a:t>
          </a:r>
        </a:p>
      </dgm:t>
    </dgm:pt>
    <dgm:pt modelId="{81099F75-3A50-4589-90B8-8F03150A8096}" type="parTrans" cxnId="{EBB77509-309B-48A1-B2C3-9EB319829594}">
      <dgm:prSet/>
      <dgm:spPr/>
      <dgm:t>
        <a:bodyPr/>
        <a:lstStyle/>
        <a:p>
          <a:endParaRPr lang="es-PA"/>
        </a:p>
      </dgm:t>
    </dgm:pt>
    <dgm:pt modelId="{F1134582-5F23-4A80-9610-A846AC82BE86}" type="sibTrans" cxnId="{EBB77509-309B-48A1-B2C3-9EB319829594}">
      <dgm:prSet/>
      <dgm:spPr/>
      <dgm:t>
        <a:bodyPr/>
        <a:lstStyle/>
        <a:p>
          <a:endParaRPr lang="es-PA"/>
        </a:p>
      </dgm:t>
    </dgm:pt>
    <dgm:pt modelId="{426C4B64-ACF6-4B67-AD84-37E9BA6F8B6B}">
      <dgm:prSet/>
      <dgm:spPr/>
      <dgm:t>
        <a:bodyPr/>
        <a:lstStyle/>
        <a:p>
          <a:r>
            <a:rPr lang="es-PA" b="1" dirty="0"/>
            <a:t>Fortaleza Financiera y Estabilidad</a:t>
          </a:r>
          <a:endParaRPr lang="es-PA" dirty="0"/>
        </a:p>
      </dgm:t>
    </dgm:pt>
    <dgm:pt modelId="{D66F8130-E750-44D9-9210-70B2E10E0B3E}" type="parTrans" cxnId="{934F3E19-2B4F-4424-BCFA-B9FC111E6E28}">
      <dgm:prSet/>
      <dgm:spPr/>
      <dgm:t>
        <a:bodyPr/>
        <a:lstStyle/>
        <a:p>
          <a:endParaRPr lang="es-PA"/>
        </a:p>
      </dgm:t>
    </dgm:pt>
    <dgm:pt modelId="{F9637F3A-D60B-48F2-BB16-2F0DC4F09A62}" type="sibTrans" cxnId="{934F3E19-2B4F-4424-BCFA-B9FC111E6E28}">
      <dgm:prSet/>
      <dgm:spPr/>
      <dgm:t>
        <a:bodyPr/>
        <a:lstStyle/>
        <a:p>
          <a:endParaRPr lang="es-PA"/>
        </a:p>
      </dgm:t>
    </dgm:pt>
    <dgm:pt modelId="{6D3AF739-5668-49A8-BE17-370F9AB7C1E7}">
      <dgm:prSet/>
      <dgm:spPr/>
      <dgm:t>
        <a:bodyPr/>
        <a:lstStyle/>
        <a:p>
          <a:r>
            <a:rPr lang="es-PA" b="1" dirty="0"/>
            <a:t>Reserva de Liquidez</a:t>
          </a:r>
          <a:r>
            <a:rPr lang="es-PA" dirty="0"/>
            <a:t>: Los fondos entrantes fortalecen la posición de liquidez del banco, asegurando que pueda cumplir con sus obligaciones financieras y responder a las demandas de los clientes de manera eficiente.</a:t>
          </a:r>
        </a:p>
      </dgm:t>
    </dgm:pt>
    <dgm:pt modelId="{F4D49E46-B788-4FF1-9B52-669CC47C56C5}" type="parTrans" cxnId="{C0CDFE5C-EAA0-434B-A95F-E2FDAD9A0266}">
      <dgm:prSet/>
      <dgm:spPr/>
      <dgm:t>
        <a:bodyPr/>
        <a:lstStyle/>
        <a:p>
          <a:endParaRPr lang="es-PA"/>
        </a:p>
      </dgm:t>
    </dgm:pt>
    <dgm:pt modelId="{24D40346-DB2F-4B54-9047-637E0B7C0F03}" type="sibTrans" cxnId="{C0CDFE5C-EAA0-434B-A95F-E2FDAD9A0266}">
      <dgm:prSet/>
      <dgm:spPr/>
      <dgm:t>
        <a:bodyPr/>
        <a:lstStyle/>
        <a:p>
          <a:endParaRPr lang="es-PA"/>
        </a:p>
      </dgm:t>
    </dgm:pt>
    <dgm:pt modelId="{1261E3E9-157C-4E0E-A27F-ADA5E2384792}">
      <dgm:prSet/>
      <dgm:spPr/>
      <dgm:t>
        <a:bodyPr/>
        <a:lstStyle/>
        <a:p>
          <a:r>
            <a:rPr lang="es-PA" b="1"/>
            <a:t>Resistencia a Crisis</a:t>
          </a:r>
          <a:r>
            <a:rPr lang="es-PA"/>
            <a:t>: Una base sólida de fondos entrantes hace que los bancos sean más resistentes a las fluctuaciones económicas y financieras, asegurando una mayor estabilidad a largo plazo.</a:t>
          </a:r>
          <a:endParaRPr lang="es-PA" dirty="0"/>
        </a:p>
      </dgm:t>
    </dgm:pt>
    <dgm:pt modelId="{68FBF51B-9A54-4AA8-9440-3032493DC1F3}" type="parTrans" cxnId="{A3CB51B3-8391-4921-A956-B1D7347A99D7}">
      <dgm:prSet/>
      <dgm:spPr/>
      <dgm:t>
        <a:bodyPr/>
        <a:lstStyle/>
        <a:p>
          <a:endParaRPr lang="es-PA"/>
        </a:p>
      </dgm:t>
    </dgm:pt>
    <dgm:pt modelId="{B6052E11-0EDA-4519-8DF1-690BBEC32AE4}" type="sibTrans" cxnId="{A3CB51B3-8391-4921-A956-B1D7347A99D7}">
      <dgm:prSet/>
      <dgm:spPr/>
      <dgm:t>
        <a:bodyPr/>
        <a:lstStyle/>
        <a:p>
          <a:endParaRPr lang="es-PA"/>
        </a:p>
      </dgm:t>
    </dgm:pt>
    <dgm:pt modelId="{B4D6FFA5-B0F0-4981-BD76-0C404C8577E9}" type="pres">
      <dgm:prSet presAssocID="{FF66D717-1A3D-45F0-8293-FAF4B247BDAD}" presName="Name0" presStyleCnt="0">
        <dgm:presLayoutVars>
          <dgm:dir/>
          <dgm:animLvl val="lvl"/>
          <dgm:resizeHandles val="exact"/>
        </dgm:presLayoutVars>
      </dgm:prSet>
      <dgm:spPr/>
    </dgm:pt>
    <dgm:pt modelId="{20D5F7EA-4335-4A79-84C0-CBFCFD9C6161}" type="pres">
      <dgm:prSet presAssocID="{E7325420-190B-4256-80D1-025784ECB540}" presName="composite" presStyleCnt="0"/>
      <dgm:spPr/>
    </dgm:pt>
    <dgm:pt modelId="{13A0B605-801A-4583-9E6F-F0F781FE0EB1}" type="pres">
      <dgm:prSet presAssocID="{E7325420-190B-4256-80D1-025784ECB540}" presName="parTx" presStyleLbl="alignNode1" presStyleIdx="0" presStyleCnt="6">
        <dgm:presLayoutVars>
          <dgm:chMax val="0"/>
          <dgm:chPref val="0"/>
          <dgm:bulletEnabled val="1"/>
        </dgm:presLayoutVars>
      </dgm:prSet>
      <dgm:spPr/>
    </dgm:pt>
    <dgm:pt modelId="{16D1B170-2E9D-411E-BFE7-6A7BD7D1A492}" type="pres">
      <dgm:prSet presAssocID="{E7325420-190B-4256-80D1-025784ECB540}" presName="desTx" presStyleLbl="alignAccFollowNode1" presStyleIdx="0" presStyleCnt="6">
        <dgm:presLayoutVars>
          <dgm:bulletEnabled val="1"/>
        </dgm:presLayoutVars>
      </dgm:prSet>
      <dgm:spPr/>
    </dgm:pt>
    <dgm:pt modelId="{811CABC4-37A6-4EE0-9E0C-F8F5A4C594B4}" type="pres">
      <dgm:prSet presAssocID="{367F6C9C-F35E-4949-8D56-3E6F1B3C3213}" presName="space" presStyleCnt="0"/>
      <dgm:spPr/>
    </dgm:pt>
    <dgm:pt modelId="{59763E8B-287F-4941-9E6D-411E766E823B}" type="pres">
      <dgm:prSet presAssocID="{1ADD8785-E406-4D6D-86CC-B91DFCD0F3C1}" presName="composite" presStyleCnt="0"/>
      <dgm:spPr/>
    </dgm:pt>
    <dgm:pt modelId="{4A1AB76E-A689-454E-A352-4C8FB85BD810}" type="pres">
      <dgm:prSet presAssocID="{1ADD8785-E406-4D6D-86CC-B91DFCD0F3C1}" presName="parTx" presStyleLbl="alignNode1" presStyleIdx="1" presStyleCnt="6">
        <dgm:presLayoutVars>
          <dgm:chMax val="0"/>
          <dgm:chPref val="0"/>
          <dgm:bulletEnabled val="1"/>
        </dgm:presLayoutVars>
      </dgm:prSet>
      <dgm:spPr/>
    </dgm:pt>
    <dgm:pt modelId="{2E2C9246-9DCD-4038-9169-7D7F5D967434}" type="pres">
      <dgm:prSet presAssocID="{1ADD8785-E406-4D6D-86CC-B91DFCD0F3C1}" presName="desTx" presStyleLbl="alignAccFollowNode1" presStyleIdx="1" presStyleCnt="6">
        <dgm:presLayoutVars>
          <dgm:bulletEnabled val="1"/>
        </dgm:presLayoutVars>
      </dgm:prSet>
      <dgm:spPr/>
    </dgm:pt>
    <dgm:pt modelId="{9C4BC431-8669-4EB6-A521-0CF4613C86A8}" type="pres">
      <dgm:prSet presAssocID="{2D4C98F8-B5B5-48EE-9060-7ACEBDDFA24F}" presName="space" presStyleCnt="0"/>
      <dgm:spPr/>
    </dgm:pt>
    <dgm:pt modelId="{4E228176-2D6F-4A2F-8FF9-B1677F3AE911}" type="pres">
      <dgm:prSet presAssocID="{7D1E96FC-D5E1-4AED-9D78-2D6F5EF09E91}" presName="composite" presStyleCnt="0"/>
      <dgm:spPr/>
    </dgm:pt>
    <dgm:pt modelId="{0E3CB975-5E82-49E1-9092-6EFFE938FA07}" type="pres">
      <dgm:prSet presAssocID="{7D1E96FC-D5E1-4AED-9D78-2D6F5EF09E91}" presName="parTx" presStyleLbl="alignNode1" presStyleIdx="2" presStyleCnt="6">
        <dgm:presLayoutVars>
          <dgm:chMax val="0"/>
          <dgm:chPref val="0"/>
          <dgm:bulletEnabled val="1"/>
        </dgm:presLayoutVars>
      </dgm:prSet>
      <dgm:spPr/>
    </dgm:pt>
    <dgm:pt modelId="{ED80177F-7D28-4FBF-AB5D-23D2F6BDC07D}" type="pres">
      <dgm:prSet presAssocID="{7D1E96FC-D5E1-4AED-9D78-2D6F5EF09E91}" presName="desTx" presStyleLbl="alignAccFollowNode1" presStyleIdx="2" presStyleCnt="6">
        <dgm:presLayoutVars>
          <dgm:bulletEnabled val="1"/>
        </dgm:presLayoutVars>
      </dgm:prSet>
      <dgm:spPr/>
    </dgm:pt>
    <dgm:pt modelId="{94E9D861-AF6D-45C6-AA2D-A1F0433B10C7}" type="pres">
      <dgm:prSet presAssocID="{0E68948D-8512-4A6D-841B-4D49354515D6}" presName="space" presStyleCnt="0"/>
      <dgm:spPr/>
    </dgm:pt>
    <dgm:pt modelId="{85819B46-83ED-455B-BD35-2CE15F394311}" type="pres">
      <dgm:prSet presAssocID="{F51F0BBF-1724-4DED-8AD5-86B140BFF9FC}" presName="composite" presStyleCnt="0"/>
      <dgm:spPr/>
    </dgm:pt>
    <dgm:pt modelId="{0E095232-7AA0-4AFF-91D5-95AD28D08896}" type="pres">
      <dgm:prSet presAssocID="{F51F0BBF-1724-4DED-8AD5-86B140BFF9FC}" presName="parTx" presStyleLbl="alignNode1" presStyleIdx="3" presStyleCnt="6">
        <dgm:presLayoutVars>
          <dgm:chMax val="0"/>
          <dgm:chPref val="0"/>
          <dgm:bulletEnabled val="1"/>
        </dgm:presLayoutVars>
      </dgm:prSet>
      <dgm:spPr/>
    </dgm:pt>
    <dgm:pt modelId="{B38E7027-CECF-4B8E-AABC-18272C52C7AE}" type="pres">
      <dgm:prSet presAssocID="{F51F0BBF-1724-4DED-8AD5-86B140BFF9FC}" presName="desTx" presStyleLbl="alignAccFollowNode1" presStyleIdx="3" presStyleCnt="6">
        <dgm:presLayoutVars>
          <dgm:bulletEnabled val="1"/>
        </dgm:presLayoutVars>
      </dgm:prSet>
      <dgm:spPr/>
    </dgm:pt>
    <dgm:pt modelId="{959E31D5-9EB3-42DC-9399-ECB3B8BEA723}" type="pres">
      <dgm:prSet presAssocID="{0CB4A0BB-CF21-43D8-8449-14C5C085A88D}" presName="space" presStyleCnt="0"/>
      <dgm:spPr/>
    </dgm:pt>
    <dgm:pt modelId="{CEF170F6-91FD-472F-B476-E8D73951F578}" type="pres">
      <dgm:prSet presAssocID="{570D38A9-AE78-412F-83BF-0D681D842982}" presName="composite" presStyleCnt="0"/>
      <dgm:spPr/>
    </dgm:pt>
    <dgm:pt modelId="{302AE10C-4B70-4C73-AEBE-201F1834B0DC}" type="pres">
      <dgm:prSet presAssocID="{570D38A9-AE78-412F-83BF-0D681D842982}" presName="parTx" presStyleLbl="alignNode1" presStyleIdx="4" presStyleCnt="6">
        <dgm:presLayoutVars>
          <dgm:chMax val="0"/>
          <dgm:chPref val="0"/>
          <dgm:bulletEnabled val="1"/>
        </dgm:presLayoutVars>
      </dgm:prSet>
      <dgm:spPr/>
    </dgm:pt>
    <dgm:pt modelId="{B2DFD89F-952B-41EE-A994-427D06FC5855}" type="pres">
      <dgm:prSet presAssocID="{570D38A9-AE78-412F-83BF-0D681D842982}" presName="desTx" presStyleLbl="alignAccFollowNode1" presStyleIdx="4" presStyleCnt="6">
        <dgm:presLayoutVars>
          <dgm:bulletEnabled val="1"/>
        </dgm:presLayoutVars>
      </dgm:prSet>
      <dgm:spPr/>
    </dgm:pt>
    <dgm:pt modelId="{1CAD9130-495B-44F4-81C7-A8C8F2DD7C0B}" type="pres">
      <dgm:prSet presAssocID="{C1682B4C-6FEC-48D3-86E1-F481BF57C7D8}" presName="space" presStyleCnt="0"/>
      <dgm:spPr/>
    </dgm:pt>
    <dgm:pt modelId="{69FD2F39-A180-479C-B0D9-4D91292E09C3}" type="pres">
      <dgm:prSet presAssocID="{426C4B64-ACF6-4B67-AD84-37E9BA6F8B6B}" presName="composite" presStyleCnt="0"/>
      <dgm:spPr/>
    </dgm:pt>
    <dgm:pt modelId="{22B93F7A-8922-4862-8EB6-DFB4D9651F17}" type="pres">
      <dgm:prSet presAssocID="{426C4B64-ACF6-4B67-AD84-37E9BA6F8B6B}" presName="parTx" presStyleLbl="alignNode1" presStyleIdx="5" presStyleCnt="6">
        <dgm:presLayoutVars>
          <dgm:chMax val="0"/>
          <dgm:chPref val="0"/>
          <dgm:bulletEnabled val="1"/>
        </dgm:presLayoutVars>
      </dgm:prSet>
      <dgm:spPr/>
    </dgm:pt>
    <dgm:pt modelId="{7BEB4D81-A611-45B6-8DD4-0AB21EB83D3C}" type="pres">
      <dgm:prSet presAssocID="{426C4B64-ACF6-4B67-AD84-37E9BA6F8B6B}" presName="desTx" presStyleLbl="alignAccFollowNode1" presStyleIdx="5" presStyleCnt="6">
        <dgm:presLayoutVars>
          <dgm:bulletEnabled val="1"/>
        </dgm:presLayoutVars>
      </dgm:prSet>
      <dgm:spPr/>
    </dgm:pt>
  </dgm:ptLst>
  <dgm:cxnLst>
    <dgm:cxn modelId="{EBB77509-309B-48A1-B2C3-9EB319829594}" srcId="{570D38A9-AE78-412F-83BF-0D681D842982}" destId="{E4CCA985-06D2-4FA9-A4DF-D4DE77C83EBD}" srcOrd="0" destOrd="0" parTransId="{81099F75-3A50-4589-90B8-8F03150A8096}" sibTransId="{F1134582-5F23-4A80-9610-A846AC82BE86}"/>
    <dgm:cxn modelId="{A7978909-A6E0-4BD1-9D41-FBFFA4246174}" srcId="{FF66D717-1A3D-45F0-8293-FAF4B247BDAD}" destId="{7D1E96FC-D5E1-4AED-9D78-2D6F5EF09E91}" srcOrd="2" destOrd="0" parTransId="{C5D3E526-493F-4871-9697-0BAA526EE8D3}" sibTransId="{0E68948D-8512-4A6D-841B-4D49354515D6}"/>
    <dgm:cxn modelId="{8E8CF009-B4A0-4609-B549-48DA6F938650}" type="presOf" srcId="{CC799C61-D97A-45F3-A442-641C88EEBF5D}" destId="{B38E7027-CECF-4B8E-AABC-18272C52C7AE}" srcOrd="0" destOrd="0" presId="urn:microsoft.com/office/officeart/2005/8/layout/hList1"/>
    <dgm:cxn modelId="{8D3A400C-96D0-4C28-86BC-1C2056F3C08D}" type="presOf" srcId="{570D38A9-AE78-412F-83BF-0D681D842982}" destId="{302AE10C-4B70-4C73-AEBE-201F1834B0DC}" srcOrd="0" destOrd="0" presId="urn:microsoft.com/office/officeart/2005/8/layout/hList1"/>
    <dgm:cxn modelId="{934F3E19-2B4F-4424-BCFA-B9FC111E6E28}" srcId="{FF66D717-1A3D-45F0-8293-FAF4B247BDAD}" destId="{426C4B64-ACF6-4B67-AD84-37E9BA6F8B6B}" srcOrd="5" destOrd="0" parTransId="{D66F8130-E750-44D9-9210-70B2E10E0B3E}" sibTransId="{F9637F3A-D60B-48F2-BB16-2F0DC4F09A62}"/>
    <dgm:cxn modelId="{6CF55821-A109-4CC2-8793-2F3738B94294}" type="presOf" srcId="{7D1E96FC-D5E1-4AED-9D78-2D6F5EF09E91}" destId="{0E3CB975-5E82-49E1-9092-6EFFE938FA07}" srcOrd="0" destOrd="0" presId="urn:microsoft.com/office/officeart/2005/8/layout/hList1"/>
    <dgm:cxn modelId="{D037D928-19C3-46F9-A802-58D5F2915525}" srcId="{FF66D717-1A3D-45F0-8293-FAF4B247BDAD}" destId="{570D38A9-AE78-412F-83BF-0D681D842982}" srcOrd="4" destOrd="0" parTransId="{35C025C4-5557-46CA-9EB6-1AFC4CD639D1}" sibTransId="{C1682B4C-6FEC-48D3-86E1-F481BF57C7D8}"/>
    <dgm:cxn modelId="{B7B6102B-AB03-405D-821C-6C0D8DA8ABED}" srcId="{FF66D717-1A3D-45F0-8293-FAF4B247BDAD}" destId="{E7325420-190B-4256-80D1-025784ECB540}" srcOrd="0" destOrd="0" parTransId="{24009262-5884-49BD-8E38-0515BF1D298A}" sibTransId="{367F6C9C-F35E-4949-8D56-3E6F1B3C3213}"/>
    <dgm:cxn modelId="{15C72639-BECD-4D04-8377-EA02A39D09C4}" type="presOf" srcId="{1ADD8785-E406-4D6D-86CC-B91DFCD0F3C1}" destId="{4A1AB76E-A689-454E-A352-4C8FB85BD810}" srcOrd="0" destOrd="0" presId="urn:microsoft.com/office/officeart/2005/8/layout/hList1"/>
    <dgm:cxn modelId="{C10FAC3B-C773-4A33-8756-562011170BEB}" type="presOf" srcId="{D6DCA5C5-5560-43EE-85EB-ECBB3C16E25B}" destId="{16D1B170-2E9D-411E-BFE7-6A7BD7D1A492}" srcOrd="0" destOrd="1" presId="urn:microsoft.com/office/officeart/2005/8/layout/hList1"/>
    <dgm:cxn modelId="{C0CDFE5C-EAA0-434B-A95F-E2FDAD9A0266}" srcId="{426C4B64-ACF6-4B67-AD84-37E9BA6F8B6B}" destId="{6D3AF739-5668-49A8-BE17-370F9AB7C1E7}" srcOrd="0" destOrd="0" parTransId="{F4D49E46-B788-4FF1-9B52-669CC47C56C5}" sibTransId="{24D40346-DB2F-4B54-9047-637E0B7C0F03}"/>
    <dgm:cxn modelId="{A1294043-9F84-46D5-B7AC-EF8538AE95FA}" type="presOf" srcId="{E4CCA985-06D2-4FA9-A4DF-D4DE77C83EBD}" destId="{B2DFD89F-952B-41EE-A994-427D06FC5855}" srcOrd="0" destOrd="0" presId="urn:microsoft.com/office/officeart/2005/8/layout/hList1"/>
    <dgm:cxn modelId="{A0247B63-27B7-45B3-B71E-CF680AF36F35}" srcId="{7D1E96FC-D5E1-4AED-9D78-2D6F5EF09E91}" destId="{A4C8B7DF-AE60-4424-9EEE-C0BD7ECFD083}" srcOrd="0" destOrd="0" parTransId="{4D9708B5-1F6F-4693-80B6-621ECC0E95FC}" sibTransId="{BDDDB6F0-91F2-4DEB-B1C9-E5588D66C098}"/>
    <dgm:cxn modelId="{20D71B45-3016-412C-A105-C5097722406C}" type="presOf" srcId="{F51F0BBF-1724-4DED-8AD5-86B140BFF9FC}" destId="{0E095232-7AA0-4AFF-91D5-95AD28D08896}" srcOrd="0" destOrd="0" presId="urn:microsoft.com/office/officeart/2005/8/layout/hList1"/>
    <dgm:cxn modelId="{1EAB114C-A4B1-47E2-A464-727513402FB0}" type="presOf" srcId="{59CBCB58-882A-4F3E-B50C-CCC5C9757C80}" destId="{16D1B170-2E9D-411E-BFE7-6A7BD7D1A492}" srcOrd="0" destOrd="0" presId="urn:microsoft.com/office/officeart/2005/8/layout/hList1"/>
    <dgm:cxn modelId="{8074936F-9A98-4904-AB5D-1E0F468F7B75}" srcId="{F51F0BBF-1724-4DED-8AD5-86B140BFF9FC}" destId="{CC799C61-D97A-45F3-A442-641C88EEBF5D}" srcOrd="0" destOrd="0" parTransId="{BF40D35E-FA90-48B0-BE07-5DAE1E01F509}" sibTransId="{C270C52A-C024-4869-9B28-016AF31B1985}"/>
    <dgm:cxn modelId="{68968D72-D848-4437-A17C-F803F4876EF2}" type="presOf" srcId="{6D3AF739-5668-49A8-BE17-370F9AB7C1E7}" destId="{7BEB4D81-A611-45B6-8DD4-0AB21EB83D3C}" srcOrd="0" destOrd="0" presId="urn:microsoft.com/office/officeart/2005/8/layout/hList1"/>
    <dgm:cxn modelId="{BECFFC73-6BD9-428B-8334-11F643EF4F48}" srcId="{1ADD8785-E406-4D6D-86CC-B91DFCD0F3C1}" destId="{8FA54E83-1FC9-47F9-882B-FA286CDDAF92}" srcOrd="0" destOrd="0" parTransId="{DAC3F422-7541-4BE7-BEE0-7DCB47040E75}" sibTransId="{E98BA407-D896-4413-AF79-D51F36C9DDE4}"/>
    <dgm:cxn modelId="{4443D781-769A-4A57-A095-CA9C57E683C4}" type="presOf" srcId="{8FA54E83-1FC9-47F9-882B-FA286CDDAF92}" destId="{2E2C9246-9DCD-4038-9169-7D7F5D967434}" srcOrd="0" destOrd="0" presId="urn:microsoft.com/office/officeart/2005/8/layout/hList1"/>
    <dgm:cxn modelId="{CFE1FF87-2EF1-4579-8B48-3DDD5E95BF6B}" srcId="{FF66D717-1A3D-45F0-8293-FAF4B247BDAD}" destId="{F51F0BBF-1724-4DED-8AD5-86B140BFF9FC}" srcOrd="3" destOrd="0" parTransId="{5D17C521-35DA-4B04-AF4C-DAA6A4C1403C}" sibTransId="{0CB4A0BB-CF21-43D8-8449-14C5C085A88D}"/>
    <dgm:cxn modelId="{A13DCA97-F7E2-4962-888E-FCE9E5104FF2}" type="presOf" srcId="{E7325420-190B-4256-80D1-025784ECB540}" destId="{13A0B605-801A-4583-9E6F-F0F781FE0EB1}" srcOrd="0" destOrd="0" presId="urn:microsoft.com/office/officeart/2005/8/layout/hList1"/>
    <dgm:cxn modelId="{386EB399-8D0B-4BBC-A627-A453072FCF30}" srcId="{E7325420-190B-4256-80D1-025784ECB540}" destId="{59CBCB58-882A-4F3E-B50C-CCC5C9757C80}" srcOrd="0" destOrd="0" parTransId="{701D344C-C947-4343-B0C4-A02205CCE700}" sibTransId="{343FFC9B-6476-4B2E-A3B6-FF8009103D51}"/>
    <dgm:cxn modelId="{7A2AF199-7D42-4D5C-BD5D-A86200080C42}" srcId="{7D1E96FC-D5E1-4AED-9D78-2D6F5EF09E91}" destId="{2DE3A730-C2A2-4790-9D7C-225AC6539464}" srcOrd="1" destOrd="0" parTransId="{144E5249-A005-464E-B45E-D92973D91708}" sibTransId="{05969108-CC08-4C80-8AC1-101D41F5C20E}"/>
    <dgm:cxn modelId="{69255CB0-D91C-4274-8FFC-2D76D932E225}" type="presOf" srcId="{FF66D717-1A3D-45F0-8293-FAF4B247BDAD}" destId="{B4D6FFA5-B0F0-4981-BD76-0C404C8577E9}" srcOrd="0" destOrd="0" presId="urn:microsoft.com/office/officeart/2005/8/layout/hList1"/>
    <dgm:cxn modelId="{A3CB51B3-8391-4921-A956-B1D7347A99D7}" srcId="{426C4B64-ACF6-4B67-AD84-37E9BA6F8B6B}" destId="{1261E3E9-157C-4E0E-A27F-ADA5E2384792}" srcOrd="1" destOrd="0" parTransId="{68FBF51B-9A54-4AA8-9440-3032493DC1F3}" sibTransId="{B6052E11-0EDA-4519-8DF1-690BBEC32AE4}"/>
    <dgm:cxn modelId="{7AB965CC-0FF1-4580-9DF1-61840691D4CE}" srcId="{E7325420-190B-4256-80D1-025784ECB540}" destId="{D6DCA5C5-5560-43EE-85EB-ECBB3C16E25B}" srcOrd="1" destOrd="0" parTransId="{3C3CA6EF-955D-4CBA-9EA6-CC7F7F0E5C48}" sibTransId="{497AB7C0-187B-4D4D-9320-09327E0F2A51}"/>
    <dgm:cxn modelId="{BE7CA6CF-49ED-4CCD-84B1-5DFE9B40D3F6}" type="presOf" srcId="{A4C8B7DF-AE60-4424-9EEE-C0BD7ECFD083}" destId="{ED80177F-7D28-4FBF-AB5D-23D2F6BDC07D}" srcOrd="0" destOrd="0" presId="urn:microsoft.com/office/officeart/2005/8/layout/hList1"/>
    <dgm:cxn modelId="{CA827CD9-647A-4958-A90D-FD24D636ABC8}" type="presOf" srcId="{1261E3E9-157C-4E0E-A27F-ADA5E2384792}" destId="{7BEB4D81-A611-45B6-8DD4-0AB21EB83D3C}" srcOrd="0" destOrd="1" presId="urn:microsoft.com/office/officeart/2005/8/layout/hList1"/>
    <dgm:cxn modelId="{897654DB-5EA0-454A-B5FD-59A4B4AAF803}" type="presOf" srcId="{85BBED2C-34C8-4B09-97E4-F272EC09E7E3}" destId="{2E2C9246-9DCD-4038-9169-7D7F5D967434}" srcOrd="0" destOrd="1" presId="urn:microsoft.com/office/officeart/2005/8/layout/hList1"/>
    <dgm:cxn modelId="{EE9059E2-4729-4888-A1DF-B0BCBA840BB3}" type="presOf" srcId="{426C4B64-ACF6-4B67-AD84-37E9BA6F8B6B}" destId="{22B93F7A-8922-4862-8EB6-DFB4D9651F17}" srcOrd="0" destOrd="0" presId="urn:microsoft.com/office/officeart/2005/8/layout/hList1"/>
    <dgm:cxn modelId="{13D6DBE5-57DF-44F9-8243-F2A0479F1DB0}" type="presOf" srcId="{2DE3A730-C2A2-4790-9D7C-225AC6539464}" destId="{ED80177F-7D28-4FBF-AB5D-23D2F6BDC07D}" srcOrd="0" destOrd="1" presId="urn:microsoft.com/office/officeart/2005/8/layout/hList1"/>
    <dgm:cxn modelId="{8A8863FA-71B7-4114-AFE1-AC9300485DA0}" srcId="{FF66D717-1A3D-45F0-8293-FAF4B247BDAD}" destId="{1ADD8785-E406-4D6D-86CC-B91DFCD0F3C1}" srcOrd="1" destOrd="0" parTransId="{EFEFC1D2-5D6F-424B-AEA4-3FE8D01F012E}" sibTransId="{2D4C98F8-B5B5-48EE-9060-7ACEBDDFA24F}"/>
    <dgm:cxn modelId="{A5C31AFF-7814-4248-B7DB-881268C1701F}" srcId="{1ADD8785-E406-4D6D-86CC-B91DFCD0F3C1}" destId="{85BBED2C-34C8-4B09-97E4-F272EC09E7E3}" srcOrd="1" destOrd="0" parTransId="{21742E47-9512-4227-979E-E553162E67FB}" sibTransId="{C7A2E46D-185B-4D59-927B-A7C4E14E555E}"/>
    <dgm:cxn modelId="{7AE44094-CFF4-414B-A802-00BA367198BE}" type="presParOf" srcId="{B4D6FFA5-B0F0-4981-BD76-0C404C8577E9}" destId="{20D5F7EA-4335-4A79-84C0-CBFCFD9C6161}" srcOrd="0" destOrd="0" presId="urn:microsoft.com/office/officeart/2005/8/layout/hList1"/>
    <dgm:cxn modelId="{00FDF030-4CD5-4F3C-B5FE-41CC0973BF45}" type="presParOf" srcId="{20D5F7EA-4335-4A79-84C0-CBFCFD9C6161}" destId="{13A0B605-801A-4583-9E6F-F0F781FE0EB1}" srcOrd="0" destOrd="0" presId="urn:microsoft.com/office/officeart/2005/8/layout/hList1"/>
    <dgm:cxn modelId="{068C1C61-7C10-4751-83E7-2714016AF558}" type="presParOf" srcId="{20D5F7EA-4335-4A79-84C0-CBFCFD9C6161}" destId="{16D1B170-2E9D-411E-BFE7-6A7BD7D1A492}" srcOrd="1" destOrd="0" presId="urn:microsoft.com/office/officeart/2005/8/layout/hList1"/>
    <dgm:cxn modelId="{BF4B6893-4F5A-475E-8675-1DC3A5A60DC7}" type="presParOf" srcId="{B4D6FFA5-B0F0-4981-BD76-0C404C8577E9}" destId="{811CABC4-37A6-4EE0-9E0C-F8F5A4C594B4}" srcOrd="1" destOrd="0" presId="urn:microsoft.com/office/officeart/2005/8/layout/hList1"/>
    <dgm:cxn modelId="{53D67B1C-C82A-433F-8743-9669E5C6F054}" type="presParOf" srcId="{B4D6FFA5-B0F0-4981-BD76-0C404C8577E9}" destId="{59763E8B-287F-4941-9E6D-411E766E823B}" srcOrd="2" destOrd="0" presId="urn:microsoft.com/office/officeart/2005/8/layout/hList1"/>
    <dgm:cxn modelId="{46324522-EC55-47B0-8F80-EA372EF38F7F}" type="presParOf" srcId="{59763E8B-287F-4941-9E6D-411E766E823B}" destId="{4A1AB76E-A689-454E-A352-4C8FB85BD810}" srcOrd="0" destOrd="0" presId="urn:microsoft.com/office/officeart/2005/8/layout/hList1"/>
    <dgm:cxn modelId="{30515194-1BEB-4123-BC1D-8D21E1FB9A49}" type="presParOf" srcId="{59763E8B-287F-4941-9E6D-411E766E823B}" destId="{2E2C9246-9DCD-4038-9169-7D7F5D967434}" srcOrd="1" destOrd="0" presId="urn:microsoft.com/office/officeart/2005/8/layout/hList1"/>
    <dgm:cxn modelId="{0BEB9406-78C4-4804-8A31-BB65E72562ED}" type="presParOf" srcId="{B4D6FFA5-B0F0-4981-BD76-0C404C8577E9}" destId="{9C4BC431-8669-4EB6-A521-0CF4613C86A8}" srcOrd="3" destOrd="0" presId="urn:microsoft.com/office/officeart/2005/8/layout/hList1"/>
    <dgm:cxn modelId="{C9E018C9-F1F9-4EFF-A1A6-8584CD570CC1}" type="presParOf" srcId="{B4D6FFA5-B0F0-4981-BD76-0C404C8577E9}" destId="{4E228176-2D6F-4A2F-8FF9-B1677F3AE911}" srcOrd="4" destOrd="0" presId="urn:microsoft.com/office/officeart/2005/8/layout/hList1"/>
    <dgm:cxn modelId="{B89541C0-8457-4B45-8C15-2260CC71F4B6}" type="presParOf" srcId="{4E228176-2D6F-4A2F-8FF9-B1677F3AE911}" destId="{0E3CB975-5E82-49E1-9092-6EFFE938FA07}" srcOrd="0" destOrd="0" presId="urn:microsoft.com/office/officeart/2005/8/layout/hList1"/>
    <dgm:cxn modelId="{183E8545-27FB-4B33-9339-42EBEE06B209}" type="presParOf" srcId="{4E228176-2D6F-4A2F-8FF9-B1677F3AE911}" destId="{ED80177F-7D28-4FBF-AB5D-23D2F6BDC07D}" srcOrd="1" destOrd="0" presId="urn:microsoft.com/office/officeart/2005/8/layout/hList1"/>
    <dgm:cxn modelId="{3B94F6E1-A6A5-4A5D-A156-12A69A08C461}" type="presParOf" srcId="{B4D6FFA5-B0F0-4981-BD76-0C404C8577E9}" destId="{94E9D861-AF6D-45C6-AA2D-A1F0433B10C7}" srcOrd="5" destOrd="0" presId="urn:microsoft.com/office/officeart/2005/8/layout/hList1"/>
    <dgm:cxn modelId="{580602FE-B05F-4A1C-8421-DFBA864D5380}" type="presParOf" srcId="{B4D6FFA5-B0F0-4981-BD76-0C404C8577E9}" destId="{85819B46-83ED-455B-BD35-2CE15F394311}" srcOrd="6" destOrd="0" presId="urn:microsoft.com/office/officeart/2005/8/layout/hList1"/>
    <dgm:cxn modelId="{73C114B2-979B-4415-90D0-475DDBCBEDE0}" type="presParOf" srcId="{85819B46-83ED-455B-BD35-2CE15F394311}" destId="{0E095232-7AA0-4AFF-91D5-95AD28D08896}" srcOrd="0" destOrd="0" presId="urn:microsoft.com/office/officeart/2005/8/layout/hList1"/>
    <dgm:cxn modelId="{C2E070F4-5119-4D6D-97CD-2AFFE6EE8887}" type="presParOf" srcId="{85819B46-83ED-455B-BD35-2CE15F394311}" destId="{B38E7027-CECF-4B8E-AABC-18272C52C7AE}" srcOrd="1" destOrd="0" presId="urn:microsoft.com/office/officeart/2005/8/layout/hList1"/>
    <dgm:cxn modelId="{A2480882-7F2A-4FA6-8402-4AD613164924}" type="presParOf" srcId="{B4D6FFA5-B0F0-4981-BD76-0C404C8577E9}" destId="{959E31D5-9EB3-42DC-9399-ECB3B8BEA723}" srcOrd="7" destOrd="0" presId="urn:microsoft.com/office/officeart/2005/8/layout/hList1"/>
    <dgm:cxn modelId="{04E02BF1-62A0-4900-96C9-4B8B9D6CD326}" type="presParOf" srcId="{B4D6FFA5-B0F0-4981-BD76-0C404C8577E9}" destId="{CEF170F6-91FD-472F-B476-E8D73951F578}" srcOrd="8" destOrd="0" presId="urn:microsoft.com/office/officeart/2005/8/layout/hList1"/>
    <dgm:cxn modelId="{C9B638CF-9D00-40B3-BA25-6EAD68718CF5}" type="presParOf" srcId="{CEF170F6-91FD-472F-B476-E8D73951F578}" destId="{302AE10C-4B70-4C73-AEBE-201F1834B0DC}" srcOrd="0" destOrd="0" presId="urn:microsoft.com/office/officeart/2005/8/layout/hList1"/>
    <dgm:cxn modelId="{41FA19C6-B394-4740-9CF4-B31C31735DF2}" type="presParOf" srcId="{CEF170F6-91FD-472F-B476-E8D73951F578}" destId="{B2DFD89F-952B-41EE-A994-427D06FC5855}" srcOrd="1" destOrd="0" presId="urn:microsoft.com/office/officeart/2005/8/layout/hList1"/>
    <dgm:cxn modelId="{ADCB5158-0261-4FE9-A177-BF68AC9BA773}" type="presParOf" srcId="{B4D6FFA5-B0F0-4981-BD76-0C404C8577E9}" destId="{1CAD9130-495B-44F4-81C7-A8C8F2DD7C0B}" srcOrd="9" destOrd="0" presId="urn:microsoft.com/office/officeart/2005/8/layout/hList1"/>
    <dgm:cxn modelId="{3A01EB44-27B8-4D51-A59F-8656954A8C64}" type="presParOf" srcId="{B4D6FFA5-B0F0-4981-BD76-0C404C8577E9}" destId="{69FD2F39-A180-479C-B0D9-4D91292E09C3}" srcOrd="10" destOrd="0" presId="urn:microsoft.com/office/officeart/2005/8/layout/hList1"/>
    <dgm:cxn modelId="{B6ADE336-BD52-4BF0-BD7D-AA823110161F}" type="presParOf" srcId="{69FD2F39-A180-479C-B0D9-4D91292E09C3}" destId="{22B93F7A-8922-4862-8EB6-DFB4D9651F17}" srcOrd="0" destOrd="0" presId="urn:microsoft.com/office/officeart/2005/8/layout/hList1"/>
    <dgm:cxn modelId="{8DAAA5E7-B8C1-4315-828A-CE64B989B34F}" type="presParOf" srcId="{69FD2F39-A180-479C-B0D9-4D91292E09C3}" destId="{7BEB4D81-A611-45B6-8DD4-0AB21EB83D3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DD44D6-CAC3-44EF-B0AD-B410AEF3ED64}" type="doc">
      <dgm:prSet loTypeId="urn:microsoft.com/office/officeart/2005/8/layout/hList6" loCatId="list" qsTypeId="urn:microsoft.com/office/officeart/2005/8/quickstyle/simple4" qsCatId="simple" csTypeId="urn:microsoft.com/office/officeart/2005/8/colors/colorful5" csCatId="colorful" phldr="1"/>
      <dgm:spPr/>
      <dgm:t>
        <a:bodyPr/>
        <a:lstStyle/>
        <a:p>
          <a:endParaRPr lang="es-PA"/>
        </a:p>
      </dgm:t>
    </dgm:pt>
    <dgm:pt modelId="{3FFD9FA2-E14A-4C2E-BE79-F41A1E009896}">
      <dgm:prSet phldrT="[Texto]"/>
      <dgm:spPr/>
      <dgm:t>
        <a:bodyPr/>
        <a:lstStyle/>
        <a:p>
          <a:pPr algn="ctr"/>
          <a:r>
            <a:rPr lang="es-MX" b="1" dirty="0">
              <a:solidFill>
                <a:schemeClr val="tx1">
                  <a:lumMod val="95000"/>
                  <a:lumOff val="5000"/>
                </a:schemeClr>
              </a:solidFill>
            </a:rPr>
            <a:t>Los beneficios económicos de las transacciones entrantes para los bancos </a:t>
          </a:r>
        </a:p>
        <a:p>
          <a:pPr algn="l"/>
          <a:r>
            <a:rPr lang="es-MX" dirty="0">
              <a:solidFill>
                <a:schemeClr val="tx1">
                  <a:lumMod val="95000"/>
                  <a:lumOff val="5000"/>
                </a:schemeClr>
              </a:solidFill>
            </a:rPr>
            <a:t>incluyen ingresos directos por intereses y comisiones, aumento de activos y base de clientes, eficiencia operativa mejorada, diversificación de ingresos, contribución al crecimiento económico y fortaleza financiera. Estos factores combinados ayudan a los bancos a mantener su rentabilidad y sostenibilidad a largo plazo en el mercado financiero.</a:t>
          </a:r>
          <a:endParaRPr lang="es-PA" dirty="0">
            <a:solidFill>
              <a:schemeClr val="tx1">
                <a:lumMod val="95000"/>
                <a:lumOff val="5000"/>
              </a:schemeClr>
            </a:solidFill>
          </a:endParaRPr>
        </a:p>
      </dgm:t>
    </dgm:pt>
    <dgm:pt modelId="{1BF3AC88-00C5-488C-BC35-D2179436C385}" type="parTrans" cxnId="{6FABB794-E6D1-494F-9E7C-1C20880A44DB}">
      <dgm:prSet/>
      <dgm:spPr/>
      <dgm:t>
        <a:bodyPr/>
        <a:lstStyle/>
        <a:p>
          <a:endParaRPr lang="es-PA">
            <a:solidFill>
              <a:schemeClr val="tx1">
                <a:lumMod val="95000"/>
                <a:lumOff val="5000"/>
              </a:schemeClr>
            </a:solidFill>
          </a:endParaRPr>
        </a:p>
      </dgm:t>
    </dgm:pt>
    <dgm:pt modelId="{0E1D1239-3C71-4CD3-A103-CF65AB7602F1}" type="sibTrans" cxnId="{6FABB794-E6D1-494F-9E7C-1C20880A44DB}">
      <dgm:prSet/>
      <dgm:spPr/>
      <dgm:t>
        <a:bodyPr/>
        <a:lstStyle/>
        <a:p>
          <a:endParaRPr lang="es-PA">
            <a:solidFill>
              <a:schemeClr val="tx1">
                <a:lumMod val="95000"/>
                <a:lumOff val="5000"/>
              </a:schemeClr>
            </a:solidFill>
          </a:endParaRPr>
        </a:p>
      </dgm:t>
    </dgm:pt>
    <dgm:pt modelId="{C20550AF-F218-44C6-A7F7-127D0E42CCDD}">
      <dgm:prSet phldrT="[Texto]"/>
      <dgm:spPr/>
      <dgm:t>
        <a:bodyPr/>
        <a:lstStyle/>
        <a:p>
          <a:r>
            <a:rPr lang="es-MX" dirty="0">
              <a:solidFill>
                <a:schemeClr val="tx1">
                  <a:lumMod val="95000"/>
                  <a:lumOff val="5000"/>
                </a:schemeClr>
              </a:solidFill>
            </a:rPr>
            <a:t>MARKOV</a:t>
          </a:r>
          <a:endParaRPr lang="es-PA" dirty="0">
            <a:solidFill>
              <a:schemeClr val="tx1">
                <a:lumMod val="95000"/>
                <a:lumOff val="5000"/>
              </a:schemeClr>
            </a:solidFill>
          </a:endParaRPr>
        </a:p>
      </dgm:t>
    </dgm:pt>
    <dgm:pt modelId="{5315EED2-72F6-4944-91BB-368B7F4A13D4}" type="parTrans" cxnId="{EE999244-1D17-43AA-969A-CFAE23408639}">
      <dgm:prSet/>
      <dgm:spPr/>
      <dgm:t>
        <a:bodyPr/>
        <a:lstStyle/>
        <a:p>
          <a:endParaRPr lang="es-PA">
            <a:solidFill>
              <a:schemeClr val="tx1">
                <a:lumMod val="95000"/>
                <a:lumOff val="5000"/>
              </a:schemeClr>
            </a:solidFill>
          </a:endParaRPr>
        </a:p>
      </dgm:t>
    </dgm:pt>
    <dgm:pt modelId="{15D3E868-EB4A-482B-9FE7-9ADDC82473B7}" type="sibTrans" cxnId="{EE999244-1D17-43AA-969A-CFAE23408639}">
      <dgm:prSet/>
      <dgm:spPr/>
      <dgm:t>
        <a:bodyPr/>
        <a:lstStyle/>
        <a:p>
          <a:endParaRPr lang="es-PA">
            <a:solidFill>
              <a:schemeClr val="tx1">
                <a:lumMod val="95000"/>
                <a:lumOff val="5000"/>
              </a:schemeClr>
            </a:solidFill>
          </a:endParaRPr>
        </a:p>
      </dgm:t>
    </dgm:pt>
    <dgm:pt modelId="{590E9747-B000-4EE8-AF43-54CFF937F428}">
      <dgm:prSet phldrT="[Texto]"/>
      <dgm:spPr/>
      <dgm:t>
        <a:bodyPr/>
        <a:lstStyle/>
        <a:p>
          <a:r>
            <a:rPr lang="es-MX" dirty="0">
              <a:solidFill>
                <a:schemeClr val="tx1">
                  <a:lumMod val="95000"/>
                  <a:lumOff val="5000"/>
                </a:schemeClr>
              </a:solidFill>
            </a:rPr>
            <a:t>Una cadena de Markov es una serie de eventos, en la cual la probabilidad de que ocurra un evento depende del evento inmediato anterior. </a:t>
          </a:r>
          <a:endParaRPr lang="es-PA" dirty="0">
            <a:solidFill>
              <a:schemeClr val="tx1">
                <a:lumMod val="95000"/>
                <a:lumOff val="5000"/>
              </a:schemeClr>
            </a:solidFill>
          </a:endParaRPr>
        </a:p>
      </dgm:t>
    </dgm:pt>
    <dgm:pt modelId="{CDE54FE5-DE53-42BF-9E60-2488EDCB13A3}" type="parTrans" cxnId="{74AF7B4F-3C7E-4B23-8E2E-B21521071039}">
      <dgm:prSet/>
      <dgm:spPr/>
      <dgm:t>
        <a:bodyPr/>
        <a:lstStyle/>
        <a:p>
          <a:endParaRPr lang="es-PA">
            <a:solidFill>
              <a:schemeClr val="tx1">
                <a:lumMod val="95000"/>
                <a:lumOff val="5000"/>
              </a:schemeClr>
            </a:solidFill>
          </a:endParaRPr>
        </a:p>
      </dgm:t>
    </dgm:pt>
    <dgm:pt modelId="{3D211F85-B27C-4CB6-8A49-3148121F5A0A}" type="sibTrans" cxnId="{74AF7B4F-3C7E-4B23-8E2E-B21521071039}">
      <dgm:prSet/>
      <dgm:spPr/>
      <dgm:t>
        <a:bodyPr/>
        <a:lstStyle/>
        <a:p>
          <a:endParaRPr lang="es-PA">
            <a:solidFill>
              <a:schemeClr val="tx1">
                <a:lumMod val="95000"/>
                <a:lumOff val="5000"/>
              </a:schemeClr>
            </a:solidFill>
          </a:endParaRPr>
        </a:p>
      </dgm:t>
    </dgm:pt>
    <dgm:pt modelId="{676DFACC-5B92-43CD-A756-8ED63E298F61}">
      <dgm:prSet phldrT="[Texto]"/>
      <dgm:spPr/>
      <dgm:t>
        <a:bodyPr/>
        <a:lstStyle/>
        <a:p>
          <a:r>
            <a:rPr lang="es-MX" dirty="0">
              <a:solidFill>
                <a:schemeClr val="tx1">
                  <a:lumMod val="95000"/>
                  <a:lumOff val="5000"/>
                </a:schemeClr>
              </a:solidFill>
            </a:rPr>
            <a:t>Teoría de Juegos</a:t>
          </a:r>
          <a:endParaRPr lang="es-PA" dirty="0">
            <a:solidFill>
              <a:schemeClr val="tx1">
                <a:lumMod val="95000"/>
                <a:lumOff val="5000"/>
              </a:schemeClr>
            </a:solidFill>
          </a:endParaRPr>
        </a:p>
      </dgm:t>
    </dgm:pt>
    <dgm:pt modelId="{CCE9EAC1-0BD3-4593-8FC5-877BB8DE844C}" type="parTrans" cxnId="{7192EDD8-2FAC-4A97-89CC-C039EB367012}">
      <dgm:prSet/>
      <dgm:spPr/>
      <dgm:t>
        <a:bodyPr/>
        <a:lstStyle/>
        <a:p>
          <a:endParaRPr lang="es-PA">
            <a:solidFill>
              <a:schemeClr val="tx1">
                <a:lumMod val="95000"/>
                <a:lumOff val="5000"/>
              </a:schemeClr>
            </a:solidFill>
          </a:endParaRPr>
        </a:p>
      </dgm:t>
    </dgm:pt>
    <dgm:pt modelId="{907015D4-05A1-47EA-9053-F9F628992A0A}" type="sibTrans" cxnId="{7192EDD8-2FAC-4A97-89CC-C039EB367012}">
      <dgm:prSet/>
      <dgm:spPr/>
      <dgm:t>
        <a:bodyPr/>
        <a:lstStyle/>
        <a:p>
          <a:endParaRPr lang="es-PA">
            <a:solidFill>
              <a:schemeClr val="tx1">
                <a:lumMod val="95000"/>
                <a:lumOff val="5000"/>
              </a:schemeClr>
            </a:solidFill>
          </a:endParaRPr>
        </a:p>
      </dgm:t>
    </dgm:pt>
    <dgm:pt modelId="{DE64B5B1-7671-4530-800D-6075A577D477}">
      <dgm:prSet phldrT="[Texto]"/>
      <dgm:spPr/>
      <dgm:t>
        <a:bodyPr/>
        <a:lstStyle/>
        <a:p>
          <a:r>
            <a:rPr lang="es-MX" dirty="0">
              <a:solidFill>
                <a:schemeClr val="tx1">
                  <a:lumMod val="95000"/>
                  <a:lumOff val="5000"/>
                </a:schemeClr>
              </a:solidFill>
            </a:rPr>
            <a:t> es una rama de las matemáticas que se enfoca en analizar el comportamiento estratégico de los individuos y cómo este puede afectar los resultados de una interacción entre ellos. </a:t>
          </a:r>
          <a:endParaRPr lang="es-PA" dirty="0">
            <a:solidFill>
              <a:schemeClr val="tx1">
                <a:lumMod val="95000"/>
                <a:lumOff val="5000"/>
              </a:schemeClr>
            </a:solidFill>
          </a:endParaRPr>
        </a:p>
      </dgm:t>
    </dgm:pt>
    <dgm:pt modelId="{73E1CA53-C4AD-4501-9027-C991F7BF6534}" type="parTrans" cxnId="{03D359E7-3DF0-4C0C-A370-EA8C9E2751C1}">
      <dgm:prSet/>
      <dgm:spPr/>
      <dgm:t>
        <a:bodyPr/>
        <a:lstStyle/>
        <a:p>
          <a:endParaRPr lang="es-PA">
            <a:solidFill>
              <a:schemeClr val="tx1">
                <a:lumMod val="95000"/>
                <a:lumOff val="5000"/>
              </a:schemeClr>
            </a:solidFill>
          </a:endParaRPr>
        </a:p>
      </dgm:t>
    </dgm:pt>
    <dgm:pt modelId="{F3100362-1201-4C4D-B986-C5976C888DA4}" type="sibTrans" cxnId="{03D359E7-3DF0-4C0C-A370-EA8C9E2751C1}">
      <dgm:prSet/>
      <dgm:spPr/>
      <dgm:t>
        <a:bodyPr/>
        <a:lstStyle/>
        <a:p>
          <a:endParaRPr lang="es-PA">
            <a:solidFill>
              <a:schemeClr val="tx1">
                <a:lumMod val="95000"/>
                <a:lumOff val="5000"/>
              </a:schemeClr>
            </a:solidFill>
          </a:endParaRPr>
        </a:p>
      </dgm:t>
    </dgm:pt>
    <dgm:pt modelId="{76FBCB3B-3F5D-42A8-B3A0-6D52C5990555}">
      <dgm:prSet/>
      <dgm:spPr/>
      <dgm:t>
        <a:bodyPr/>
        <a:lstStyle/>
        <a:p>
          <a:r>
            <a:rPr lang="es-MX" b="1" dirty="0">
              <a:solidFill>
                <a:schemeClr val="tx1">
                  <a:lumMod val="95000"/>
                  <a:lumOff val="5000"/>
                </a:schemeClr>
              </a:solidFill>
            </a:rPr>
            <a:t>Modelos a considerar</a:t>
          </a:r>
          <a:endParaRPr lang="es-PA" b="1" dirty="0">
            <a:solidFill>
              <a:schemeClr val="tx1">
                <a:lumMod val="95000"/>
                <a:lumOff val="5000"/>
              </a:schemeClr>
            </a:solidFill>
          </a:endParaRPr>
        </a:p>
      </dgm:t>
    </dgm:pt>
    <dgm:pt modelId="{DAEDCB59-6DDB-4BBC-9610-9B0867D4ECF4}" type="parTrans" cxnId="{96472BEE-E6D8-46E3-8269-5F295D21D4EA}">
      <dgm:prSet/>
      <dgm:spPr/>
      <dgm:t>
        <a:bodyPr/>
        <a:lstStyle/>
        <a:p>
          <a:endParaRPr lang="es-PA">
            <a:solidFill>
              <a:schemeClr val="tx1">
                <a:lumMod val="95000"/>
                <a:lumOff val="5000"/>
              </a:schemeClr>
            </a:solidFill>
          </a:endParaRPr>
        </a:p>
      </dgm:t>
    </dgm:pt>
    <dgm:pt modelId="{C0E9A855-E110-4856-9FEF-AFFB0B6FEF37}" type="sibTrans" cxnId="{96472BEE-E6D8-46E3-8269-5F295D21D4EA}">
      <dgm:prSet/>
      <dgm:spPr/>
      <dgm:t>
        <a:bodyPr/>
        <a:lstStyle/>
        <a:p>
          <a:endParaRPr lang="es-PA">
            <a:solidFill>
              <a:schemeClr val="tx1">
                <a:lumMod val="95000"/>
                <a:lumOff val="5000"/>
              </a:schemeClr>
            </a:solidFill>
          </a:endParaRPr>
        </a:p>
      </dgm:t>
    </dgm:pt>
    <dgm:pt modelId="{048B1481-BA56-4E55-AFA3-A9ACABDACACD}" type="pres">
      <dgm:prSet presAssocID="{D7DD44D6-CAC3-44EF-B0AD-B410AEF3ED64}" presName="Name0" presStyleCnt="0">
        <dgm:presLayoutVars>
          <dgm:dir/>
          <dgm:resizeHandles val="exact"/>
        </dgm:presLayoutVars>
      </dgm:prSet>
      <dgm:spPr/>
    </dgm:pt>
    <dgm:pt modelId="{889F6675-3EC2-453C-A8EB-FDC679A1DBA9}" type="pres">
      <dgm:prSet presAssocID="{3FFD9FA2-E14A-4C2E-BE79-F41A1E009896}" presName="node" presStyleLbl="node1" presStyleIdx="0" presStyleCnt="4">
        <dgm:presLayoutVars>
          <dgm:bulletEnabled val="1"/>
        </dgm:presLayoutVars>
      </dgm:prSet>
      <dgm:spPr/>
    </dgm:pt>
    <dgm:pt modelId="{63639C5D-0E53-4EF5-9DA8-55886C1D0218}" type="pres">
      <dgm:prSet presAssocID="{0E1D1239-3C71-4CD3-A103-CF65AB7602F1}" presName="sibTrans" presStyleCnt="0"/>
      <dgm:spPr/>
    </dgm:pt>
    <dgm:pt modelId="{45A4801D-900F-4007-9F5E-F0E3D7193BFF}" type="pres">
      <dgm:prSet presAssocID="{76FBCB3B-3F5D-42A8-B3A0-6D52C5990555}" presName="node" presStyleLbl="node1" presStyleIdx="1" presStyleCnt="4">
        <dgm:presLayoutVars>
          <dgm:bulletEnabled val="1"/>
        </dgm:presLayoutVars>
      </dgm:prSet>
      <dgm:spPr/>
    </dgm:pt>
    <dgm:pt modelId="{D4206591-CD32-496F-85EB-47C30CE286EF}" type="pres">
      <dgm:prSet presAssocID="{C0E9A855-E110-4856-9FEF-AFFB0B6FEF37}" presName="sibTrans" presStyleCnt="0"/>
      <dgm:spPr/>
    </dgm:pt>
    <dgm:pt modelId="{7232B675-7A14-4984-9D13-2A9238FC054A}" type="pres">
      <dgm:prSet presAssocID="{C20550AF-F218-44C6-A7F7-127D0E42CCDD}" presName="node" presStyleLbl="node1" presStyleIdx="2" presStyleCnt="4">
        <dgm:presLayoutVars>
          <dgm:bulletEnabled val="1"/>
        </dgm:presLayoutVars>
      </dgm:prSet>
      <dgm:spPr/>
    </dgm:pt>
    <dgm:pt modelId="{BE890F62-E1C9-401B-B1B3-285D0ADDA324}" type="pres">
      <dgm:prSet presAssocID="{15D3E868-EB4A-482B-9FE7-9ADDC82473B7}" presName="sibTrans" presStyleCnt="0"/>
      <dgm:spPr/>
    </dgm:pt>
    <dgm:pt modelId="{4E12BA7A-A5EA-4684-A2C6-F2364D1101A8}" type="pres">
      <dgm:prSet presAssocID="{676DFACC-5B92-43CD-A756-8ED63E298F61}" presName="node" presStyleLbl="node1" presStyleIdx="3" presStyleCnt="4">
        <dgm:presLayoutVars>
          <dgm:bulletEnabled val="1"/>
        </dgm:presLayoutVars>
      </dgm:prSet>
      <dgm:spPr/>
    </dgm:pt>
  </dgm:ptLst>
  <dgm:cxnLst>
    <dgm:cxn modelId="{09D1D919-6B75-4E8A-B4B1-9665DEF2C82F}" type="presOf" srcId="{76FBCB3B-3F5D-42A8-B3A0-6D52C5990555}" destId="{45A4801D-900F-4007-9F5E-F0E3D7193BFF}" srcOrd="0" destOrd="0" presId="urn:microsoft.com/office/officeart/2005/8/layout/hList6"/>
    <dgm:cxn modelId="{01FE5E3B-657F-455D-A3EE-A487CD2B4C16}" type="presOf" srcId="{D7DD44D6-CAC3-44EF-B0AD-B410AEF3ED64}" destId="{048B1481-BA56-4E55-AFA3-A9ACABDACACD}" srcOrd="0" destOrd="0" presId="urn:microsoft.com/office/officeart/2005/8/layout/hList6"/>
    <dgm:cxn modelId="{24F9D05E-A764-4F0C-B5D9-7A79D6C024AB}" type="presOf" srcId="{C20550AF-F218-44C6-A7F7-127D0E42CCDD}" destId="{7232B675-7A14-4984-9D13-2A9238FC054A}" srcOrd="0" destOrd="0" presId="urn:microsoft.com/office/officeart/2005/8/layout/hList6"/>
    <dgm:cxn modelId="{EE999244-1D17-43AA-969A-CFAE23408639}" srcId="{D7DD44D6-CAC3-44EF-B0AD-B410AEF3ED64}" destId="{C20550AF-F218-44C6-A7F7-127D0E42CCDD}" srcOrd="2" destOrd="0" parTransId="{5315EED2-72F6-4944-91BB-368B7F4A13D4}" sibTransId="{15D3E868-EB4A-482B-9FE7-9ADDC82473B7}"/>
    <dgm:cxn modelId="{74AF7B4F-3C7E-4B23-8E2E-B21521071039}" srcId="{C20550AF-F218-44C6-A7F7-127D0E42CCDD}" destId="{590E9747-B000-4EE8-AF43-54CFF937F428}" srcOrd="0" destOrd="0" parTransId="{CDE54FE5-DE53-42BF-9E60-2488EDCB13A3}" sibTransId="{3D211F85-B27C-4CB6-8A49-3148121F5A0A}"/>
    <dgm:cxn modelId="{B2115A73-E6E1-430A-96DA-2CDAD3925934}" type="presOf" srcId="{DE64B5B1-7671-4530-800D-6075A577D477}" destId="{4E12BA7A-A5EA-4684-A2C6-F2364D1101A8}" srcOrd="0" destOrd="1" presId="urn:microsoft.com/office/officeart/2005/8/layout/hList6"/>
    <dgm:cxn modelId="{3839C790-BFA2-4540-931E-C41BCE1152CA}" type="presOf" srcId="{3FFD9FA2-E14A-4C2E-BE79-F41A1E009896}" destId="{889F6675-3EC2-453C-A8EB-FDC679A1DBA9}" srcOrd="0" destOrd="0" presId="urn:microsoft.com/office/officeart/2005/8/layout/hList6"/>
    <dgm:cxn modelId="{6FABB794-E6D1-494F-9E7C-1C20880A44DB}" srcId="{D7DD44D6-CAC3-44EF-B0AD-B410AEF3ED64}" destId="{3FFD9FA2-E14A-4C2E-BE79-F41A1E009896}" srcOrd="0" destOrd="0" parTransId="{1BF3AC88-00C5-488C-BC35-D2179436C385}" sibTransId="{0E1D1239-3C71-4CD3-A103-CF65AB7602F1}"/>
    <dgm:cxn modelId="{7192EDD8-2FAC-4A97-89CC-C039EB367012}" srcId="{D7DD44D6-CAC3-44EF-B0AD-B410AEF3ED64}" destId="{676DFACC-5B92-43CD-A756-8ED63E298F61}" srcOrd="3" destOrd="0" parTransId="{CCE9EAC1-0BD3-4593-8FC5-877BB8DE844C}" sibTransId="{907015D4-05A1-47EA-9053-F9F628992A0A}"/>
    <dgm:cxn modelId="{DC257CDB-E935-4250-9786-98C31571BB6E}" type="presOf" srcId="{676DFACC-5B92-43CD-A756-8ED63E298F61}" destId="{4E12BA7A-A5EA-4684-A2C6-F2364D1101A8}" srcOrd="0" destOrd="0" presId="urn:microsoft.com/office/officeart/2005/8/layout/hList6"/>
    <dgm:cxn modelId="{03D359E7-3DF0-4C0C-A370-EA8C9E2751C1}" srcId="{676DFACC-5B92-43CD-A756-8ED63E298F61}" destId="{DE64B5B1-7671-4530-800D-6075A577D477}" srcOrd="0" destOrd="0" parTransId="{73E1CA53-C4AD-4501-9027-C991F7BF6534}" sibTransId="{F3100362-1201-4C4D-B986-C5976C888DA4}"/>
    <dgm:cxn modelId="{96472BEE-E6D8-46E3-8269-5F295D21D4EA}" srcId="{D7DD44D6-CAC3-44EF-B0AD-B410AEF3ED64}" destId="{76FBCB3B-3F5D-42A8-B3A0-6D52C5990555}" srcOrd="1" destOrd="0" parTransId="{DAEDCB59-6DDB-4BBC-9610-9B0867D4ECF4}" sibTransId="{C0E9A855-E110-4856-9FEF-AFFB0B6FEF37}"/>
    <dgm:cxn modelId="{727DC4EF-2515-42BA-83E6-EDAF6A362949}" type="presOf" srcId="{590E9747-B000-4EE8-AF43-54CFF937F428}" destId="{7232B675-7A14-4984-9D13-2A9238FC054A}" srcOrd="0" destOrd="1" presId="urn:microsoft.com/office/officeart/2005/8/layout/hList6"/>
    <dgm:cxn modelId="{4A89FAF2-2853-4DB3-9B2F-58106E1F5F96}" type="presParOf" srcId="{048B1481-BA56-4E55-AFA3-A9ACABDACACD}" destId="{889F6675-3EC2-453C-A8EB-FDC679A1DBA9}" srcOrd="0" destOrd="0" presId="urn:microsoft.com/office/officeart/2005/8/layout/hList6"/>
    <dgm:cxn modelId="{9D2251E9-686E-4E76-A735-899A106D4436}" type="presParOf" srcId="{048B1481-BA56-4E55-AFA3-A9ACABDACACD}" destId="{63639C5D-0E53-4EF5-9DA8-55886C1D0218}" srcOrd="1" destOrd="0" presId="urn:microsoft.com/office/officeart/2005/8/layout/hList6"/>
    <dgm:cxn modelId="{5FFF402C-47F4-404F-9723-DE6E4FC651F2}" type="presParOf" srcId="{048B1481-BA56-4E55-AFA3-A9ACABDACACD}" destId="{45A4801D-900F-4007-9F5E-F0E3D7193BFF}" srcOrd="2" destOrd="0" presId="urn:microsoft.com/office/officeart/2005/8/layout/hList6"/>
    <dgm:cxn modelId="{D372C6AC-6DB2-49C4-AB02-4D2BCFBE1C66}" type="presParOf" srcId="{048B1481-BA56-4E55-AFA3-A9ACABDACACD}" destId="{D4206591-CD32-496F-85EB-47C30CE286EF}" srcOrd="3" destOrd="0" presId="urn:microsoft.com/office/officeart/2005/8/layout/hList6"/>
    <dgm:cxn modelId="{09F92B3A-2867-4A4A-942B-AF2CB2464BBA}" type="presParOf" srcId="{048B1481-BA56-4E55-AFA3-A9ACABDACACD}" destId="{7232B675-7A14-4984-9D13-2A9238FC054A}" srcOrd="4" destOrd="0" presId="urn:microsoft.com/office/officeart/2005/8/layout/hList6"/>
    <dgm:cxn modelId="{D17B2176-9C11-4675-9C2F-56A4F9A955D5}" type="presParOf" srcId="{048B1481-BA56-4E55-AFA3-A9ACABDACACD}" destId="{BE890F62-E1C9-401B-B1B3-285D0ADDA324}" srcOrd="5" destOrd="0" presId="urn:microsoft.com/office/officeart/2005/8/layout/hList6"/>
    <dgm:cxn modelId="{BC836499-9BCE-4B70-9044-60B967847BC2}" type="presParOf" srcId="{048B1481-BA56-4E55-AFA3-A9ACABDACACD}" destId="{4E12BA7A-A5EA-4684-A2C6-F2364D1101A8}"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66D717-1A3D-45F0-8293-FAF4B247BDAD}"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s-PA"/>
        </a:p>
      </dgm:t>
    </dgm:pt>
    <dgm:pt modelId="{E7325420-190B-4256-80D1-025784ECB540}">
      <dgm:prSet phldrT="[Texto]"/>
      <dgm:spPr/>
      <dgm:t>
        <a:bodyPr/>
        <a:lstStyle/>
        <a:p>
          <a:r>
            <a:rPr lang="es-MX" dirty="0"/>
            <a:t>. </a:t>
          </a:r>
          <a:r>
            <a:rPr lang="es-PA" b="1" dirty="0">
              <a:effectLst/>
              <a:latin typeface="Times New Roman" panose="02020603050405020304" pitchFamily="18" charset="0"/>
              <a:ea typeface="Times New Roman" panose="02020603050405020304" pitchFamily="18" charset="0"/>
              <a:cs typeface="Arial" panose="020B0604020202020204" pitchFamily="34" charset="0"/>
            </a:rPr>
            <a:t>Normalización de los Datos</a:t>
          </a:r>
          <a:endParaRPr lang="es-PA" dirty="0"/>
        </a:p>
      </dgm:t>
    </dgm:pt>
    <dgm:pt modelId="{24009262-5884-49BD-8E38-0515BF1D298A}" type="parTrans" cxnId="{B7B6102B-AB03-405D-821C-6C0D8DA8ABED}">
      <dgm:prSet/>
      <dgm:spPr/>
      <dgm:t>
        <a:bodyPr/>
        <a:lstStyle/>
        <a:p>
          <a:endParaRPr lang="es-PA"/>
        </a:p>
      </dgm:t>
    </dgm:pt>
    <dgm:pt modelId="{367F6C9C-F35E-4949-8D56-3E6F1B3C3213}" type="sibTrans" cxnId="{B7B6102B-AB03-405D-821C-6C0D8DA8ABED}">
      <dgm:prSet/>
      <dgm:spPr/>
      <dgm:t>
        <a:bodyPr/>
        <a:lstStyle/>
        <a:p>
          <a:endParaRPr lang="es-PA"/>
        </a:p>
      </dgm:t>
    </dgm:pt>
    <dgm:pt modelId="{59CBCB58-882A-4F3E-B50C-CCC5C9757C80}">
      <dgm:prSet phldrT="[Texto]"/>
      <dgm:spPr/>
      <dgm:t>
        <a:bodyPr/>
        <a:lstStyle/>
        <a:p>
          <a:r>
            <a:rPr lang="es-PA" dirty="0">
              <a:effectLst/>
              <a:latin typeface="Times New Roman" panose="02020603050405020304" pitchFamily="18" charset="0"/>
              <a:ea typeface="Times New Roman" panose="02020603050405020304" pitchFamily="18" charset="0"/>
              <a:cs typeface="Arial" panose="020B0604020202020204" pitchFamily="34" charset="0"/>
            </a:rPr>
            <a:t>normalizamos los datos de depósitos mensuales para calcular los cambios porcentuales</a:t>
          </a:r>
          <a:r>
            <a:rPr lang="es-MX" dirty="0"/>
            <a:t>.</a:t>
          </a:r>
          <a:endParaRPr lang="es-PA" dirty="0"/>
        </a:p>
      </dgm:t>
    </dgm:pt>
    <dgm:pt modelId="{701D344C-C947-4343-B0C4-A02205CCE700}" type="parTrans" cxnId="{386EB399-8D0B-4BBC-A627-A453072FCF30}">
      <dgm:prSet/>
      <dgm:spPr/>
      <dgm:t>
        <a:bodyPr/>
        <a:lstStyle/>
        <a:p>
          <a:endParaRPr lang="es-PA"/>
        </a:p>
      </dgm:t>
    </dgm:pt>
    <dgm:pt modelId="{343FFC9B-6476-4B2E-A3B6-FF8009103D51}" type="sibTrans" cxnId="{386EB399-8D0B-4BBC-A627-A453072FCF30}">
      <dgm:prSet/>
      <dgm:spPr/>
      <dgm:t>
        <a:bodyPr/>
        <a:lstStyle/>
        <a:p>
          <a:endParaRPr lang="es-PA"/>
        </a:p>
      </dgm:t>
    </dgm:pt>
    <dgm:pt modelId="{1ADD8785-E406-4D6D-86CC-B91DFCD0F3C1}">
      <dgm:prSet phldrT="[Texto]"/>
      <dgm:spPr/>
      <dgm:t>
        <a:bodyPr/>
        <a:lstStyle/>
        <a:p>
          <a:r>
            <a:rPr lang="es-PA" b="1" dirty="0">
              <a:effectLst/>
              <a:latin typeface="Times New Roman" panose="02020603050405020304" pitchFamily="18" charset="0"/>
              <a:ea typeface="Times New Roman" panose="02020603050405020304" pitchFamily="18" charset="0"/>
              <a:cs typeface="Arial" panose="020B0604020202020204" pitchFamily="34" charset="0"/>
            </a:rPr>
            <a:t>Construcción de una Matriz de Transición Basada en Cambios Relativos</a:t>
          </a:r>
          <a:endParaRPr lang="es-PA" dirty="0"/>
        </a:p>
      </dgm:t>
    </dgm:pt>
    <dgm:pt modelId="{EFEFC1D2-5D6F-424B-AEA4-3FE8D01F012E}" type="parTrans" cxnId="{8A8863FA-71B7-4114-AFE1-AC9300485DA0}">
      <dgm:prSet/>
      <dgm:spPr/>
      <dgm:t>
        <a:bodyPr/>
        <a:lstStyle/>
        <a:p>
          <a:endParaRPr lang="es-PA"/>
        </a:p>
      </dgm:t>
    </dgm:pt>
    <dgm:pt modelId="{2D4C98F8-B5B5-48EE-9060-7ACEBDDFA24F}" type="sibTrans" cxnId="{8A8863FA-71B7-4114-AFE1-AC9300485DA0}">
      <dgm:prSet/>
      <dgm:spPr/>
      <dgm:t>
        <a:bodyPr/>
        <a:lstStyle/>
        <a:p>
          <a:endParaRPr lang="es-PA"/>
        </a:p>
      </dgm:t>
    </dgm:pt>
    <dgm:pt modelId="{7D1E96FC-D5E1-4AED-9D78-2D6F5EF09E91}">
      <dgm:prSet phldrT="[Texto]"/>
      <dgm:spPr/>
      <dgm:t>
        <a:bodyPr/>
        <a:lstStyle/>
        <a:p>
          <a:r>
            <a:rPr lang="es-PA" b="1" dirty="0">
              <a:effectLst/>
              <a:latin typeface="Times New Roman" panose="02020603050405020304" pitchFamily="18" charset="0"/>
              <a:ea typeface="Times New Roman" panose="02020603050405020304" pitchFamily="18" charset="0"/>
              <a:cs typeface="Arial" panose="020B0604020202020204" pitchFamily="34" charset="0"/>
            </a:rPr>
            <a:t>Agrupación de Cambios</a:t>
          </a:r>
          <a:endParaRPr lang="es-PA" dirty="0"/>
        </a:p>
      </dgm:t>
    </dgm:pt>
    <dgm:pt modelId="{C5D3E526-493F-4871-9697-0BAA526EE8D3}" type="parTrans" cxnId="{A7978909-A6E0-4BD1-9D41-FBFFA4246174}">
      <dgm:prSet/>
      <dgm:spPr/>
      <dgm:t>
        <a:bodyPr/>
        <a:lstStyle/>
        <a:p>
          <a:endParaRPr lang="es-PA"/>
        </a:p>
      </dgm:t>
    </dgm:pt>
    <dgm:pt modelId="{0E68948D-8512-4A6D-841B-4D49354515D6}" type="sibTrans" cxnId="{A7978909-A6E0-4BD1-9D41-FBFFA4246174}">
      <dgm:prSet/>
      <dgm:spPr/>
      <dgm:t>
        <a:bodyPr/>
        <a:lstStyle/>
        <a:p>
          <a:endParaRPr lang="es-PA"/>
        </a:p>
      </dgm:t>
    </dgm:pt>
    <dgm:pt modelId="{85BBED2C-34C8-4B09-97E4-F272EC09E7E3}">
      <dgm:prSet/>
      <dgm:spPr/>
      <dgm:t>
        <a:bodyPr/>
        <a:lstStyle/>
        <a:p>
          <a:r>
            <a:rPr lang="es-PA" dirty="0">
              <a:effectLst/>
              <a:latin typeface="Times New Roman" panose="02020603050405020304" pitchFamily="18" charset="0"/>
              <a:ea typeface="Times New Roman" panose="02020603050405020304" pitchFamily="18" charset="0"/>
              <a:cs typeface="Arial" panose="020B0604020202020204" pitchFamily="34" charset="0"/>
            </a:rPr>
            <a:t>Calcularemos los cambios porcentuales de un mes al siguiente para construir una matriz de transición.</a:t>
          </a:r>
          <a:endParaRPr lang="es-PA" dirty="0"/>
        </a:p>
      </dgm:t>
    </dgm:pt>
    <dgm:pt modelId="{21742E47-9512-4227-979E-E553162E67FB}" type="parTrans" cxnId="{A5C31AFF-7814-4248-B7DB-881268C1701F}">
      <dgm:prSet/>
      <dgm:spPr/>
      <dgm:t>
        <a:bodyPr/>
        <a:lstStyle/>
        <a:p>
          <a:endParaRPr lang="es-PA"/>
        </a:p>
      </dgm:t>
    </dgm:pt>
    <dgm:pt modelId="{C7A2E46D-185B-4D59-927B-A7C4E14E555E}" type="sibTrans" cxnId="{A5C31AFF-7814-4248-B7DB-881268C1701F}">
      <dgm:prSet/>
      <dgm:spPr/>
      <dgm:t>
        <a:bodyPr/>
        <a:lstStyle/>
        <a:p>
          <a:endParaRPr lang="es-PA"/>
        </a:p>
      </dgm:t>
    </dgm:pt>
    <dgm:pt modelId="{F51F0BBF-1724-4DED-8AD5-86B140BFF9FC}">
      <dgm:prSet/>
      <dgm:spPr/>
      <dgm:t>
        <a:bodyPr/>
        <a:lstStyle/>
        <a:p>
          <a:r>
            <a:rPr lang="es-PA" b="1" dirty="0">
              <a:effectLst/>
              <a:latin typeface="Times New Roman" panose="02020603050405020304" pitchFamily="18" charset="0"/>
              <a:ea typeface="Times New Roman" panose="02020603050405020304" pitchFamily="18" charset="0"/>
              <a:cs typeface="Arial" panose="020B0604020202020204" pitchFamily="34" charset="0"/>
            </a:rPr>
            <a:t>Cálculo de Probabilidades de Transición para Cada Categoría</a:t>
          </a:r>
          <a:endParaRPr lang="es-PA" dirty="0"/>
        </a:p>
      </dgm:t>
    </dgm:pt>
    <dgm:pt modelId="{5D17C521-35DA-4B04-AF4C-DAA6A4C1403C}" type="parTrans" cxnId="{CFE1FF87-2EF1-4579-8B48-3DDD5E95BF6B}">
      <dgm:prSet/>
      <dgm:spPr/>
      <dgm:t>
        <a:bodyPr/>
        <a:lstStyle/>
        <a:p>
          <a:endParaRPr lang="es-PA"/>
        </a:p>
      </dgm:t>
    </dgm:pt>
    <dgm:pt modelId="{0CB4A0BB-CF21-43D8-8449-14C5C085A88D}" type="sibTrans" cxnId="{CFE1FF87-2EF1-4579-8B48-3DDD5E95BF6B}">
      <dgm:prSet/>
      <dgm:spPr/>
      <dgm:t>
        <a:bodyPr/>
        <a:lstStyle/>
        <a:p>
          <a:endParaRPr lang="es-PA"/>
        </a:p>
      </dgm:t>
    </dgm:pt>
    <dgm:pt modelId="{570D38A9-AE78-412F-83BF-0D681D842982}">
      <dgm:prSet/>
      <dgm:spPr/>
      <dgm:t>
        <a:bodyPr/>
        <a:lstStyle/>
        <a:p>
          <a:r>
            <a:rPr lang="es-PA" b="1" dirty="0">
              <a:effectLst/>
              <a:latin typeface="Times New Roman" panose="02020603050405020304" pitchFamily="18" charset="0"/>
              <a:ea typeface="Times New Roman" panose="02020603050405020304" pitchFamily="18" charset="0"/>
              <a:cs typeface="Arial" panose="020B0604020202020204" pitchFamily="34" charset="0"/>
            </a:rPr>
            <a:t>Análisis de la Matriz de Transición</a:t>
          </a:r>
          <a:endParaRPr lang="es-PA" dirty="0"/>
        </a:p>
      </dgm:t>
    </dgm:pt>
    <dgm:pt modelId="{35C025C4-5557-46CA-9EB6-1AFC4CD639D1}" type="parTrans" cxnId="{D037D928-19C3-46F9-A802-58D5F2915525}">
      <dgm:prSet/>
      <dgm:spPr/>
      <dgm:t>
        <a:bodyPr/>
        <a:lstStyle/>
        <a:p>
          <a:endParaRPr lang="es-PA"/>
        </a:p>
      </dgm:t>
    </dgm:pt>
    <dgm:pt modelId="{C1682B4C-6FEC-48D3-86E1-F481BF57C7D8}" type="sibTrans" cxnId="{D037D928-19C3-46F9-A802-58D5F2915525}">
      <dgm:prSet/>
      <dgm:spPr/>
      <dgm:t>
        <a:bodyPr/>
        <a:lstStyle/>
        <a:p>
          <a:endParaRPr lang="es-PA"/>
        </a:p>
      </dgm:t>
    </dgm:pt>
    <dgm:pt modelId="{CC799C61-D97A-45F3-A442-641C88EEBF5D}">
      <dgm:prSet/>
      <dgm:spPr/>
      <dgm:t>
        <a:bodyPr/>
        <a:lstStyle/>
        <a:p>
          <a:r>
            <a:rPr lang="es-PA" dirty="0"/>
            <a:t>.</a:t>
          </a:r>
          <a:r>
            <a:rPr lang="es-PA" dirty="0">
              <a:effectLst/>
              <a:latin typeface="Times New Roman" panose="02020603050405020304" pitchFamily="18" charset="0"/>
              <a:ea typeface="Times New Roman" panose="02020603050405020304" pitchFamily="18" charset="0"/>
              <a:cs typeface="Arial" panose="020B0604020202020204" pitchFamily="34" charset="0"/>
            </a:rPr>
            <a:t> Determinaremos la frecuencia de cada transición entre las categorías.</a:t>
          </a:r>
          <a:endParaRPr lang="es-PA" dirty="0"/>
        </a:p>
      </dgm:t>
    </dgm:pt>
    <dgm:pt modelId="{BF40D35E-FA90-48B0-BE07-5DAE1E01F509}" type="parTrans" cxnId="{8074936F-9A98-4904-AB5D-1E0F468F7B75}">
      <dgm:prSet/>
      <dgm:spPr/>
      <dgm:t>
        <a:bodyPr/>
        <a:lstStyle/>
        <a:p>
          <a:endParaRPr lang="es-PA"/>
        </a:p>
      </dgm:t>
    </dgm:pt>
    <dgm:pt modelId="{C270C52A-C024-4869-9B28-016AF31B1985}" type="sibTrans" cxnId="{8074936F-9A98-4904-AB5D-1E0F468F7B75}">
      <dgm:prSet/>
      <dgm:spPr/>
      <dgm:t>
        <a:bodyPr/>
        <a:lstStyle/>
        <a:p>
          <a:endParaRPr lang="es-PA"/>
        </a:p>
      </dgm:t>
    </dgm:pt>
    <dgm:pt modelId="{309E423A-904A-4F3B-953A-00D2BD69936B}">
      <dgm:prSet phldrT="[Texto]"/>
      <dgm:spPr/>
      <dgm:t>
        <a:bodyPr/>
        <a:lstStyle/>
        <a:p>
          <a:pPr>
            <a:buFont typeface="+mj-lt"/>
            <a:buAutoNum type="arabicPeriod"/>
          </a:pPr>
          <a:r>
            <a:rPr lang="es-PA">
              <a:effectLst/>
              <a:latin typeface="Times New Roman" panose="02020603050405020304" pitchFamily="18" charset="0"/>
              <a:ea typeface="Times New Roman" panose="02020603050405020304" pitchFamily="18" charset="0"/>
              <a:cs typeface="Arial" panose="020B0604020202020204" pitchFamily="34" charset="0"/>
            </a:rPr>
            <a:t>Agruparemos los cambios en categorías (aumento significativo, aumento moderado, sin cambio, disminución moderada, disminución significativa).</a:t>
          </a:r>
          <a:endParaRPr lang="es-PA" dirty="0"/>
        </a:p>
      </dgm:t>
    </dgm:pt>
    <dgm:pt modelId="{A8326C95-ED3D-4326-BE4A-A1739A7E4652}" type="parTrans" cxnId="{55973751-0E45-4DD9-8CE5-DECAED4DA056}">
      <dgm:prSet/>
      <dgm:spPr/>
      <dgm:t>
        <a:bodyPr/>
        <a:lstStyle/>
        <a:p>
          <a:endParaRPr lang="es-PA"/>
        </a:p>
      </dgm:t>
    </dgm:pt>
    <dgm:pt modelId="{E3A352E5-8317-445D-8323-CFA2704DBDCC}" type="sibTrans" cxnId="{55973751-0E45-4DD9-8CE5-DECAED4DA056}">
      <dgm:prSet/>
      <dgm:spPr/>
      <dgm:t>
        <a:bodyPr/>
        <a:lstStyle/>
        <a:p>
          <a:endParaRPr lang="es-PA"/>
        </a:p>
      </dgm:t>
    </dgm:pt>
    <dgm:pt modelId="{5A9AE2C4-4471-45BE-8E0E-AC46956A8CF6}">
      <dgm:prSet/>
      <dgm:spPr/>
      <dgm:t>
        <a:bodyPr/>
        <a:lstStyle/>
        <a:p>
          <a:r>
            <a:rPr lang="es-PA">
              <a:effectLst/>
              <a:latin typeface="Times New Roman" panose="02020603050405020304" pitchFamily="18" charset="0"/>
              <a:ea typeface="Times New Roman" panose="02020603050405020304" pitchFamily="18" charset="0"/>
              <a:cs typeface="Arial" panose="020B0604020202020204" pitchFamily="34" charset="0"/>
            </a:rPr>
            <a:t>Analizaremos la matriz para sacar conclusiones sobre las probabilidades de transición entre estados</a:t>
          </a:r>
          <a:endParaRPr lang="es-PA" dirty="0"/>
        </a:p>
      </dgm:t>
    </dgm:pt>
    <dgm:pt modelId="{DE91C70D-0C23-48AD-9B2E-966012B17A5C}" type="parTrans" cxnId="{197BB14B-D056-48BF-907F-907158F70BB1}">
      <dgm:prSet/>
      <dgm:spPr/>
      <dgm:t>
        <a:bodyPr/>
        <a:lstStyle/>
        <a:p>
          <a:endParaRPr lang="es-PA"/>
        </a:p>
      </dgm:t>
    </dgm:pt>
    <dgm:pt modelId="{6CB0BFF4-43FE-41F3-8BE5-F4A2E9EBFADD}" type="sibTrans" cxnId="{197BB14B-D056-48BF-907F-907158F70BB1}">
      <dgm:prSet/>
      <dgm:spPr/>
      <dgm:t>
        <a:bodyPr/>
        <a:lstStyle/>
        <a:p>
          <a:endParaRPr lang="es-PA"/>
        </a:p>
      </dgm:t>
    </dgm:pt>
    <dgm:pt modelId="{B4D6FFA5-B0F0-4981-BD76-0C404C8577E9}" type="pres">
      <dgm:prSet presAssocID="{FF66D717-1A3D-45F0-8293-FAF4B247BDAD}" presName="Name0" presStyleCnt="0">
        <dgm:presLayoutVars>
          <dgm:dir/>
          <dgm:animLvl val="lvl"/>
          <dgm:resizeHandles val="exact"/>
        </dgm:presLayoutVars>
      </dgm:prSet>
      <dgm:spPr/>
    </dgm:pt>
    <dgm:pt modelId="{20D5F7EA-4335-4A79-84C0-CBFCFD9C6161}" type="pres">
      <dgm:prSet presAssocID="{E7325420-190B-4256-80D1-025784ECB540}" presName="composite" presStyleCnt="0"/>
      <dgm:spPr/>
    </dgm:pt>
    <dgm:pt modelId="{13A0B605-801A-4583-9E6F-F0F781FE0EB1}" type="pres">
      <dgm:prSet presAssocID="{E7325420-190B-4256-80D1-025784ECB540}" presName="parTx" presStyleLbl="alignNode1" presStyleIdx="0" presStyleCnt="5">
        <dgm:presLayoutVars>
          <dgm:chMax val="0"/>
          <dgm:chPref val="0"/>
          <dgm:bulletEnabled val="1"/>
        </dgm:presLayoutVars>
      </dgm:prSet>
      <dgm:spPr/>
    </dgm:pt>
    <dgm:pt modelId="{16D1B170-2E9D-411E-BFE7-6A7BD7D1A492}" type="pres">
      <dgm:prSet presAssocID="{E7325420-190B-4256-80D1-025784ECB540}" presName="desTx" presStyleLbl="alignAccFollowNode1" presStyleIdx="0" presStyleCnt="5">
        <dgm:presLayoutVars>
          <dgm:bulletEnabled val="1"/>
        </dgm:presLayoutVars>
      </dgm:prSet>
      <dgm:spPr/>
    </dgm:pt>
    <dgm:pt modelId="{811CABC4-37A6-4EE0-9E0C-F8F5A4C594B4}" type="pres">
      <dgm:prSet presAssocID="{367F6C9C-F35E-4949-8D56-3E6F1B3C3213}" presName="space" presStyleCnt="0"/>
      <dgm:spPr/>
    </dgm:pt>
    <dgm:pt modelId="{59763E8B-287F-4941-9E6D-411E766E823B}" type="pres">
      <dgm:prSet presAssocID="{1ADD8785-E406-4D6D-86CC-B91DFCD0F3C1}" presName="composite" presStyleCnt="0"/>
      <dgm:spPr/>
    </dgm:pt>
    <dgm:pt modelId="{4A1AB76E-A689-454E-A352-4C8FB85BD810}" type="pres">
      <dgm:prSet presAssocID="{1ADD8785-E406-4D6D-86CC-B91DFCD0F3C1}" presName="parTx" presStyleLbl="alignNode1" presStyleIdx="1" presStyleCnt="5">
        <dgm:presLayoutVars>
          <dgm:chMax val="0"/>
          <dgm:chPref val="0"/>
          <dgm:bulletEnabled val="1"/>
        </dgm:presLayoutVars>
      </dgm:prSet>
      <dgm:spPr/>
    </dgm:pt>
    <dgm:pt modelId="{2E2C9246-9DCD-4038-9169-7D7F5D967434}" type="pres">
      <dgm:prSet presAssocID="{1ADD8785-E406-4D6D-86CC-B91DFCD0F3C1}" presName="desTx" presStyleLbl="alignAccFollowNode1" presStyleIdx="1" presStyleCnt="5">
        <dgm:presLayoutVars>
          <dgm:bulletEnabled val="1"/>
        </dgm:presLayoutVars>
      </dgm:prSet>
      <dgm:spPr/>
    </dgm:pt>
    <dgm:pt modelId="{9C4BC431-8669-4EB6-A521-0CF4613C86A8}" type="pres">
      <dgm:prSet presAssocID="{2D4C98F8-B5B5-48EE-9060-7ACEBDDFA24F}" presName="space" presStyleCnt="0"/>
      <dgm:spPr/>
    </dgm:pt>
    <dgm:pt modelId="{4E228176-2D6F-4A2F-8FF9-B1677F3AE911}" type="pres">
      <dgm:prSet presAssocID="{7D1E96FC-D5E1-4AED-9D78-2D6F5EF09E91}" presName="composite" presStyleCnt="0"/>
      <dgm:spPr/>
    </dgm:pt>
    <dgm:pt modelId="{0E3CB975-5E82-49E1-9092-6EFFE938FA07}" type="pres">
      <dgm:prSet presAssocID="{7D1E96FC-D5E1-4AED-9D78-2D6F5EF09E91}" presName="parTx" presStyleLbl="alignNode1" presStyleIdx="2" presStyleCnt="5">
        <dgm:presLayoutVars>
          <dgm:chMax val="0"/>
          <dgm:chPref val="0"/>
          <dgm:bulletEnabled val="1"/>
        </dgm:presLayoutVars>
      </dgm:prSet>
      <dgm:spPr/>
    </dgm:pt>
    <dgm:pt modelId="{ED80177F-7D28-4FBF-AB5D-23D2F6BDC07D}" type="pres">
      <dgm:prSet presAssocID="{7D1E96FC-D5E1-4AED-9D78-2D6F5EF09E91}" presName="desTx" presStyleLbl="alignAccFollowNode1" presStyleIdx="2" presStyleCnt="5">
        <dgm:presLayoutVars>
          <dgm:bulletEnabled val="1"/>
        </dgm:presLayoutVars>
      </dgm:prSet>
      <dgm:spPr/>
    </dgm:pt>
    <dgm:pt modelId="{94E9D861-AF6D-45C6-AA2D-A1F0433B10C7}" type="pres">
      <dgm:prSet presAssocID="{0E68948D-8512-4A6D-841B-4D49354515D6}" presName="space" presStyleCnt="0"/>
      <dgm:spPr/>
    </dgm:pt>
    <dgm:pt modelId="{85819B46-83ED-455B-BD35-2CE15F394311}" type="pres">
      <dgm:prSet presAssocID="{F51F0BBF-1724-4DED-8AD5-86B140BFF9FC}" presName="composite" presStyleCnt="0"/>
      <dgm:spPr/>
    </dgm:pt>
    <dgm:pt modelId="{0E095232-7AA0-4AFF-91D5-95AD28D08896}" type="pres">
      <dgm:prSet presAssocID="{F51F0BBF-1724-4DED-8AD5-86B140BFF9FC}" presName="parTx" presStyleLbl="alignNode1" presStyleIdx="3" presStyleCnt="5">
        <dgm:presLayoutVars>
          <dgm:chMax val="0"/>
          <dgm:chPref val="0"/>
          <dgm:bulletEnabled val="1"/>
        </dgm:presLayoutVars>
      </dgm:prSet>
      <dgm:spPr/>
    </dgm:pt>
    <dgm:pt modelId="{B38E7027-CECF-4B8E-AABC-18272C52C7AE}" type="pres">
      <dgm:prSet presAssocID="{F51F0BBF-1724-4DED-8AD5-86B140BFF9FC}" presName="desTx" presStyleLbl="alignAccFollowNode1" presStyleIdx="3" presStyleCnt="5">
        <dgm:presLayoutVars>
          <dgm:bulletEnabled val="1"/>
        </dgm:presLayoutVars>
      </dgm:prSet>
      <dgm:spPr/>
    </dgm:pt>
    <dgm:pt modelId="{959E31D5-9EB3-42DC-9399-ECB3B8BEA723}" type="pres">
      <dgm:prSet presAssocID="{0CB4A0BB-CF21-43D8-8449-14C5C085A88D}" presName="space" presStyleCnt="0"/>
      <dgm:spPr/>
    </dgm:pt>
    <dgm:pt modelId="{CEF170F6-91FD-472F-B476-E8D73951F578}" type="pres">
      <dgm:prSet presAssocID="{570D38A9-AE78-412F-83BF-0D681D842982}" presName="composite" presStyleCnt="0"/>
      <dgm:spPr/>
    </dgm:pt>
    <dgm:pt modelId="{302AE10C-4B70-4C73-AEBE-201F1834B0DC}" type="pres">
      <dgm:prSet presAssocID="{570D38A9-AE78-412F-83BF-0D681D842982}" presName="parTx" presStyleLbl="alignNode1" presStyleIdx="4" presStyleCnt="5">
        <dgm:presLayoutVars>
          <dgm:chMax val="0"/>
          <dgm:chPref val="0"/>
          <dgm:bulletEnabled val="1"/>
        </dgm:presLayoutVars>
      </dgm:prSet>
      <dgm:spPr/>
    </dgm:pt>
    <dgm:pt modelId="{B2DFD89F-952B-41EE-A994-427D06FC5855}" type="pres">
      <dgm:prSet presAssocID="{570D38A9-AE78-412F-83BF-0D681D842982}" presName="desTx" presStyleLbl="alignAccFollowNode1" presStyleIdx="4" presStyleCnt="5">
        <dgm:presLayoutVars>
          <dgm:bulletEnabled val="1"/>
        </dgm:presLayoutVars>
      </dgm:prSet>
      <dgm:spPr/>
    </dgm:pt>
  </dgm:ptLst>
  <dgm:cxnLst>
    <dgm:cxn modelId="{A7978909-A6E0-4BD1-9D41-FBFFA4246174}" srcId="{FF66D717-1A3D-45F0-8293-FAF4B247BDAD}" destId="{7D1E96FC-D5E1-4AED-9D78-2D6F5EF09E91}" srcOrd="2" destOrd="0" parTransId="{C5D3E526-493F-4871-9697-0BAA526EE8D3}" sibTransId="{0E68948D-8512-4A6D-841B-4D49354515D6}"/>
    <dgm:cxn modelId="{8E8CF009-B4A0-4609-B549-48DA6F938650}" type="presOf" srcId="{CC799C61-D97A-45F3-A442-641C88EEBF5D}" destId="{B38E7027-CECF-4B8E-AABC-18272C52C7AE}" srcOrd="0" destOrd="0" presId="urn:microsoft.com/office/officeart/2005/8/layout/hList1"/>
    <dgm:cxn modelId="{8D3A400C-96D0-4C28-86BC-1C2056F3C08D}" type="presOf" srcId="{570D38A9-AE78-412F-83BF-0D681D842982}" destId="{302AE10C-4B70-4C73-AEBE-201F1834B0DC}" srcOrd="0" destOrd="0" presId="urn:microsoft.com/office/officeart/2005/8/layout/hList1"/>
    <dgm:cxn modelId="{6CF55821-A109-4CC2-8793-2F3738B94294}" type="presOf" srcId="{7D1E96FC-D5E1-4AED-9D78-2D6F5EF09E91}" destId="{0E3CB975-5E82-49E1-9092-6EFFE938FA07}" srcOrd="0" destOrd="0" presId="urn:microsoft.com/office/officeart/2005/8/layout/hList1"/>
    <dgm:cxn modelId="{D037D928-19C3-46F9-A802-58D5F2915525}" srcId="{FF66D717-1A3D-45F0-8293-FAF4B247BDAD}" destId="{570D38A9-AE78-412F-83BF-0D681D842982}" srcOrd="4" destOrd="0" parTransId="{35C025C4-5557-46CA-9EB6-1AFC4CD639D1}" sibTransId="{C1682B4C-6FEC-48D3-86E1-F481BF57C7D8}"/>
    <dgm:cxn modelId="{B7B6102B-AB03-405D-821C-6C0D8DA8ABED}" srcId="{FF66D717-1A3D-45F0-8293-FAF4B247BDAD}" destId="{E7325420-190B-4256-80D1-025784ECB540}" srcOrd="0" destOrd="0" parTransId="{24009262-5884-49BD-8E38-0515BF1D298A}" sibTransId="{367F6C9C-F35E-4949-8D56-3E6F1B3C3213}"/>
    <dgm:cxn modelId="{15C72639-BECD-4D04-8377-EA02A39D09C4}" type="presOf" srcId="{1ADD8785-E406-4D6D-86CC-B91DFCD0F3C1}" destId="{4A1AB76E-A689-454E-A352-4C8FB85BD810}" srcOrd="0" destOrd="0" presId="urn:microsoft.com/office/officeart/2005/8/layout/hList1"/>
    <dgm:cxn modelId="{20D71B45-3016-412C-A105-C5097722406C}" type="presOf" srcId="{F51F0BBF-1724-4DED-8AD5-86B140BFF9FC}" destId="{0E095232-7AA0-4AFF-91D5-95AD28D08896}" srcOrd="0" destOrd="0" presId="urn:microsoft.com/office/officeart/2005/8/layout/hList1"/>
    <dgm:cxn modelId="{197BB14B-D056-48BF-907F-907158F70BB1}" srcId="{570D38A9-AE78-412F-83BF-0D681D842982}" destId="{5A9AE2C4-4471-45BE-8E0E-AC46956A8CF6}" srcOrd="0" destOrd="0" parTransId="{DE91C70D-0C23-48AD-9B2E-966012B17A5C}" sibTransId="{6CB0BFF4-43FE-41F3-8BE5-F4A2E9EBFADD}"/>
    <dgm:cxn modelId="{1EAB114C-A4B1-47E2-A464-727513402FB0}" type="presOf" srcId="{59CBCB58-882A-4F3E-B50C-CCC5C9757C80}" destId="{16D1B170-2E9D-411E-BFE7-6A7BD7D1A492}" srcOrd="0" destOrd="0" presId="urn:microsoft.com/office/officeart/2005/8/layout/hList1"/>
    <dgm:cxn modelId="{8074936F-9A98-4904-AB5D-1E0F468F7B75}" srcId="{F51F0BBF-1724-4DED-8AD5-86B140BFF9FC}" destId="{CC799C61-D97A-45F3-A442-641C88EEBF5D}" srcOrd="0" destOrd="0" parTransId="{BF40D35E-FA90-48B0-BE07-5DAE1E01F509}" sibTransId="{C270C52A-C024-4869-9B28-016AF31B1985}"/>
    <dgm:cxn modelId="{55973751-0E45-4DD9-8CE5-DECAED4DA056}" srcId="{7D1E96FC-D5E1-4AED-9D78-2D6F5EF09E91}" destId="{309E423A-904A-4F3B-953A-00D2BD69936B}" srcOrd="0" destOrd="0" parTransId="{A8326C95-ED3D-4326-BE4A-A1739A7E4652}" sibTransId="{E3A352E5-8317-445D-8323-CFA2704DBDCC}"/>
    <dgm:cxn modelId="{67562F7C-D089-4A96-A711-1D412B94D421}" type="presOf" srcId="{309E423A-904A-4F3B-953A-00D2BD69936B}" destId="{ED80177F-7D28-4FBF-AB5D-23D2F6BDC07D}" srcOrd="0" destOrd="0" presId="urn:microsoft.com/office/officeart/2005/8/layout/hList1"/>
    <dgm:cxn modelId="{CFE1FF87-2EF1-4579-8B48-3DDD5E95BF6B}" srcId="{FF66D717-1A3D-45F0-8293-FAF4B247BDAD}" destId="{F51F0BBF-1724-4DED-8AD5-86B140BFF9FC}" srcOrd="3" destOrd="0" parTransId="{5D17C521-35DA-4B04-AF4C-DAA6A4C1403C}" sibTransId="{0CB4A0BB-CF21-43D8-8449-14C5C085A88D}"/>
    <dgm:cxn modelId="{A13DCA97-F7E2-4962-888E-FCE9E5104FF2}" type="presOf" srcId="{E7325420-190B-4256-80D1-025784ECB540}" destId="{13A0B605-801A-4583-9E6F-F0F781FE0EB1}" srcOrd="0" destOrd="0" presId="urn:microsoft.com/office/officeart/2005/8/layout/hList1"/>
    <dgm:cxn modelId="{386EB399-8D0B-4BBC-A627-A453072FCF30}" srcId="{E7325420-190B-4256-80D1-025784ECB540}" destId="{59CBCB58-882A-4F3E-B50C-CCC5C9757C80}" srcOrd="0" destOrd="0" parTransId="{701D344C-C947-4343-B0C4-A02205CCE700}" sibTransId="{343FFC9B-6476-4B2E-A3B6-FF8009103D51}"/>
    <dgm:cxn modelId="{69255CB0-D91C-4274-8FFC-2D76D932E225}" type="presOf" srcId="{FF66D717-1A3D-45F0-8293-FAF4B247BDAD}" destId="{B4D6FFA5-B0F0-4981-BD76-0C404C8577E9}" srcOrd="0" destOrd="0" presId="urn:microsoft.com/office/officeart/2005/8/layout/hList1"/>
    <dgm:cxn modelId="{668A19D2-F9CE-490C-88BC-6E96704C9A51}" type="presOf" srcId="{5A9AE2C4-4471-45BE-8E0E-AC46956A8CF6}" destId="{B2DFD89F-952B-41EE-A994-427D06FC5855}" srcOrd="0" destOrd="0" presId="urn:microsoft.com/office/officeart/2005/8/layout/hList1"/>
    <dgm:cxn modelId="{897654DB-5EA0-454A-B5FD-59A4B4AAF803}" type="presOf" srcId="{85BBED2C-34C8-4B09-97E4-F272EC09E7E3}" destId="{2E2C9246-9DCD-4038-9169-7D7F5D967434}" srcOrd="0" destOrd="0" presId="urn:microsoft.com/office/officeart/2005/8/layout/hList1"/>
    <dgm:cxn modelId="{8A8863FA-71B7-4114-AFE1-AC9300485DA0}" srcId="{FF66D717-1A3D-45F0-8293-FAF4B247BDAD}" destId="{1ADD8785-E406-4D6D-86CC-B91DFCD0F3C1}" srcOrd="1" destOrd="0" parTransId="{EFEFC1D2-5D6F-424B-AEA4-3FE8D01F012E}" sibTransId="{2D4C98F8-B5B5-48EE-9060-7ACEBDDFA24F}"/>
    <dgm:cxn modelId="{A5C31AFF-7814-4248-B7DB-881268C1701F}" srcId="{1ADD8785-E406-4D6D-86CC-B91DFCD0F3C1}" destId="{85BBED2C-34C8-4B09-97E4-F272EC09E7E3}" srcOrd="0" destOrd="0" parTransId="{21742E47-9512-4227-979E-E553162E67FB}" sibTransId="{C7A2E46D-185B-4D59-927B-A7C4E14E555E}"/>
    <dgm:cxn modelId="{7AE44094-CFF4-414B-A802-00BA367198BE}" type="presParOf" srcId="{B4D6FFA5-B0F0-4981-BD76-0C404C8577E9}" destId="{20D5F7EA-4335-4A79-84C0-CBFCFD9C6161}" srcOrd="0" destOrd="0" presId="urn:microsoft.com/office/officeart/2005/8/layout/hList1"/>
    <dgm:cxn modelId="{00FDF030-4CD5-4F3C-B5FE-41CC0973BF45}" type="presParOf" srcId="{20D5F7EA-4335-4A79-84C0-CBFCFD9C6161}" destId="{13A0B605-801A-4583-9E6F-F0F781FE0EB1}" srcOrd="0" destOrd="0" presId="urn:microsoft.com/office/officeart/2005/8/layout/hList1"/>
    <dgm:cxn modelId="{068C1C61-7C10-4751-83E7-2714016AF558}" type="presParOf" srcId="{20D5F7EA-4335-4A79-84C0-CBFCFD9C6161}" destId="{16D1B170-2E9D-411E-BFE7-6A7BD7D1A492}" srcOrd="1" destOrd="0" presId="urn:microsoft.com/office/officeart/2005/8/layout/hList1"/>
    <dgm:cxn modelId="{BF4B6893-4F5A-475E-8675-1DC3A5A60DC7}" type="presParOf" srcId="{B4D6FFA5-B0F0-4981-BD76-0C404C8577E9}" destId="{811CABC4-37A6-4EE0-9E0C-F8F5A4C594B4}" srcOrd="1" destOrd="0" presId="urn:microsoft.com/office/officeart/2005/8/layout/hList1"/>
    <dgm:cxn modelId="{53D67B1C-C82A-433F-8743-9669E5C6F054}" type="presParOf" srcId="{B4D6FFA5-B0F0-4981-BD76-0C404C8577E9}" destId="{59763E8B-287F-4941-9E6D-411E766E823B}" srcOrd="2" destOrd="0" presId="urn:microsoft.com/office/officeart/2005/8/layout/hList1"/>
    <dgm:cxn modelId="{46324522-EC55-47B0-8F80-EA372EF38F7F}" type="presParOf" srcId="{59763E8B-287F-4941-9E6D-411E766E823B}" destId="{4A1AB76E-A689-454E-A352-4C8FB85BD810}" srcOrd="0" destOrd="0" presId="urn:microsoft.com/office/officeart/2005/8/layout/hList1"/>
    <dgm:cxn modelId="{30515194-1BEB-4123-BC1D-8D21E1FB9A49}" type="presParOf" srcId="{59763E8B-287F-4941-9E6D-411E766E823B}" destId="{2E2C9246-9DCD-4038-9169-7D7F5D967434}" srcOrd="1" destOrd="0" presId="urn:microsoft.com/office/officeart/2005/8/layout/hList1"/>
    <dgm:cxn modelId="{0BEB9406-78C4-4804-8A31-BB65E72562ED}" type="presParOf" srcId="{B4D6FFA5-B0F0-4981-BD76-0C404C8577E9}" destId="{9C4BC431-8669-4EB6-A521-0CF4613C86A8}" srcOrd="3" destOrd="0" presId="urn:microsoft.com/office/officeart/2005/8/layout/hList1"/>
    <dgm:cxn modelId="{C9E018C9-F1F9-4EFF-A1A6-8584CD570CC1}" type="presParOf" srcId="{B4D6FFA5-B0F0-4981-BD76-0C404C8577E9}" destId="{4E228176-2D6F-4A2F-8FF9-B1677F3AE911}" srcOrd="4" destOrd="0" presId="urn:microsoft.com/office/officeart/2005/8/layout/hList1"/>
    <dgm:cxn modelId="{B89541C0-8457-4B45-8C15-2260CC71F4B6}" type="presParOf" srcId="{4E228176-2D6F-4A2F-8FF9-B1677F3AE911}" destId="{0E3CB975-5E82-49E1-9092-6EFFE938FA07}" srcOrd="0" destOrd="0" presId="urn:microsoft.com/office/officeart/2005/8/layout/hList1"/>
    <dgm:cxn modelId="{183E8545-27FB-4B33-9339-42EBEE06B209}" type="presParOf" srcId="{4E228176-2D6F-4A2F-8FF9-B1677F3AE911}" destId="{ED80177F-7D28-4FBF-AB5D-23D2F6BDC07D}" srcOrd="1" destOrd="0" presId="urn:microsoft.com/office/officeart/2005/8/layout/hList1"/>
    <dgm:cxn modelId="{3B94F6E1-A6A5-4A5D-A156-12A69A08C461}" type="presParOf" srcId="{B4D6FFA5-B0F0-4981-BD76-0C404C8577E9}" destId="{94E9D861-AF6D-45C6-AA2D-A1F0433B10C7}" srcOrd="5" destOrd="0" presId="urn:microsoft.com/office/officeart/2005/8/layout/hList1"/>
    <dgm:cxn modelId="{580602FE-B05F-4A1C-8421-DFBA864D5380}" type="presParOf" srcId="{B4D6FFA5-B0F0-4981-BD76-0C404C8577E9}" destId="{85819B46-83ED-455B-BD35-2CE15F394311}" srcOrd="6" destOrd="0" presId="urn:microsoft.com/office/officeart/2005/8/layout/hList1"/>
    <dgm:cxn modelId="{73C114B2-979B-4415-90D0-475DDBCBEDE0}" type="presParOf" srcId="{85819B46-83ED-455B-BD35-2CE15F394311}" destId="{0E095232-7AA0-4AFF-91D5-95AD28D08896}" srcOrd="0" destOrd="0" presId="urn:microsoft.com/office/officeart/2005/8/layout/hList1"/>
    <dgm:cxn modelId="{C2E070F4-5119-4D6D-97CD-2AFFE6EE8887}" type="presParOf" srcId="{85819B46-83ED-455B-BD35-2CE15F394311}" destId="{B38E7027-CECF-4B8E-AABC-18272C52C7AE}" srcOrd="1" destOrd="0" presId="urn:microsoft.com/office/officeart/2005/8/layout/hList1"/>
    <dgm:cxn modelId="{A2480882-7F2A-4FA6-8402-4AD613164924}" type="presParOf" srcId="{B4D6FFA5-B0F0-4981-BD76-0C404C8577E9}" destId="{959E31D5-9EB3-42DC-9399-ECB3B8BEA723}" srcOrd="7" destOrd="0" presId="urn:microsoft.com/office/officeart/2005/8/layout/hList1"/>
    <dgm:cxn modelId="{04E02BF1-62A0-4900-96C9-4B8B9D6CD326}" type="presParOf" srcId="{B4D6FFA5-B0F0-4981-BD76-0C404C8577E9}" destId="{CEF170F6-91FD-472F-B476-E8D73951F578}" srcOrd="8" destOrd="0" presId="urn:microsoft.com/office/officeart/2005/8/layout/hList1"/>
    <dgm:cxn modelId="{C9B638CF-9D00-40B3-BA25-6EAD68718CF5}" type="presParOf" srcId="{CEF170F6-91FD-472F-B476-E8D73951F578}" destId="{302AE10C-4B70-4C73-AEBE-201F1834B0DC}" srcOrd="0" destOrd="0" presId="urn:microsoft.com/office/officeart/2005/8/layout/hList1"/>
    <dgm:cxn modelId="{41FA19C6-B394-4740-9CF4-B31C31735DF2}" type="presParOf" srcId="{CEF170F6-91FD-472F-B476-E8D73951F578}" destId="{B2DFD89F-952B-41EE-A994-427D06FC585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77352C-8E30-4870-AF0B-552F99B90FD7}"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s-PA"/>
        </a:p>
      </dgm:t>
    </dgm:pt>
    <dgm:pt modelId="{98C1B29A-5735-43D8-923A-FCA39A0DD91E}">
      <dgm:prSet phldrT="[Texto]"/>
      <dgm:spPr/>
      <dgm:t>
        <a:bodyPr/>
        <a:lstStyle/>
        <a:p>
          <a:pPr>
            <a:buNone/>
          </a:pPr>
          <a:r>
            <a:rPr lang="es-MX" dirty="0">
              <a:latin typeface="Times New Roman" panose="02020603050405020304" pitchFamily="18" charset="0"/>
              <a:cs typeface="Arial" panose="020B0604020202020204" pitchFamily="34" charset="0"/>
            </a:rPr>
            <a:t>Aumento significativo: cambio &gt; 10%</a:t>
          </a:r>
          <a:endParaRPr lang="es-PA" dirty="0"/>
        </a:p>
      </dgm:t>
    </dgm:pt>
    <dgm:pt modelId="{CE74853A-33F2-4615-8603-E77928B5B9D5}" type="parTrans" cxnId="{E75CB912-18F6-4A2C-BC95-B89C4D8390DC}">
      <dgm:prSet/>
      <dgm:spPr/>
      <dgm:t>
        <a:bodyPr/>
        <a:lstStyle/>
        <a:p>
          <a:endParaRPr lang="es-PA"/>
        </a:p>
      </dgm:t>
    </dgm:pt>
    <dgm:pt modelId="{9BE9B1F9-1B57-4DAC-91E2-16EC4E2F52F8}" type="sibTrans" cxnId="{E75CB912-18F6-4A2C-BC95-B89C4D8390DC}">
      <dgm:prSet/>
      <dgm:spPr/>
      <dgm:t>
        <a:bodyPr/>
        <a:lstStyle/>
        <a:p>
          <a:endParaRPr lang="es-PA"/>
        </a:p>
      </dgm:t>
    </dgm:pt>
    <dgm:pt modelId="{09BDE287-DD95-4538-8A4C-C0349DAF91F8}">
      <dgm:prSet phldrT="[Texto]"/>
      <dgm:spPr/>
      <dgm:t>
        <a:bodyPr/>
        <a:lstStyle/>
        <a:p>
          <a:pPr>
            <a:buNone/>
          </a:pPr>
          <a:r>
            <a:rPr lang="es-MX" dirty="0">
              <a:latin typeface="Times New Roman" panose="02020603050405020304" pitchFamily="18" charset="0"/>
              <a:cs typeface="Arial" panose="020B0604020202020204" pitchFamily="34" charset="0"/>
            </a:rPr>
            <a:t>Sin cambio: cambio ≈ 0%</a:t>
          </a:r>
          <a:endParaRPr lang="es-PA" dirty="0"/>
        </a:p>
      </dgm:t>
    </dgm:pt>
    <dgm:pt modelId="{7967EA55-E23C-492F-9C3E-1710D7BDC5A7}" type="parTrans" cxnId="{DA4CA402-20A9-4164-8265-6AF65BE4BCDB}">
      <dgm:prSet/>
      <dgm:spPr/>
      <dgm:t>
        <a:bodyPr/>
        <a:lstStyle/>
        <a:p>
          <a:endParaRPr lang="es-PA"/>
        </a:p>
      </dgm:t>
    </dgm:pt>
    <dgm:pt modelId="{E18EE672-4D70-4547-8A59-83C0EDD2A000}" type="sibTrans" cxnId="{DA4CA402-20A9-4164-8265-6AF65BE4BCDB}">
      <dgm:prSet/>
      <dgm:spPr/>
      <dgm:t>
        <a:bodyPr/>
        <a:lstStyle/>
        <a:p>
          <a:endParaRPr lang="es-PA"/>
        </a:p>
      </dgm:t>
    </dgm:pt>
    <dgm:pt modelId="{F619D9CB-CA20-4724-A81F-E64270A14E1F}">
      <dgm:prSet phldrT="[Texto]"/>
      <dgm:spPr/>
      <dgm:t>
        <a:bodyPr/>
        <a:lstStyle/>
        <a:p>
          <a:pPr>
            <a:buNone/>
          </a:pPr>
          <a:r>
            <a:rPr lang="es-MX" dirty="0">
              <a:latin typeface="Times New Roman" panose="02020603050405020304" pitchFamily="18" charset="0"/>
              <a:cs typeface="Arial" panose="020B0604020202020204" pitchFamily="34" charset="0"/>
            </a:rPr>
            <a:t>Disminución moderada: -10% ≤ cambio &lt; 0%</a:t>
          </a:r>
          <a:endParaRPr lang="es-PA" dirty="0"/>
        </a:p>
      </dgm:t>
    </dgm:pt>
    <dgm:pt modelId="{BA1038CE-E690-4359-BD95-31FCC9DA8DB1}" type="parTrans" cxnId="{224BC126-6892-4C95-B3E8-F5E09AF74387}">
      <dgm:prSet/>
      <dgm:spPr/>
      <dgm:t>
        <a:bodyPr/>
        <a:lstStyle/>
        <a:p>
          <a:endParaRPr lang="es-PA"/>
        </a:p>
      </dgm:t>
    </dgm:pt>
    <dgm:pt modelId="{6E7EB544-5132-43D8-B5C9-A34DEB4A8D60}" type="sibTrans" cxnId="{224BC126-6892-4C95-B3E8-F5E09AF74387}">
      <dgm:prSet/>
      <dgm:spPr/>
      <dgm:t>
        <a:bodyPr/>
        <a:lstStyle/>
        <a:p>
          <a:endParaRPr lang="es-PA"/>
        </a:p>
      </dgm:t>
    </dgm:pt>
    <dgm:pt modelId="{464E8387-56FF-49E9-AD1B-32C1944542DF}">
      <dgm:prSet phldrT="[Texto]"/>
      <dgm:spPr/>
      <dgm:t>
        <a:bodyPr/>
        <a:lstStyle/>
        <a:p>
          <a:pPr>
            <a:buNone/>
          </a:pPr>
          <a:r>
            <a:rPr lang="es-MX" dirty="0">
              <a:latin typeface="Times New Roman" panose="02020603050405020304" pitchFamily="18" charset="0"/>
              <a:cs typeface="Arial" panose="020B0604020202020204" pitchFamily="34" charset="0"/>
            </a:rPr>
            <a:t>Disminución significativa: cambio &lt; -10%</a:t>
          </a:r>
          <a:endParaRPr lang="es-PA" dirty="0"/>
        </a:p>
      </dgm:t>
    </dgm:pt>
    <dgm:pt modelId="{C5755CB8-8A39-431C-9B37-A925FDED8E96}" type="parTrans" cxnId="{752A9DD5-DC94-47EB-8441-5AE924DCED62}">
      <dgm:prSet/>
      <dgm:spPr/>
      <dgm:t>
        <a:bodyPr/>
        <a:lstStyle/>
        <a:p>
          <a:endParaRPr lang="es-PA"/>
        </a:p>
      </dgm:t>
    </dgm:pt>
    <dgm:pt modelId="{5DE76C5D-843B-4525-BA4B-889472A379A6}" type="sibTrans" cxnId="{752A9DD5-DC94-47EB-8441-5AE924DCED62}">
      <dgm:prSet/>
      <dgm:spPr/>
      <dgm:t>
        <a:bodyPr/>
        <a:lstStyle/>
        <a:p>
          <a:endParaRPr lang="es-PA"/>
        </a:p>
      </dgm:t>
    </dgm:pt>
    <dgm:pt modelId="{25F58F3C-1D99-4061-82F7-C85212AB7B55}">
      <dgm:prSet phldrT="[Texto]"/>
      <dgm:spPr/>
      <dgm:t>
        <a:bodyPr/>
        <a:lstStyle/>
        <a:p>
          <a:pPr>
            <a:buNone/>
          </a:pPr>
          <a:r>
            <a:rPr lang="es-MX" dirty="0"/>
            <a:t>Aumento Moderado: 0% &lt; cambio </a:t>
          </a:r>
          <a:r>
            <a:rPr lang="es-MX" u="sng" dirty="0"/>
            <a:t>&lt;</a:t>
          </a:r>
          <a:r>
            <a:rPr lang="es-MX" dirty="0"/>
            <a:t> 10%</a:t>
          </a:r>
          <a:endParaRPr lang="es-PA" dirty="0"/>
        </a:p>
      </dgm:t>
    </dgm:pt>
    <dgm:pt modelId="{8C0D97EB-0355-4CC3-93BE-60C770AFC37C}" type="parTrans" cxnId="{0B897DD8-153F-4EAD-9EE3-B696E6445DA4}">
      <dgm:prSet/>
      <dgm:spPr/>
    </dgm:pt>
    <dgm:pt modelId="{F2CA696A-9ABA-4EF8-8B2F-B7504A6EEAC4}" type="sibTrans" cxnId="{0B897DD8-153F-4EAD-9EE3-B696E6445DA4}">
      <dgm:prSet/>
      <dgm:spPr/>
    </dgm:pt>
    <dgm:pt modelId="{6AB1A2FF-E1DD-4449-A9B1-E9F5E1392FD5}" type="pres">
      <dgm:prSet presAssocID="{D777352C-8E30-4870-AF0B-552F99B90FD7}" presName="linear" presStyleCnt="0">
        <dgm:presLayoutVars>
          <dgm:dir/>
          <dgm:animLvl val="lvl"/>
          <dgm:resizeHandles val="exact"/>
        </dgm:presLayoutVars>
      </dgm:prSet>
      <dgm:spPr/>
    </dgm:pt>
    <dgm:pt modelId="{62BD21C7-AFBC-4967-AFA6-70F7673459CC}" type="pres">
      <dgm:prSet presAssocID="{98C1B29A-5735-43D8-923A-FCA39A0DD91E}" presName="parentLin" presStyleCnt="0"/>
      <dgm:spPr/>
    </dgm:pt>
    <dgm:pt modelId="{D716279A-08D8-42FA-9C03-9D1A186E5512}" type="pres">
      <dgm:prSet presAssocID="{98C1B29A-5735-43D8-923A-FCA39A0DD91E}" presName="parentLeftMargin" presStyleLbl="node1" presStyleIdx="0" presStyleCnt="5"/>
      <dgm:spPr/>
    </dgm:pt>
    <dgm:pt modelId="{1735419C-E6FA-4933-8B7D-DE6301BD0238}" type="pres">
      <dgm:prSet presAssocID="{98C1B29A-5735-43D8-923A-FCA39A0DD91E}" presName="parentText" presStyleLbl="node1" presStyleIdx="0" presStyleCnt="5">
        <dgm:presLayoutVars>
          <dgm:chMax val="0"/>
          <dgm:bulletEnabled val="1"/>
        </dgm:presLayoutVars>
      </dgm:prSet>
      <dgm:spPr/>
    </dgm:pt>
    <dgm:pt modelId="{F75F910D-7B0F-4876-BB9D-E1B8B5F9BF61}" type="pres">
      <dgm:prSet presAssocID="{98C1B29A-5735-43D8-923A-FCA39A0DD91E}" presName="negativeSpace" presStyleCnt="0"/>
      <dgm:spPr/>
    </dgm:pt>
    <dgm:pt modelId="{80444FF6-394C-46EC-B68F-50699A0F1759}" type="pres">
      <dgm:prSet presAssocID="{98C1B29A-5735-43D8-923A-FCA39A0DD91E}" presName="childText" presStyleLbl="conFgAcc1" presStyleIdx="0" presStyleCnt="5">
        <dgm:presLayoutVars>
          <dgm:bulletEnabled val="1"/>
        </dgm:presLayoutVars>
      </dgm:prSet>
      <dgm:spPr/>
    </dgm:pt>
    <dgm:pt modelId="{CA2B4A2A-5D28-403B-BF90-77ADBB25D74C}" type="pres">
      <dgm:prSet presAssocID="{9BE9B1F9-1B57-4DAC-91E2-16EC4E2F52F8}" presName="spaceBetweenRectangles" presStyleCnt="0"/>
      <dgm:spPr/>
    </dgm:pt>
    <dgm:pt modelId="{F3AEC095-F301-40AA-B821-B229FE2020F4}" type="pres">
      <dgm:prSet presAssocID="{25F58F3C-1D99-4061-82F7-C85212AB7B55}" presName="parentLin" presStyleCnt="0"/>
      <dgm:spPr/>
    </dgm:pt>
    <dgm:pt modelId="{0066C988-B635-4605-8B91-5DE274401CD2}" type="pres">
      <dgm:prSet presAssocID="{25F58F3C-1D99-4061-82F7-C85212AB7B55}" presName="parentLeftMargin" presStyleLbl="node1" presStyleIdx="0" presStyleCnt="5"/>
      <dgm:spPr/>
    </dgm:pt>
    <dgm:pt modelId="{6354BBE8-48C3-4A5E-B7FD-D69F53D31B49}" type="pres">
      <dgm:prSet presAssocID="{25F58F3C-1D99-4061-82F7-C85212AB7B55}" presName="parentText" presStyleLbl="node1" presStyleIdx="1" presStyleCnt="5">
        <dgm:presLayoutVars>
          <dgm:chMax val="0"/>
          <dgm:bulletEnabled val="1"/>
        </dgm:presLayoutVars>
      </dgm:prSet>
      <dgm:spPr/>
    </dgm:pt>
    <dgm:pt modelId="{6441EF0F-1EE6-4419-87D0-63246EB347F5}" type="pres">
      <dgm:prSet presAssocID="{25F58F3C-1D99-4061-82F7-C85212AB7B55}" presName="negativeSpace" presStyleCnt="0"/>
      <dgm:spPr/>
    </dgm:pt>
    <dgm:pt modelId="{33312B1D-DB4C-4BC0-9C54-9DB498472AB1}" type="pres">
      <dgm:prSet presAssocID="{25F58F3C-1D99-4061-82F7-C85212AB7B55}" presName="childText" presStyleLbl="conFgAcc1" presStyleIdx="1" presStyleCnt="5">
        <dgm:presLayoutVars>
          <dgm:bulletEnabled val="1"/>
        </dgm:presLayoutVars>
      </dgm:prSet>
      <dgm:spPr/>
    </dgm:pt>
    <dgm:pt modelId="{E5A62B86-809D-488B-BE96-7073E5508DEA}" type="pres">
      <dgm:prSet presAssocID="{F2CA696A-9ABA-4EF8-8B2F-B7504A6EEAC4}" presName="spaceBetweenRectangles" presStyleCnt="0"/>
      <dgm:spPr/>
    </dgm:pt>
    <dgm:pt modelId="{DFF0FB1D-4EAC-4DB1-9BFC-EF112795822C}" type="pres">
      <dgm:prSet presAssocID="{09BDE287-DD95-4538-8A4C-C0349DAF91F8}" presName="parentLin" presStyleCnt="0"/>
      <dgm:spPr/>
    </dgm:pt>
    <dgm:pt modelId="{88002FBE-8E1A-45B7-A2A9-C8E91F018692}" type="pres">
      <dgm:prSet presAssocID="{09BDE287-DD95-4538-8A4C-C0349DAF91F8}" presName="parentLeftMargin" presStyleLbl="node1" presStyleIdx="1" presStyleCnt="5"/>
      <dgm:spPr/>
    </dgm:pt>
    <dgm:pt modelId="{1D903922-E9C9-4876-B8B4-3B18E3F9D25D}" type="pres">
      <dgm:prSet presAssocID="{09BDE287-DD95-4538-8A4C-C0349DAF91F8}" presName="parentText" presStyleLbl="node1" presStyleIdx="2" presStyleCnt="5">
        <dgm:presLayoutVars>
          <dgm:chMax val="0"/>
          <dgm:bulletEnabled val="1"/>
        </dgm:presLayoutVars>
      </dgm:prSet>
      <dgm:spPr/>
    </dgm:pt>
    <dgm:pt modelId="{E63A7B9B-C6E7-4A48-B091-0F346E08B53B}" type="pres">
      <dgm:prSet presAssocID="{09BDE287-DD95-4538-8A4C-C0349DAF91F8}" presName="negativeSpace" presStyleCnt="0"/>
      <dgm:spPr/>
    </dgm:pt>
    <dgm:pt modelId="{66AD0CD5-88A2-42EC-9D78-26326F767AD8}" type="pres">
      <dgm:prSet presAssocID="{09BDE287-DD95-4538-8A4C-C0349DAF91F8}" presName="childText" presStyleLbl="conFgAcc1" presStyleIdx="2" presStyleCnt="5">
        <dgm:presLayoutVars>
          <dgm:bulletEnabled val="1"/>
        </dgm:presLayoutVars>
      </dgm:prSet>
      <dgm:spPr/>
    </dgm:pt>
    <dgm:pt modelId="{91FBEB5F-586A-4818-B707-A491552329A0}" type="pres">
      <dgm:prSet presAssocID="{E18EE672-4D70-4547-8A59-83C0EDD2A000}" presName="spaceBetweenRectangles" presStyleCnt="0"/>
      <dgm:spPr/>
    </dgm:pt>
    <dgm:pt modelId="{208A44C8-9C21-415A-B98A-BE4BA30E15E0}" type="pres">
      <dgm:prSet presAssocID="{F619D9CB-CA20-4724-A81F-E64270A14E1F}" presName="parentLin" presStyleCnt="0"/>
      <dgm:spPr/>
    </dgm:pt>
    <dgm:pt modelId="{C9520937-63B9-4B69-96AD-B80BC668CD70}" type="pres">
      <dgm:prSet presAssocID="{F619D9CB-CA20-4724-A81F-E64270A14E1F}" presName="parentLeftMargin" presStyleLbl="node1" presStyleIdx="2" presStyleCnt="5"/>
      <dgm:spPr/>
    </dgm:pt>
    <dgm:pt modelId="{1E56AF24-E376-4651-80C1-89C55DC99719}" type="pres">
      <dgm:prSet presAssocID="{F619D9CB-CA20-4724-A81F-E64270A14E1F}" presName="parentText" presStyleLbl="node1" presStyleIdx="3" presStyleCnt="5">
        <dgm:presLayoutVars>
          <dgm:chMax val="0"/>
          <dgm:bulletEnabled val="1"/>
        </dgm:presLayoutVars>
      </dgm:prSet>
      <dgm:spPr/>
    </dgm:pt>
    <dgm:pt modelId="{AA3E051B-C27C-45F3-926A-E47D36AC835A}" type="pres">
      <dgm:prSet presAssocID="{F619D9CB-CA20-4724-A81F-E64270A14E1F}" presName="negativeSpace" presStyleCnt="0"/>
      <dgm:spPr/>
    </dgm:pt>
    <dgm:pt modelId="{4F03BB44-C4E6-48FD-89F9-D5ED9FACE43B}" type="pres">
      <dgm:prSet presAssocID="{F619D9CB-CA20-4724-A81F-E64270A14E1F}" presName="childText" presStyleLbl="conFgAcc1" presStyleIdx="3" presStyleCnt="5">
        <dgm:presLayoutVars>
          <dgm:bulletEnabled val="1"/>
        </dgm:presLayoutVars>
      </dgm:prSet>
      <dgm:spPr/>
    </dgm:pt>
    <dgm:pt modelId="{901B98F0-37FA-433A-B64A-EED53BF3B412}" type="pres">
      <dgm:prSet presAssocID="{6E7EB544-5132-43D8-B5C9-A34DEB4A8D60}" presName="spaceBetweenRectangles" presStyleCnt="0"/>
      <dgm:spPr/>
    </dgm:pt>
    <dgm:pt modelId="{85F2F6A6-61EF-4630-B1AE-91F1FE9FC237}" type="pres">
      <dgm:prSet presAssocID="{464E8387-56FF-49E9-AD1B-32C1944542DF}" presName="parentLin" presStyleCnt="0"/>
      <dgm:spPr/>
    </dgm:pt>
    <dgm:pt modelId="{1024AE13-0D39-422E-9B82-6239B0822200}" type="pres">
      <dgm:prSet presAssocID="{464E8387-56FF-49E9-AD1B-32C1944542DF}" presName="parentLeftMargin" presStyleLbl="node1" presStyleIdx="3" presStyleCnt="5"/>
      <dgm:spPr/>
    </dgm:pt>
    <dgm:pt modelId="{9CA1925D-2B92-45B5-8185-92FD552ADACE}" type="pres">
      <dgm:prSet presAssocID="{464E8387-56FF-49E9-AD1B-32C1944542DF}" presName="parentText" presStyleLbl="node1" presStyleIdx="4" presStyleCnt="5">
        <dgm:presLayoutVars>
          <dgm:chMax val="0"/>
          <dgm:bulletEnabled val="1"/>
        </dgm:presLayoutVars>
      </dgm:prSet>
      <dgm:spPr/>
    </dgm:pt>
    <dgm:pt modelId="{28B2B764-1729-45F3-9CAE-98ED551F73A0}" type="pres">
      <dgm:prSet presAssocID="{464E8387-56FF-49E9-AD1B-32C1944542DF}" presName="negativeSpace" presStyleCnt="0"/>
      <dgm:spPr/>
    </dgm:pt>
    <dgm:pt modelId="{1E406DBB-EB81-4647-91BC-5806D6C926B9}" type="pres">
      <dgm:prSet presAssocID="{464E8387-56FF-49E9-AD1B-32C1944542DF}" presName="childText" presStyleLbl="conFgAcc1" presStyleIdx="4" presStyleCnt="5">
        <dgm:presLayoutVars>
          <dgm:bulletEnabled val="1"/>
        </dgm:presLayoutVars>
      </dgm:prSet>
      <dgm:spPr/>
    </dgm:pt>
  </dgm:ptLst>
  <dgm:cxnLst>
    <dgm:cxn modelId="{DA4CA402-20A9-4164-8265-6AF65BE4BCDB}" srcId="{D777352C-8E30-4870-AF0B-552F99B90FD7}" destId="{09BDE287-DD95-4538-8A4C-C0349DAF91F8}" srcOrd="2" destOrd="0" parTransId="{7967EA55-E23C-492F-9C3E-1710D7BDC5A7}" sibTransId="{E18EE672-4D70-4547-8A59-83C0EDD2A000}"/>
    <dgm:cxn modelId="{0AEC690F-7E3A-4F74-82B6-31CDB265B89D}" type="presOf" srcId="{464E8387-56FF-49E9-AD1B-32C1944542DF}" destId="{9CA1925D-2B92-45B5-8185-92FD552ADACE}" srcOrd="1" destOrd="0" presId="urn:microsoft.com/office/officeart/2005/8/layout/list1"/>
    <dgm:cxn modelId="{E75CB912-18F6-4A2C-BC95-B89C4D8390DC}" srcId="{D777352C-8E30-4870-AF0B-552F99B90FD7}" destId="{98C1B29A-5735-43D8-923A-FCA39A0DD91E}" srcOrd="0" destOrd="0" parTransId="{CE74853A-33F2-4615-8603-E77928B5B9D5}" sibTransId="{9BE9B1F9-1B57-4DAC-91E2-16EC4E2F52F8}"/>
    <dgm:cxn modelId="{DE1AB722-5BC7-4B73-9356-56B073860045}" type="presOf" srcId="{98C1B29A-5735-43D8-923A-FCA39A0DD91E}" destId="{D716279A-08D8-42FA-9C03-9D1A186E5512}" srcOrd="0" destOrd="0" presId="urn:microsoft.com/office/officeart/2005/8/layout/list1"/>
    <dgm:cxn modelId="{224BC126-6892-4C95-B3E8-F5E09AF74387}" srcId="{D777352C-8E30-4870-AF0B-552F99B90FD7}" destId="{F619D9CB-CA20-4724-A81F-E64270A14E1F}" srcOrd="3" destOrd="0" parTransId="{BA1038CE-E690-4359-BD95-31FCC9DA8DB1}" sibTransId="{6E7EB544-5132-43D8-B5C9-A34DEB4A8D60}"/>
    <dgm:cxn modelId="{52BE6D38-2898-41E9-A1D2-EA97E8465DAF}" type="presOf" srcId="{09BDE287-DD95-4538-8A4C-C0349DAF91F8}" destId="{1D903922-E9C9-4876-B8B4-3B18E3F9D25D}" srcOrd="1" destOrd="0" presId="urn:microsoft.com/office/officeart/2005/8/layout/list1"/>
    <dgm:cxn modelId="{34AA7F39-8639-442E-9608-D9F316741899}" type="presOf" srcId="{98C1B29A-5735-43D8-923A-FCA39A0DD91E}" destId="{1735419C-E6FA-4933-8B7D-DE6301BD0238}" srcOrd="1" destOrd="0" presId="urn:microsoft.com/office/officeart/2005/8/layout/list1"/>
    <dgm:cxn modelId="{C201C763-2627-4F59-944A-E2171381B7A9}" type="presOf" srcId="{D777352C-8E30-4870-AF0B-552F99B90FD7}" destId="{6AB1A2FF-E1DD-4449-A9B1-E9F5E1392FD5}" srcOrd="0" destOrd="0" presId="urn:microsoft.com/office/officeart/2005/8/layout/list1"/>
    <dgm:cxn modelId="{86257F49-12D1-4233-A20D-27C61C6B500C}" type="presOf" srcId="{25F58F3C-1D99-4061-82F7-C85212AB7B55}" destId="{0066C988-B635-4605-8B91-5DE274401CD2}" srcOrd="0" destOrd="0" presId="urn:microsoft.com/office/officeart/2005/8/layout/list1"/>
    <dgm:cxn modelId="{641EB593-D5A6-472A-A90F-A069D47B8F3A}" type="presOf" srcId="{F619D9CB-CA20-4724-A81F-E64270A14E1F}" destId="{1E56AF24-E376-4651-80C1-89C55DC99719}" srcOrd="1" destOrd="0" presId="urn:microsoft.com/office/officeart/2005/8/layout/list1"/>
    <dgm:cxn modelId="{757D53BE-15CD-4D25-A5CF-A296FECD975F}" type="presOf" srcId="{464E8387-56FF-49E9-AD1B-32C1944542DF}" destId="{1024AE13-0D39-422E-9B82-6239B0822200}" srcOrd="0" destOrd="0" presId="urn:microsoft.com/office/officeart/2005/8/layout/list1"/>
    <dgm:cxn modelId="{752A9DD5-DC94-47EB-8441-5AE924DCED62}" srcId="{D777352C-8E30-4870-AF0B-552F99B90FD7}" destId="{464E8387-56FF-49E9-AD1B-32C1944542DF}" srcOrd="4" destOrd="0" parTransId="{C5755CB8-8A39-431C-9B37-A925FDED8E96}" sibTransId="{5DE76C5D-843B-4525-BA4B-889472A379A6}"/>
    <dgm:cxn modelId="{0B897DD8-153F-4EAD-9EE3-B696E6445DA4}" srcId="{D777352C-8E30-4870-AF0B-552F99B90FD7}" destId="{25F58F3C-1D99-4061-82F7-C85212AB7B55}" srcOrd="1" destOrd="0" parTransId="{8C0D97EB-0355-4CC3-93BE-60C770AFC37C}" sibTransId="{F2CA696A-9ABA-4EF8-8B2F-B7504A6EEAC4}"/>
    <dgm:cxn modelId="{A7412FDB-CB43-433A-8226-AB604284EA3E}" type="presOf" srcId="{F619D9CB-CA20-4724-A81F-E64270A14E1F}" destId="{C9520937-63B9-4B69-96AD-B80BC668CD70}" srcOrd="0" destOrd="0" presId="urn:microsoft.com/office/officeart/2005/8/layout/list1"/>
    <dgm:cxn modelId="{B8A13FF0-E945-41A1-A2C5-B346443AF94E}" type="presOf" srcId="{09BDE287-DD95-4538-8A4C-C0349DAF91F8}" destId="{88002FBE-8E1A-45B7-A2A9-C8E91F018692}" srcOrd="0" destOrd="0" presId="urn:microsoft.com/office/officeart/2005/8/layout/list1"/>
    <dgm:cxn modelId="{DE8FC3F1-C22B-419F-A107-3164C2765CEA}" type="presOf" srcId="{25F58F3C-1D99-4061-82F7-C85212AB7B55}" destId="{6354BBE8-48C3-4A5E-B7FD-D69F53D31B49}" srcOrd="1" destOrd="0" presId="urn:microsoft.com/office/officeart/2005/8/layout/list1"/>
    <dgm:cxn modelId="{64172179-CC3B-4CA8-9DFB-2F3A9229B37B}" type="presParOf" srcId="{6AB1A2FF-E1DD-4449-A9B1-E9F5E1392FD5}" destId="{62BD21C7-AFBC-4967-AFA6-70F7673459CC}" srcOrd="0" destOrd="0" presId="urn:microsoft.com/office/officeart/2005/8/layout/list1"/>
    <dgm:cxn modelId="{2ABEF151-896E-4197-8A36-EB540E523F87}" type="presParOf" srcId="{62BD21C7-AFBC-4967-AFA6-70F7673459CC}" destId="{D716279A-08D8-42FA-9C03-9D1A186E5512}" srcOrd="0" destOrd="0" presId="urn:microsoft.com/office/officeart/2005/8/layout/list1"/>
    <dgm:cxn modelId="{F56F6478-6F07-4CC5-8E6D-1DCDC8D64ACE}" type="presParOf" srcId="{62BD21C7-AFBC-4967-AFA6-70F7673459CC}" destId="{1735419C-E6FA-4933-8B7D-DE6301BD0238}" srcOrd="1" destOrd="0" presId="urn:microsoft.com/office/officeart/2005/8/layout/list1"/>
    <dgm:cxn modelId="{48D76E95-708A-4EB2-B7D8-CB855A2B6A61}" type="presParOf" srcId="{6AB1A2FF-E1DD-4449-A9B1-E9F5E1392FD5}" destId="{F75F910D-7B0F-4876-BB9D-E1B8B5F9BF61}" srcOrd="1" destOrd="0" presId="urn:microsoft.com/office/officeart/2005/8/layout/list1"/>
    <dgm:cxn modelId="{EDC76E29-230D-468C-A3A1-442C0B025386}" type="presParOf" srcId="{6AB1A2FF-E1DD-4449-A9B1-E9F5E1392FD5}" destId="{80444FF6-394C-46EC-B68F-50699A0F1759}" srcOrd="2" destOrd="0" presId="urn:microsoft.com/office/officeart/2005/8/layout/list1"/>
    <dgm:cxn modelId="{99DAA301-556E-409E-9AD8-70C51D39A064}" type="presParOf" srcId="{6AB1A2FF-E1DD-4449-A9B1-E9F5E1392FD5}" destId="{CA2B4A2A-5D28-403B-BF90-77ADBB25D74C}" srcOrd="3" destOrd="0" presId="urn:microsoft.com/office/officeart/2005/8/layout/list1"/>
    <dgm:cxn modelId="{95194641-6762-4321-9CCA-CABC8788E581}" type="presParOf" srcId="{6AB1A2FF-E1DD-4449-A9B1-E9F5E1392FD5}" destId="{F3AEC095-F301-40AA-B821-B229FE2020F4}" srcOrd="4" destOrd="0" presId="urn:microsoft.com/office/officeart/2005/8/layout/list1"/>
    <dgm:cxn modelId="{E6ADAB25-91F7-451A-B030-64A35772297B}" type="presParOf" srcId="{F3AEC095-F301-40AA-B821-B229FE2020F4}" destId="{0066C988-B635-4605-8B91-5DE274401CD2}" srcOrd="0" destOrd="0" presId="urn:microsoft.com/office/officeart/2005/8/layout/list1"/>
    <dgm:cxn modelId="{C1F363ED-A0B6-476D-AB7D-61B9FE94AC89}" type="presParOf" srcId="{F3AEC095-F301-40AA-B821-B229FE2020F4}" destId="{6354BBE8-48C3-4A5E-B7FD-D69F53D31B49}" srcOrd="1" destOrd="0" presId="urn:microsoft.com/office/officeart/2005/8/layout/list1"/>
    <dgm:cxn modelId="{7A0B64D2-E025-44DA-A15F-31D511C6B5D8}" type="presParOf" srcId="{6AB1A2FF-E1DD-4449-A9B1-E9F5E1392FD5}" destId="{6441EF0F-1EE6-4419-87D0-63246EB347F5}" srcOrd="5" destOrd="0" presId="urn:microsoft.com/office/officeart/2005/8/layout/list1"/>
    <dgm:cxn modelId="{90B21A56-77A9-4F38-9A6D-54F3F1B0E3FF}" type="presParOf" srcId="{6AB1A2FF-E1DD-4449-A9B1-E9F5E1392FD5}" destId="{33312B1D-DB4C-4BC0-9C54-9DB498472AB1}" srcOrd="6" destOrd="0" presId="urn:microsoft.com/office/officeart/2005/8/layout/list1"/>
    <dgm:cxn modelId="{A6FB98AF-99B8-476F-8229-E39229D9F1A0}" type="presParOf" srcId="{6AB1A2FF-E1DD-4449-A9B1-E9F5E1392FD5}" destId="{E5A62B86-809D-488B-BE96-7073E5508DEA}" srcOrd="7" destOrd="0" presId="urn:microsoft.com/office/officeart/2005/8/layout/list1"/>
    <dgm:cxn modelId="{9B04EA6C-9551-4475-8169-6DFDE6B7BFD7}" type="presParOf" srcId="{6AB1A2FF-E1DD-4449-A9B1-E9F5E1392FD5}" destId="{DFF0FB1D-4EAC-4DB1-9BFC-EF112795822C}" srcOrd="8" destOrd="0" presId="urn:microsoft.com/office/officeart/2005/8/layout/list1"/>
    <dgm:cxn modelId="{69EF7C53-DF4E-41D6-87E7-42859F5D86F6}" type="presParOf" srcId="{DFF0FB1D-4EAC-4DB1-9BFC-EF112795822C}" destId="{88002FBE-8E1A-45B7-A2A9-C8E91F018692}" srcOrd="0" destOrd="0" presId="urn:microsoft.com/office/officeart/2005/8/layout/list1"/>
    <dgm:cxn modelId="{BEAADE64-B43D-4191-8E3A-44AADDC4EA4A}" type="presParOf" srcId="{DFF0FB1D-4EAC-4DB1-9BFC-EF112795822C}" destId="{1D903922-E9C9-4876-B8B4-3B18E3F9D25D}" srcOrd="1" destOrd="0" presId="urn:microsoft.com/office/officeart/2005/8/layout/list1"/>
    <dgm:cxn modelId="{4B560259-D219-417E-88BB-9D00FCB1CFE3}" type="presParOf" srcId="{6AB1A2FF-E1DD-4449-A9B1-E9F5E1392FD5}" destId="{E63A7B9B-C6E7-4A48-B091-0F346E08B53B}" srcOrd="9" destOrd="0" presId="urn:microsoft.com/office/officeart/2005/8/layout/list1"/>
    <dgm:cxn modelId="{DE30B8E9-7EAB-4E16-9D1B-FD37ACB382B0}" type="presParOf" srcId="{6AB1A2FF-E1DD-4449-A9B1-E9F5E1392FD5}" destId="{66AD0CD5-88A2-42EC-9D78-26326F767AD8}" srcOrd="10" destOrd="0" presId="urn:microsoft.com/office/officeart/2005/8/layout/list1"/>
    <dgm:cxn modelId="{0403D5F6-3FBD-4DD5-871E-D5391FB7601E}" type="presParOf" srcId="{6AB1A2FF-E1DD-4449-A9B1-E9F5E1392FD5}" destId="{91FBEB5F-586A-4818-B707-A491552329A0}" srcOrd="11" destOrd="0" presId="urn:microsoft.com/office/officeart/2005/8/layout/list1"/>
    <dgm:cxn modelId="{AA61421A-B3F2-45C3-B422-5DC63A60F756}" type="presParOf" srcId="{6AB1A2FF-E1DD-4449-A9B1-E9F5E1392FD5}" destId="{208A44C8-9C21-415A-B98A-BE4BA30E15E0}" srcOrd="12" destOrd="0" presId="urn:microsoft.com/office/officeart/2005/8/layout/list1"/>
    <dgm:cxn modelId="{ACBC21FB-0718-46F1-8D49-4279BEEC0A41}" type="presParOf" srcId="{208A44C8-9C21-415A-B98A-BE4BA30E15E0}" destId="{C9520937-63B9-4B69-96AD-B80BC668CD70}" srcOrd="0" destOrd="0" presId="urn:microsoft.com/office/officeart/2005/8/layout/list1"/>
    <dgm:cxn modelId="{409CCFF1-3EAD-4B8C-9FF7-068AFE82DF12}" type="presParOf" srcId="{208A44C8-9C21-415A-B98A-BE4BA30E15E0}" destId="{1E56AF24-E376-4651-80C1-89C55DC99719}" srcOrd="1" destOrd="0" presId="urn:microsoft.com/office/officeart/2005/8/layout/list1"/>
    <dgm:cxn modelId="{22A06DC1-4C53-4DDB-AAD8-C6920F41A939}" type="presParOf" srcId="{6AB1A2FF-E1DD-4449-A9B1-E9F5E1392FD5}" destId="{AA3E051B-C27C-45F3-926A-E47D36AC835A}" srcOrd="13" destOrd="0" presId="urn:microsoft.com/office/officeart/2005/8/layout/list1"/>
    <dgm:cxn modelId="{09234EBB-BE6A-4CB8-8D99-1D268B5C93FA}" type="presParOf" srcId="{6AB1A2FF-E1DD-4449-A9B1-E9F5E1392FD5}" destId="{4F03BB44-C4E6-48FD-89F9-D5ED9FACE43B}" srcOrd="14" destOrd="0" presId="urn:microsoft.com/office/officeart/2005/8/layout/list1"/>
    <dgm:cxn modelId="{DB85BF88-C5F2-4419-B4F7-F2FFFF363725}" type="presParOf" srcId="{6AB1A2FF-E1DD-4449-A9B1-E9F5E1392FD5}" destId="{901B98F0-37FA-433A-B64A-EED53BF3B412}" srcOrd="15" destOrd="0" presId="urn:microsoft.com/office/officeart/2005/8/layout/list1"/>
    <dgm:cxn modelId="{47D3C412-FC6C-4F7C-99F7-8379BDABED92}" type="presParOf" srcId="{6AB1A2FF-E1DD-4449-A9B1-E9F5E1392FD5}" destId="{85F2F6A6-61EF-4630-B1AE-91F1FE9FC237}" srcOrd="16" destOrd="0" presId="urn:microsoft.com/office/officeart/2005/8/layout/list1"/>
    <dgm:cxn modelId="{FC6CCA10-1FD9-4935-A314-52A75D6715B4}" type="presParOf" srcId="{85F2F6A6-61EF-4630-B1AE-91F1FE9FC237}" destId="{1024AE13-0D39-422E-9B82-6239B0822200}" srcOrd="0" destOrd="0" presId="urn:microsoft.com/office/officeart/2005/8/layout/list1"/>
    <dgm:cxn modelId="{0591B36C-F147-47B0-B7D2-2CC0579B5A74}" type="presParOf" srcId="{85F2F6A6-61EF-4630-B1AE-91F1FE9FC237}" destId="{9CA1925D-2B92-45B5-8185-92FD552ADACE}" srcOrd="1" destOrd="0" presId="urn:microsoft.com/office/officeart/2005/8/layout/list1"/>
    <dgm:cxn modelId="{27092A16-11B4-4FC6-AEB4-BAECACD86E76}" type="presParOf" srcId="{6AB1A2FF-E1DD-4449-A9B1-E9F5E1392FD5}" destId="{28B2B764-1729-45F3-9CAE-98ED551F73A0}" srcOrd="17" destOrd="0" presId="urn:microsoft.com/office/officeart/2005/8/layout/list1"/>
    <dgm:cxn modelId="{D0A81090-387C-41C9-B578-1E1FDA87F8C7}" type="presParOf" srcId="{6AB1A2FF-E1DD-4449-A9B1-E9F5E1392FD5}" destId="{1E406DBB-EB81-4647-91BC-5806D6C926B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8CAAFC-AE2F-4917-AD36-257A741915B7}"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s-PA"/>
        </a:p>
      </dgm:t>
    </dgm:pt>
    <dgm:pt modelId="{53BF7C38-6BF0-4CA1-A9AC-BDA3443BE998}">
      <dgm:prSet phldrT="[Texto]"/>
      <dgm:spPr/>
      <dgm:t>
        <a:bodyPr/>
        <a:lstStyle/>
        <a:p>
          <a:r>
            <a:rPr lang="es-MX" dirty="0"/>
            <a:t>Categoría</a:t>
          </a:r>
          <a:endParaRPr lang="es-PA" dirty="0"/>
        </a:p>
      </dgm:t>
    </dgm:pt>
    <dgm:pt modelId="{717F4DB5-74C3-49E0-80C9-07739B735EBD}" type="parTrans" cxnId="{42DC1C52-934B-4BCD-A1C2-5271DD9FBDBC}">
      <dgm:prSet/>
      <dgm:spPr/>
      <dgm:t>
        <a:bodyPr/>
        <a:lstStyle/>
        <a:p>
          <a:endParaRPr lang="es-PA"/>
        </a:p>
      </dgm:t>
    </dgm:pt>
    <dgm:pt modelId="{DDB4D685-1AA7-46A8-A8BB-1CE62016B029}" type="sibTrans" cxnId="{42DC1C52-934B-4BCD-A1C2-5271DD9FBDBC}">
      <dgm:prSet/>
      <dgm:spPr/>
      <dgm:t>
        <a:bodyPr/>
        <a:lstStyle/>
        <a:p>
          <a:endParaRPr lang="es-PA"/>
        </a:p>
      </dgm:t>
    </dgm:pt>
    <dgm:pt modelId="{CB0C7FDF-62B2-4AC1-933E-124A80B2CC5F}">
      <dgm:prSet phldrT="[Texto]"/>
      <dgm:spPr/>
      <dgm:t>
        <a:bodyPr/>
        <a:lstStyle/>
        <a:p>
          <a:pPr algn="ctr">
            <a:buNone/>
          </a:pPr>
          <a:r>
            <a:rPr lang="es-MX" dirty="0"/>
            <a:t>0</a:t>
          </a:r>
          <a:endParaRPr lang="es-PA" dirty="0"/>
        </a:p>
      </dgm:t>
    </dgm:pt>
    <dgm:pt modelId="{918384DA-03F2-4B9E-A0F9-8ED5BDE10D9E}" type="parTrans" cxnId="{B6532549-7743-46E9-B1A8-2E34D37F05E6}">
      <dgm:prSet/>
      <dgm:spPr/>
      <dgm:t>
        <a:bodyPr/>
        <a:lstStyle/>
        <a:p>
          <a:endParaRPr lang="es-PA"/>
        </a:p>
      </dgm:t>
    </dgm:pt>
    <dgm:pt modelId="{8175CA9E-CA05-4924-8819-00BBEEB2AC82}" type="sibTrans" cxnId="{B6532549-7743-46E9-B1A8-2E34D37F05E6}">
      <dgm:prSet/>
      <dgm:spPr/>
      <dgm:t>
        <a:bodyPr/>
        <a:lstStyle/>
        <a:p>
          <a:endParaRPr lang="es-PA"/>
        </a:p>
      </dgm:t>
    </dgm:pt>
    <dgm:pt modelId="{8E455DBA-289C-4DF3-AF10-A77D36923A74}">
      <dgm:prSet phldrT="[Texto]"/>
      <dgm:spPr/>
      <dgm:t>
        <a:bodyPr/>
        <a:lstStyle/>
        <a:p>
          <a:pPr algn="ctr">
            <a:buNone/>
          </a:pPr>
          <a:r>
            <a:rPr lang="es-MX" dirty="0"/>
            <a:t>1</a:t>
          </a:r>
          <a:endParaRPr lang="es-PA" dirty="0"/>
        </a:p>
      </dgm:t>
    </dgm:pt>
    <dgm:pt modelId="{D54F525A-4AD9-4916-A279-0B05AB918E62}" type="parTrans" cxnId="{3A66E779-BB3D-41DB-87C3-A29D24C61DB8}">
      <dgm:prSet/>
      <dgm:spPr/>
      <dgm:t>
        <a:bodyPr/>
        <a:lstStyle/>
        <a:p>
          <a:endParaRPr lang="es-PA"/>
        </a:p>
      </dgm:t>
    </dgm:pt>
    <dgm:pt modelId="{1C291E72-F4E2-4615-AE40-81EE63F75F1D}" type="sibTrans" cxnId="{3A66E779-BB3D-41DB-87C3-A29D24C61DB8}">
      <dgm:prSet/>
      <dgm:spPr/>
      <dgm:t>
        <a:bodyPr/>
        <a:lstStyle/>
        <a:p>
          <a:endParaRPr lang="es-PA"/>
        </a:p>
      </dgm:t>
    </dgm:pt>
    <dgm:pt modelId="{4B594F55-293E-4496-A801-6B802AD32BAF}">
      <dgm:prSet phldrT="[Texto]"/>
      <dgm:spPr/>
      <dgm:t>
        <a:bodyPr/>
        <a:lstStyle/>
        <a:p>
          <a:r>
            <a:rPr lang="es-MX" dirty="0"/>
            <a:t>Estrategia dominante</a:t>
          </a:r>
          <a:endParaRPr lang="es-PA" dirty="0"/>
        </a:p>
      </dgm:t>
    </dgm:pt>
    <dgm:pt modelId="{955C9BB0-44C5-4CFC-A2A1-A312A68BDC24}" type="parTrans" cxnId="{DB064CE4-E1B9-4F0C-9BC5-9C11693CA694}">
      <dgm:prSet/>
      <dgm:spPr/>
      <dgm:t>
        <a:bodyPr/>
        <a:lstStyle/>
        <a:p>
          <a:endParaRPr lang="es-PA"/>
        </a:p>
      </dgm:t>
    </dgm:pt>
    <dgm:pt modelId="{2E40C7E8-6723-4F05-98AD-9CEA25B6CA83}" type="sibTrans" cxnId="{DB064CE4-E1B9-4F0C-9BC5-9C11693CA694}">
      <dgm:prSet/>
      <dgm:spPr/>
      <dgm:t>
        <a:bodyPr/>
        <a:lstStyle/>
        <a:p>
          <a:endParaRPr lang="es-PA"/>
        </a:p>
      </dgm:t>
    </dgm:pt>
    <dgm:pt modelId="{90E2385E-1203-440A-B8EF-641915877E31}">
      <dgm:prSet phldrT="[Texto]" custT="1"/>
      <dgm:spPr/>
      <dgm:t>
        <a:bodyPr/>
        <a:lstStyle/>
        <a:p>
          <a:r>
            <a:rPr lang="es-MX" sz="2000" dirty="0"/>
            <a:t>Aumento Significativo - Aumento Moderado</a:t>
          </a:r>
          <a:endParaRPr lang="es-PA" sz="2000" dirty="0"/>
        </a:p>
      </dgm:t>
    </dgm:pt>
    <dgm:pt modelId="{09E7251B-6D37-426F-9FA8-D9BF127FC044}" type="parTrans" cxnId="{F85A1EF5-B58A-4EF8-A45D-F9CDFB58C46F}">
      <dgm:prSet/>
      <dgm:spPr/>
      <dgm:t>
        <a:bodyPr/>
        <a:lstStyle/>
        <a:p>
          <a:endParaRPr lang="es-PA"/>
        </a:p>
      </dgm:t>
    </dgm:pt>
    <dgm:pt modelId="{A92255D6-9199-470A-9CBE-700A91F31320}" type="sibTrans" cxnId="{F85A1EF5-B58A-4EF8-A45D-F9CDFB58C46F}">
      <dgm:prSet/>
      <dgm:spPr/>
      <dgm:t>
        <a:bodyPr/>
        <a:lstStyle/>
        <a:p>
          <a:endParaRPr lang="es-PA"/>
        </a:p>
      </dgm:t>
    </dgm:pt>
    <dgm:pt modelId="{76EB4763-9E13-4F1F-B880-E3BCFE6A683B}">
      <dgm:prSet phldrT="[Texto]"/>
      <dgm:spPr/>
      <dgm:t>
        <a:bodyPr/>
        <a:lstStyle/>
        <a:p>
          <a:pPr algn="ctr">
            <a:buNone/>
          </a:pPr>
          <a:r>
            <a:rPr lang="es-MX" dirty="0"/>
            <a:t>2</a:t>
          </a:r>
          <a:endParaRPr lang="es-PA" dirty="0"/>
        </a:p>
      </dgm:t>
    </dgm:pt>
    <dgm:pt modelId="{99DD1002-BE1D-454D-96D9-47204470D0BE}" type="parTrans" cxnId="{018986AE-62B4-4F07-A82D-9D19D2311F80}">
      <dgm:prSet/>
      <dgm:spPr/>
      <dgm:t>
        <a:bodyPr/>
        <a:lstStyle/>
        <a:p>
          <a:endParaRPr lang="es-PA"/>
        </a:p>
      </dgm:t>
    </dgm:pt>
    <dgm:pt modelId="{7E7DDB88-8E20-4068-A5B0-4CE566B93C8F}" type="sibTrans" cxnId="{018986AE-62B4-4F07-A82D-9D19D2311F80}">
      <dgm:prSet/>
      <dgm:spPr/>
      <dgm:t>
        <a:bodyPr/>
        <a:lstStyle/>
        <a:p>
          <a:endParaRPr lang="es-PA"/>
        </a:p>
      </dgm:t>
    </dgm:pt>
    <dgm:pt modelId="{00A86C5F-EF85-4AC5-ADC2-F6C7FA29FB51}">
      <dgm:prSet phldrT="[Texto]"/>
      <dgm:spPr/>
      <dgm:t>
        <a:bodyPr/>
        <a:lstStyle/>
        <a:p>
          <a:pPr algn="ctr">
            <a:buNone/>
          </a:pPr>
          <a:r>
            <a:rPr lang="es-MX" dirty="0"/>
            <a:t>3</a:t>
          </a:r>
          <a:endParaRPr lang="es-PA" dirty="0"/>
        </a:p>
      </dgm:t>
    </dgm:pt>
    <dgm:pt modelId="{202D27C5-EAD7-42A4-94F5-11F70F24129E}" type="parTrans" cxnId="{98E1EABC-BBD0-4931-BFA1-9B6ABAB4A264}">
      <dgm:prSet/>
      <dgm:spPr/>
      <dgm:t>
        <a:bodyPr/>
        <a:lstStyle/>
        <a:p>
          <a:endParaRPr lang="es-PA"/>
        </a:p>
      </dgm:t>
    </dgm:pt>
    <dgm:pt modelId="{9DCA8CC0-E326-4ECE-B40B-38F90E142D5B}" type="sibTrans" cxnId="{98E1EABC-BBD0-4931-BFA1-9B6ABAB4A264}">
      <dgm:prSet/>
      <dgm:spPr/>
      <dgm:t>
        <a:bodyPr/>
        <a:lstStyle/>
        <a:p>
          <a:endParaRPr lang="es-PA"/>
        </a:p>
      </dgm:t>
    </dgm:pt>
    <dgm:pt modelId="{DD46B6CA-458E-4AB3-807A-113BB1A6DFB7}">
      <dgm:prSet phldrT="[Texto]" custT="1"/>
      <dgm:spPr/>
      <dgm:t>
        <a:bodyPr/>
        <a:lstStyle/>
        <a:p>
          <a:r>
            <a:rPr lang="es-MX" sz="2000" dirty="0"/>
            <a:t>Disminución Moderada - Disminución Significativa</a:t>
          </a:r>
          <a:endParaRPr lang="es-PA" sz="2000" dirty="0"/>
        </a:p>
      </dgm:t>
    </dgm:pt>
    <dgm:pt modelId="{681F39B8-76C4-4A2D-87E3-9F764DB580D5}" type="parTrans" cxnId="{3050B0BA-0CC7-41B6-AAE6-D7F94F63455D}">
      <dgm:prSet/>
      <dgm:spPr/>
      <dgm:t>
        <a:bodyPr/>
        <a:lstStyle/>
        <a:p>
          <a:endParaRPr lang="es-PA"/>
        </a:p>
      </dgm:t>
    </dgm:pt>
    <dgm:pt modelId="{A7478DF0-2338-4473-BE0A-AC4DF177D02F}" type="sibTrans" cxnId="{3050B0BA-0CC7-41B6-AAE6-D7F94F63455D}">
      <dgm:prSet/>
      <dgm:spPr/>
      <dgm:t>
        <a:bodyPr/>
        <a:lstStyle/>
        <a:p>
          <a:endParaRPr lang="es-PA"/>
        </a:p>
      </dgm:t>
    </dgm:pt>
    <dgm:pt modelId="{45D1204A-DCF3-4F20-8FA9-C27D42C75C35}">
      <dgm:prSet phldrT="[Texto]" custT="1"/>
      <dgm:spPr/>
      <dgm:t>
        <a:bodyPr/>
        <a:lstStyle/>
        <a:p>
          <a:r>
            <a:rPr lang="es-MX" sz="2000" dirty="0"/>
            <a:t>Disminución Significativa - Disminución Significativa</a:t>
          </a:r>
          <a:endParaRPr lang="es-PA" sz="2000" dirty="0"/>
        </a:p>
      </dgm:t>
    </dgm:pt>
    <dgm:pt modelId="{D9E7286A-FB45-4135-B96C-6BFFBF1B2361}" type="parTrans" cxnId="{E7D556D8-112D-4E89-9E0D-10B32835FF7A}">
      <dgm:prSet/>
      <dgm:spPr/>
      <dgm:t>
        <a:bodyPr/>
        <a:lstStyle/>
        <a:p>
          <a:endParaRPr lang="es-PA"/>
        </a:p>
      </dgm:t>
    </dgm:pt>
    <dgm:pt modelId="{6481061E-D88F-4A48-88EB-01F42F12DE77}" type="sibTrans" cxnId="{E7D556D8-112D-4E89-9E0D-10B32835FF7A}">
      <dgm:prSet/>
      <dgm:spPr/>
      <dgm:t>
        <a:bodyPr/>
        <a:lstStyle/>
        <a:p>
          <a:endParaRPr lang="es-PA"/>
        </a:p>
      </dgm:t>
    </dgm:pt>
    <dgm:pt modelId="{607E3A45-9A6B-49ED-97DA-795E4E7A663C}">
      <dgm:prSet phldrT="[Texto]" custT="1"/>
      <dgm:spPr/>
      <dgm:t>
        <a:bodyPr/>
        <a:lstStyle/>
        <a:p>
          <a:endParaRPr lang="es-PA" sz="2000" dirty="0"/>
        </a:p>
      </dgm:t>
    </dgm:pt>
    <dgm:pt modelId="{9187641E-2573-4055-8BA3-E7D6EE72BD4B}" type="parTrans" cxnId="{49C519EB-41B7-4511-8215-627E72DC9B3E}">
      <dgm:prSet/>
      <dgm:spPr/>
      <dgm:t>
        <a:bodyPr/>
        <a:lstStyle/>
        <a:p>
          <a:endParaRPr lang="es-PA"/>
        </a:p>
      </dgm:t>
    </dgm:pt>
    <dgm:pt modelId="{4DF6740E-38B0-48AF-989C-A86EF8190E67}" type="sibTrans" cxnId="{49C519EB-41B7-4511-8215-627E72DC9B3E}">
      <dgm:prSet/>
      <dgm:spPr/>
      <dgm:t>
        <a:bodyPr/>
        <a:lstStyle/>
        <a:p>
          <a:endParaRPr lang="es-PA"/>
        </a:p>
      </dgm:t>
    </dgm:pt>
    <dgm:pt modelId="{E02363FD-905E-4AB3-9A97-B37762D8FA61}">
      <dgm:prSet phldrT="[Texto]" custT="1"/>
      <dgm:spPr/>
      <dgm:t>
        <a:bodyPr/>
        <a:lstStyle/>
        <a:p>
          <a:endParaRPr lang="es-PA" sz="2000" dirty="0"/>
        </a:p>
      </dgm:t>
    </dgm:pt>
    <dgm:pt modelId="{0EF20F38-DFA8-4C28-86F3-A9DF7B539D14}" type="parTrans" cxnId="{0EC1534B-9521-4C42-82E9-EAAE029A2FA9}">
      <dgm:prSet/>
      <dgm:spPr/>
      <dgm:t>
        <a:bodyPr/>
        <a:lstStyle/>
        <a:p>
          <a:endParaRPr lang="es-PA"/>
        </a:p>
      </dgm:t>
    </dgm:pt>
    <dgm:pt modelId="{CD3D9367-D80D-4118-AED4-0EAB87AD0E8D}" type="sibTrans" cxnId="{0EC1534B-9521-4C42-82E9-EAAE029A2FA9}">
      <dgm:prSet/>
      <dgm:spPr/>
      <dgm:t>
        <a:bodyPr/>
        <a:lstStyle/>
        <a:p>
          <a:endParaRPr lang="es-PA"/>
        </a:p>
      </dgm:t>
    </dgm:pt>
    <dgm:pt modelId="{3C78FBA2-0CA6-4FC2-9557-ED23F733F7BB}">
      <dgm:prSet phldrT="[Texto]" custT="1"/>
      <dgm:spPr/>
      <dgm:t>
        <a:bodyPr/>
        <a:lstStyle/>
        <a:p>
          <a:endParaRPr lang="es-PA" sz="2000" dirty="0"/>
        </a:p>
      </dgm:t>
    </dgm:pt>
    <dgm:pt modelId="{89E6CF9B-0019-419B-B1FC-5DFCD73ADCB1}" type="parTrans" cxnId="{E4F90145-4BE3-47C0-9079-199DF28F40E9}">
      <dgm:prSet/>
      <dgm:spPr/>
      <dgm:t>
        <a:bodyPr/>
        <a:lstStyle/>
        <a:p>
          <a:endParaRPr lang="es-PA"/>
        </a:p>
      </dgm:t>
    </dgm:pt>
    <dgm:pt modelId="{5041F831-2864-4858-BFA7-055C428D1BF3}" type="sibTrans" cxnId="{E4F90145-4BE3-47C0-9079-199DF28F40E9}">
      <dgm:prSet/>
      <dgm:spPr/>
      <dgm:t>
        <a:bodyPr/>
        <a:lstStyle/>
        <a:p>
          <a:endParaRPr lang="es-PA"/>
        </a:p>
      </dgm:t>
    </dgm:pt>
    <dgm:pt modelId="{58C4E082-9BD4-48AF-A532-3B1142B78125}">
      <dgm:prSet phldrT="[Texto]" custT="1"/>
      <dgm:spPr/>
      <dgm:t>
        <a:bodyPr/>
        <a:lstStyle/>
        <a:p>
          <a:r>
            <a:rPr lang="es-MX" sz="2000" dirty="0"/>
            <a:t>Aumento Moderado - Disminución Significativa</a:t>
          </a:r>
          <a:endParaRPr lang="es-PA" sz="2000" dirty="0"/>
        </a:p>
      </dgm:t>
    </dgm:pt>
    <dgm:pt modelId="{FA3539F2-51AC-4FEA-B9CE-96C2E2F9C7C2}" type="parTrans" cxnId="{09957C0C-676A-48B4-9A12-7A0F98ECF827}">
      <dgm:prSet/>
      <dgm:spPr/>
    </dgm:pt>
    <dgm:pt modelId="{20B39A45-4E9E-4499-9B22-93F6F923A794}" type="sibTrans" cxnId="{09957C0C-676A-48B4-9A12-7A0F98ECF827}">
      <dgm:prSet/>
      <dgm:spPr/>
    </dgm:pt>
    <dgm:pt modelId="{9CF87765-37B8-4DD3-B7A2-DEC5C2029846}" type="pres">
      <dgm:prSet presAssocID="{6A8CAAFC-AE2F-4917-AD36-257A741915B7}" presName="Name0" presStyleCnt="0">
        <dgm:presLayoutVars>
          <dgm:dir/>
          <dgm:animLvl val="lvl"/>
          <dgm:resizeHandles val="exact"/>
        </dgm:presLayoutVars>
      </dgm:prSet>
      <dgm:spPr/>
    </dgm:pt>
    <dgm:pt modelId="{16D5DF3C-B6C3-49EF-BBCF-7B70E5CD9B60}" type="pres">
      <dgm:prSet presAssocID="{53BF7C38-6BF0-4CA1-A9AC-BDA3443BE998}" presName="composite" presStyleCnt="0"/>
      <dgm:spPr/>
    </dgm:pt>
    <dgm:pt modelId="{C0C042D6-66A3-4D48-9AF5-1341FE1A0D34}" type="pres">
      <dgm:prSet presAssocID="{53BF7C38-6BF0-4CA1-A9AC-BDA3443BE998}" presName="parTx" presStyleLbl="alignNode1" presStyleIdx="0" presStyleCnt="2">
        <dgm:presLayoutVars>
          <dgm:chMax val="0"/>
          <dgm:chPref val="0"/>
          <dgm:bulletEnabled val="1"/>
        </dgm:presLayoutVars>
      </dgm:prSet>
      <dgm:spPr/>
    </dgm:pt>
    <dgm:pt modelId="{3D361D5A-EF63-41E7-AE64-5B13B283CDE9}" type="pres">
      <dgm:prSet presAssocID="{53BF7C38-6BF0-4CA1-A9AC-BDA3443BE998}" presName="desTx" presStyleLbl="alignAccFollowNode1" presStyleIdx="0" presStyleCnt="2">
        <dgm:presLayoutVars>
          <dgm:bulletEnabled val="1"/>
        </dgm:presLayoutVars>
      </dgm:prSet>
      <dgm:spPr/>
    </dgm:pt>
    <dgm:pt modelId="{AD0EC4FE-6753-4C55-B513-2E7853076CCD}" type="pres">
      <dgm:prSet presAssocID="{DDB4D685-1AA7-46A8-A8BB-1CE62016B029}" presName="space" presStyleCnt="0"/>
      <dgm:spPr/>
    </dgm:pt>
    <dgm:pt modelId="{1C42EF8A-DC85-4EA4-A129-9A0B83D75EE3}" type="pres">
      <dgm:prSet presAssocID="{4B594F55-293E-4496-A801-6B802AD32BAF}" presName="composite" presStyleCnt="0"/>
      <dgm:spPr/>
    </dgm:pt>
    <dgm:pt modelId="{B6F49A6D-94CE-435A-B795-0A1F11B52033}" type="pres">
      <dgm:prSet presAssocID="{4B594F55-293E-4496-A801-6B802AD32BAF}" presName="parTx" presStyleLbl="alignNode1" presStyleIdx="1" presStyleCnt="2">
        <dgm:presLayoutVars>
          <dgm:chMax val="0"/>
          <dgm:chPref val="0"/>
          <dgm:bulletEnabled val="1"/>
        </dgm:presLayoutVars>
      </dgm:prSet>
      <dgm:spPr/>
    </dgm:pt>
    <dgm:pt modelId="{E7DE25CB-E840-41B5-90D3-11C7CEB097B2}" type="pres">
      <dgm:prSet presAssocID="{4B594F55-293E-4496-A801-6B802AD32BAF}" presName="desTx" presStyleLbl="alignAccFollowNode1" presStyleIdx="1" presStyleCnt="2">
        <dgm:presLayoutVars>
          <dgm:bulletEnabled val="1"/>
        </dgm:presLayoutVars>
      </dgm:prSet>
      <dgm:spPr/>
    </dgm:pt>
  </dgm:ptLst>
  <dgm:cxnLst>
    <dgm:cxn modelId="{77490604-6A4D-4238-90CD-C4513C9B5E80}" type="presOf" srcId="{E02363FD-905E-4AB3-9A97-B37762D8FA61}" destId="{E7DE25CB-E840-41B5-90D3-11C7CEB097B2}" srcOrd="0" destOrd="3" presId="urn:microsoft.com/office/officeart/2005/8/layout/hList1"/>
    <dgm:cxn modelId="{09957C0C-676A-48B4-9A12-7A0F98ECF827}" srcId="{4B594F55-293E-4496-A801-6B802AD32BAF}" destId="{58C4E082-9BD4-48AF-A532-3B1142B78125}" srcOrd="2" destOrd="0" parTransId="{FA3539F2-51AC-4FEA-B9CE-96C2E2F9C7C2}" sibTransId="{20B39A45-4E9E-4499-9B22-93F6F923A794}"/>
    <dgm:cxn modelId="{14D7F40E-C86C-4F26-8BCA-2D66AE5F6909}" type="presOf" srcId="{58C4E082-9BD4-48AF-A532-3B1142B78125}" destId="{E7DE25CB-E840-41B5-90D3-11C7CEB097B2}" srcOrd="0" destOrd="2" presId="urn:microsoft.com/office/officeart/2005/8/layout/hList1"/>
    <dgm:cxn modelId="{66C04C0F-35AB-4BD4-AE3D-2268AFBE5DC3}" type="presOf" srcId="{8E455DBA-289C-4DF3-AF10-A77D36923A74}" destId="{3D361D5A-EF63-41E7-AE64-5B13B283CDE9}" srcOrd="0" destOrd="1" presId="urn:microsoft.com/office/officeart/2005/8/layout/hList1"/>
    <dgm:cxn modelId="{A7868014-28EE-449A-94CB-FB4B422113A4}" type="presOf" srcId="{90E2385E-1203-440A-B8EF-641915877E31}" destId="{E7DE25CB-E840-41B5-90D3-11C7CEB097B2}" srcOrd="0" destOrd="0" presId="urn:microsoft.com/office/officeart/2005/8/layout/hList1"/>
    <dgm:cxn modelId="{E4F90145-4BE3-47C0-9079-199DF28F40E9}" srcId="{4B594F55-293E-4496-A801-6B802AD32BAF}" destId="{3C78FBA2-0CA6-4FC2-9557-ED23F733F7BB}" srcOrd="5" destOrd="0" parTransId="{89E6CF9B-0019-419B-B1FC-5DFCD73ADCB1}" sibTransId="{5041F831-2864-4858-BFA7-055C428D1BF3}"/>
    <dgm:cxn modelId="{B6532549-7743-46E9-B1A8-2E34D37F05E6}" srcId="{53BF7C38-6BF0-4CA1-A9AC-BDA3443BE998}" destId="{CB0C7FDF-62B2-4AC1-933E-124A80B2CC5F}" srcOrd="0" destOrd="0" parTransId="{918384DA-03F2-4B9E-A0F9-8ED5BDE10D9E}" sibTransId="{8175CA9E-CA05-4924-8819-00BBEEB2AC82}"/>
    <dgm:cxn modelId="{0EC1534B-9521-4C42-82E9-EAAE029A2FA9}" srcId="{4B594F55-293E-4496-A801-6B802AD32BAF}" destId="{E02363FD-905E-4AB3-9A97-B37762D8FA61}" srcOrd="3" destOrd="0" parTransId="{0EF20F38-DFA8-4C28-86F3-A9DF7B539D14}" sibTransId="{CD3D9367-D80D-4118-AED4-0EAB87AD0E8D}"/>
    <dgm:cxn modelId="{E6F8514E-4DF1-4A5D-B025-D6D8C330DC00}" type="presOf" srcId="{DD46B6CA-458E-4AB3-807A-113BB1A6DFB7}" destId="{E7DE25CB-E840-41B5-90D3-11C7CEB097B2}" srcOrd="0" destOrd="4" presId="urn:microsoft.com/office/officeart/2005/8/layout/hList1"/>
    <dgm:cxn modelId="{42DC1C52-934B-4BCD-A1C2-5271DD9FBDBC}" srcId="{6A8CAAFC-AE2F-4917-AD36-257A741915B7}" destId="{53BF7C38-6BF0-4CA1-A9AC-BDA3443BE998}" srcOrd="0" destOrd="0" parTransId="{717F4DB5-74C3-49E0-80C9-07739B735EBD}" sibTransId="{DDB4D685-1AA7-46A8-A8BB-1CE62016B029}"/>
    <dgm:cxn modelId="{3A66E779-BB3D-41DB-87C3-A29D24C61DB8}" srcId="{53BF7C38-6BF0-4CA1-A9AC-BDA3443BE998}" destId="{8E455DBA-289C-4DF3-AF10-A77D36923A74}" srcOrd="1" destOrd="0" parTransId="{D54F525A-4AD9-4916-A279-0B05AB918E62}" sibTransId="{1C291E72-F4E2-4615-AE40-81EE63F75F1D}"/>
    <dgm:cxn modelId="{F9188E7A-27B6-4F00-A2A2-1E98BBAC7CD0}" type="presOf" srcId="{45D1204A-DCF3-4F20-8FA9-C27D42C75C35}" destId="{E7DE25CB-E840-41B5-90D3-11C7CEB097B2}" srcOrd="0" destOrd="6" presId="urn:microsoft.com/office/officeart/2005/8/layout/hList1"/>
    <dgm:cxn modelId="{E5033FAB-F6EB-4057-9B61-7176517E65AC}" type="presOf" srcId="{00A86C5F-EF85-4AC5-ADC2-F6C7FA29FB51}" destId="{3D361D5A-EF63-41E7-AE64-5B13B283CDE9}" srcOrd="0" destOrd="3" presId="urn:microsoft.com/office/officeart/2005/8/layout/hList1"/>
    <dgm:cxn modelId="{124275AC-D1F8-4C29-8216-E828D4977630}" type="presOf" srcId="{4B594F55-293E-4496-A801-6B802AD32BAF}" destId="{B6F49A6D-94CE-435A-B795-0A1F11B52033}" srcOrd="0" destOrd="0" presId="urn:microsoft.com/office/officeart/2005/8/layout/hList1"/>
    <dgm:cxn modelId="{018986AE-62B4-4F07-A82D-9D19D2311F80}" srcId="{53BF7C38-6BF0-4CA1-A9AC-BDA3443BE998}" destId="{76EB4763-9E13-4F1F-B880-E3BCFE6A683B}" srcOrd="2" destOrd="0" parTransId="{99DD1002-BE1D-454D-96D9-47204470D0BE}" sibTransId="{7E7DDB88-8E20-4068-A5B0-4CE566B93C8F}"/>
    <dgm:cxn modelId="{EE43D9B2-5E8B-4155-88BD-FA1C3CA4B22E}" type="presOf" srcId="{76EB4763-9E13-4F1F-B880-E3BCFE6A683B}" destId="{3D361D5A-EF63-41E7-AE64-5B13B283CDE9}" srcOrd="0" destOrd="2" presId="urn:microsoft.com/office/officeart/2005/8/layout/hList1"/>
    <dgm:cxn modelId="{3050B0BA-0CC7-41B6-AAE6-D7F94F63455D}" srcId="{4B594F55-293E-4496-A801-6B802AD32BAF}" destId="{DD46B6CA-458E-4AB3-807A-113BB1A6DFB7}" srcOrd="4" destOrd="0" parTransId="{681F39B8-76C4-4A2D-87E3-9F764DB580D5}" sibTransId="{A7478DF0-2338-4473-BE0A-AC4DF177D02F}"/>
    <dgm:cxn modelId="{5A94F1BA-7301-4158-9632-14AB0111CD6B}" type="presOf" srcId="{607E3A45-9A6B-49ED-97DA-795E4E7A663C}" destId="{E7DE25CB-E840-41B5-90D3-11C7CEB097B2}" srcOrd="0" destOrd="1" presId="urn:microsoft.com/office/officeart/2005/8/layout/hList1"/>
    <dgm:cxn modelId="{98E1EABC-BBD0-4931-BFA1-9B6ABAB4A264}" srcId="{53BF7C38-6BF0-4CA1-A9AC-BDA3443BE998}" destId="{00A86C5F-EF85-4AC5-ADC2-F6C7FA29FB51}" srcOrd="3" destOrd="0" parTransId="{202D27C5-EAD7-42A4-94F5-11F70F24129E}" sibTransId="{9DCA8CC0-E326-4ECE-B40B-38F90E142D5B}"/>
    <dgm:cxn modelId="{AF3B95CC-809E-4BB0-A6E3-0E0172CBAF75}" type="presOf" srcId="{CB0C7FDF-62B2-4AC1-933E-124A80B2CC5F}" destId="{3D361D5A-EF63-41E7-AE64-5B13B283CDE9}" srcOrd="0" destOrd="0" presId="urn:microsoft.com/office/officeart/2005/8/layout/hList1"/>
    <dgm:cxn modelId="{FFFB58D1-BFEA-4659-A2D2-331FD827D91E}" type="presOf" srcId="{6A8CAAFC-AE2F-4917-AD36-257A741915B7}" destId="{9CF87765-37B8-4DD3-B7A2-DEC5C2029846}" srcOrd="0" destOrd="0" presId="urn:microsoft.com/office/officeart/2005/8/layout/hList1"/>
    <dgm:cxn modelId="{E7D556D8-112D-4E89-9E0D-10B32835FF7A}" srcId="{4B594F55-293E-4496-A801-6B802AD32BAF}" destId="{45D1204A-DCF3-4F20-8FA9-C27D42C75C35}" srcOrd="6" destOrd="0" parTransId="{D9E7286A-FB45-4135-B96C-6BFFBF1B2361}" sibTransId="{6481061E-D88F-4A48-88EB-01F42F12DE77}"/>
    <dgm:cxn modelId="{8C5911E0-1970-4FD3-A578-1A3F148DCDDF}" type="presOf" srcId="{3C78FBA2-0CA6-4FC2-9557-ED23F733F7BB}" destId="{E7DE25CB-E840-41B5-90D3-11C7CEB097B2}" srcOrd="0" destOrd="5" presId="urn:microsoft.com/office/officeart/2005/8/layout/hList1"/>
    <dgm:cxn modelId="{DB064CE4-E1B9-4F0C-9BC5-9C11693CA694}" srcId="{6A8CAAFC-AE2F-4917-AD36-257A741915B7}" destId="{4B594F55-293E-4496-A801-6B802AD32BAF}" srcOrd="1" destOrd="0" parTransId="{955C9BB0-44C5-4CFC-A2A1-A312A68BDC24}" sibTransId="{2E40C7E8-6723-4F05-98AD-9CEA25B6CA83}"/>
    <dgm:cxn modelId="{49C519EB-41B7-4511-8215-627E72DC9B3E}" srcId="{4B594F55-293E-4496-A801-6B802AD32BAF}" destId="{607E3A45-9A6B-49ED-97DA-795E4E7A663C}" srcOrd="1" destOrd="0" parTransId="{9187641E-2573-4055-8BA3-E7D6EE72BD4B}" sibTransId="{4DF6740E-38B0-48AF-989C-A86EF8190E67}"/>
    <dgm:cxn modelId="{F85A1EF5-B58A-4EF8-A45D-F9CDFB58C46F}" srcId="{4B594F55-293E-4496-A801-6B802AD32BAF}" destId="{90E2385E-1203-440A-B8EF-641915877E31}" srcOrd="0" destOrd="0" parTransId="{09E7251B-6D37-426F-9FA8-D9BF127FC044}" sibTransId="{A92255D6-9199-470A-9CBE-700A91F31320}"/>
    <dgm:cxn modelId="{110493F6-9B29-4422-8087-E9711AEF3717}" type="presOf" srcId="{53BF7C38-6BF0-4CA1-A9AC-BDA3443BE998}" destId="{C0C042D6-66A3-4D48-9AF5-1341FE1A0D34}" srcOrd="0" destOrd="0" presId="urn:microsoft.com/office/officeart/2005/8/layout/hList1"/>
    <dgm:cxn modelId="{254F0471-D71A-48B0-AA74-727BD76F6EDA}" type="presParOf" srcId="{9CF87765-37B8-4DD3-B7A2-DEC5C2029846}" destId="{16D5DF3C-B6C3-49EF-BBCF-7B70E5CD9B60}" srcOrd="0" destOrd="0" presId="urn:microsoft.com/office/officeart/2005/8/layout/hList1"/>
    <dgm:cxn modelId="{F36AF6F7-8BB0-4AFF-91B9-122A95CDC27B}" type="presParOf" srcId="{16D5DF3C-B6C3-49EF-BBCF-7B70E5CD9B60}" destId="{C0C042D6-66A3-4D48-9AF5-1341FE1A0D34}" srcOrd="0" destOrd="0" presId="urn:microsoft.com/office/officeart/2005/8/layout/hList1"/>
    <dgm:cxn modelId="{F9275C2D-3AB4-4E7F-860A-77D4901CDF98}" type="presParOf" srcId="{16D5DF3C-B6C3-49EF-BBCF-7B70E5CD9B60}" destId="{3D361D5A-EF63-41E7-AE64-5B13B283CDE9}" srcOrd="1" destOrd="0" presId="urn:microsoft.com/office/officeart/2005/8/layout/hList1"/>
    <dgm:cxn modelId="{7939972A-AF4E-4121-A7AB-627A8D38B94E}" type="presParOf" srcId="{9CF87765-37B8-4DD3-B7A2-DEC5C2029846}" destId="{AD0EC4FE-6753-4C55-B513-2E7853076CCD}" srcOrd="1" destOrd="0" presId="urn:microsoft.com/office/officeart/2005/8/layout/hList1"/>
    <dgm:cxn modelId="{E308A547-097A-4B53-BEB7-A00E21185639}" type="presParOf" srcId="{9CF87765-37B8-4DD3-B7A2-DEC5C2029846}" destId="{1C42EF8A-DC85-4EA4-A129-9A0B83D75EE3}" srcOrd="2" destOrd="0" presId="urn:microsoft.com/office/officeart/2005/8/layout/hList1"/>
    <dgm:cxn modelId="{3C413F34-38DF-415F-9085-4E35E6EE2CE0}" type="presParOf" srcId="{1C42EF8A-DC85-4EA4-A129-9A0B83D75EE3}" destId="{B6F49A6D-94CE-435A-B795-0A1F11B52033}" srcOrd="0" destOrd="0" presId="urn:microsoft.com/office/officeart/2005/8/layout/hList1"/>
    <dgm:cxn modelId="{F168C1AD-8426-4A2F-AAF4-198B83A43DF3}" type="presParOf" srcId="{1C42EF8A-DC85-4EA4-A129-9A0B83D75EE3}" destId="{E7DE25CB-E840-41B5-90D3-11C7CEB097B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749596-C719-4025-A753-554E0CF754BF}" type="doc">
      <dgm:prSet loTypeId="urn:microsoft.com/office/officeart/2008/layout/LinedList" loCatId="hierarchy" qsTypeId="urn:microsoft.com/office/officeart/2005/8/quickstyle/3d1" qsCatId="3D" csTypeId="urn:microsoft.com/office/officeart/2005/8/colors/accent1_2" csCatId="accent1" phldr="1"/>
      <dgm:spPr/>
      <dgm:t>
        <a:bodyPr/>
        <a:lstStyle/>
        <a:p>
          <a:endParaRPr lang="es-PA"/>
        </a:p>
      </dgm:t>
    </dgm:pt>
    <dgm:pt modelId="{481C853E-0B26-4BC9-840E-78681E755170}">
      <dgm:prSet phldrT="[Texto]"/>
      <dgm:spPr/>
      <dgm:t>
        <a:bodyPr/>
        <a:lstStyle/>
        <a:p>
          <a:r>
            <a:rPr lang="es-MX" b="1" dirty="0">
              <a:latin typeface="Times New Roman" panose="02020603050405020304" pitchFamily="18" charset="0"/>
              <a:cs typeface="Arial" panose="020B0604020202020204" pitchFamily="34" charset="0"/>
            </a:rPr>
            <a:t>Conclusiones</a:t>
          </a:r>
          <a:endParaRPr lang="es-PA" b="1" dirty="0"/>
        </a:p>
      </dgm:t>
    </dgm:pt>
    <dgm:pt modelId="{A8A3C1D6-42A9-43AD-8561-C7999097887D}" type="parTrans" cxnId="{DA58DD08-A25F-4EE7-8D98-D0EF789CBF04}">
      <dgm:prSet/>
      <dgm:spPr/>
      <dgm:t>
        <a:bodyPr/>
        <a:lstStyle/>
        <a:p>
          <a:endParaRPr lang="es-PA"/>
        </a:p>
      </dgm:t>
    </dgm:pt>
    <dgm:pt modelId="{859489FB-E526-4D64-A92C-9B6900AF4B03}" type="sibTrans" cxnId="{DA58DD08-A25F-4EE7-8D98-D0EF789CBF04}">
      <dgm:prSet/>
      <dgm:spPr/>
      <dgm:t>
        <a:bodyPr/>
        <a:lstStyle/>
        <a:p>
          <a:endParaRPr lang="es-PA"/>
        </a:p>
      </dgm:t>
    </dgm:pt>
    <dgm:pt modelId="{7C50B4E2-D585-4C94-A94D-691691D26330}">
      <dgm:prSet phldrT="[Texto]"/>
      <dgm:spPr/>
      <dgm:t>
        <a:bodyPr/>
        <a:lstStyle/>
        <a:p>
          <a:r>
            <a:rPr lang="es-MX" dirty="0">
              <a:latin typeface="Times New Roman" panose="02020603050405020304" pitchFamily="18" charset="0"/>
              <a:cs typeface="Arial" panose="020B0604020202020204" pitchFamily="34" charset="0"/>
            </a:rPr>
            <a:t>Patrones de Cambio: La matriz de transición muestra las probabilidades de moverse de una categoría de cambio a otra en meses consecutivos.</a:t>
          </a:r>
          <a:endParaRPr lang="es-PA" dirty="0"/>
        </a:p>
      </dgm:t>
    </dgm:pt>
    <dgm:pt modelId="{1D259CB6-7F5E-4BBC-A428-6A9C73574AA9}" type="parTrans" cxnId="{C8DB51C7-37BA-4C79-9ED3-25A72A5EF458}">
      <dgm:prSet/>
      <dgm:spPr/>
      <dgm:t>
        <a:bodyPr/>
        <a:lstStyle/>
        <a:p>
          <a:endParaRPr lang="es-PA"/>
        </a:p>
      </dgm:t>
    </dgm:pt>
    <dgm:pt modelId="{28A13DE1-6578-43B6-A32D-7314D76F447E}" type="sibTrans" cxnId="{C8DB51C7-37BA-4C79-9ED3-25A72A5EF458}">
      <dgm:prSet/>
      <dgm:spPr/>
      <dgm:t>
        <a:bodyPr/>
        <a:lstStyle/>
        <a:p>
          <a:endParaRPr lang="es-PA"/>
        </a:p>
      </dgm:t>
    </dgm:pt>
    <dgm:pt modelId="{532E244B-C918-4DB9-9AB2-9B2A8061E54B}">
      <dgm:prSet phldrT="[Texto]"/>
      <dgm:spPr/>
      <dgm:t>
        <a:bodyPr/>
        <a:lstStyle/>
        <a:p>
          <a:r>
            <a:rPr lang="es-MX" dirty="0">
              <a:latin typeface="Times New Roman" panose="02020603050405020304" pitchFamily="18" charset="0"/>
              <a:cs typeface="Arial" panose="020B0604020202020204" pitchFamily="34" charset="0"/>
            </a:rPr>
            <a:t>Tendencias de Depósitos: Identifica si es más probable que un aumento significativo en los depósitos sea seguido por otro aumento, una disminución moderada, etc.</a:t>
          </a:r>
          <a:endParaRPr lang="es-PA" dirty="0"/>
        </a:p>
      </dgm:t>
    </dgm:pt>
    <dgm:pt modelId="{0C2E3977-9646-4504-8243-3CFD70D8E49B}" type="parTrans" cxnId="{2F855BB9-01C2-4945-8638-DEFE8BC3B171}">
      <dgm:prSet/>
      <dgm:spPr/>
      <dgm:t>
        <a:bodyPr/>
        <a:lstStyle/>
        <a:p>
          <a:endParaRPr lang="es-PA"/>
        </a:p>
      </dgm:t>
    </dgm:pt>
    <dgm:pt modelId="{0083F7A0-262A-4094-A2FA-52447B0F1253}" type="sibTrans" cxnId="{2F855BB9-01C2-4945-8638-DEFE8BC3B171}">
      <dgm:prSet/>
      <dgm:spPr/>
      <dgm:t>
        <a:bodyPr/>
        <a:lstStyle/>
        <a:p>
          <a:endParaRPr lang="es-PA"/>
        </a:p>
      </dgm:t>
    </dgm:pt>
    <dgm:pt modelId="{789EC763-0990-4444-A584-C7F097F7B301}">
      <dgm:prSet phldrT="[Texto]"/>
      <dgm:spPr/>
      <dgm:t>
        <a:bodyPr/>
        <a:lstStyle/>
        <a:p>
          <a:r>
            <a:rPr lang="es-MX" dirty="0">
              <a:latin typeface="Times New Roman" panose="02020603050405020304" pitchFamily="18" charset="0"/>
              <a:cs typeface="Arial" panose="020B0604020202020204" pitchFamily="34" charset="0"/>
            </a:rPr>
            <a:t>Predicción de Comportamientos Futuros: Puede usarse para predecir la probabilidad de cambios futuros en los depósitos basándose en los cambios actuales y pasados.</a:t>
          </a:r>
          <a:endParaRPr lang="es-PA" dirty="0"/>
        </a:p>
      </dgm:t>
    </dgm:pt>
    <dgm:pt modelId="{0724B55C-BFA4-4ED3-9219-7103FD8443C6}" type="parTrans" cxnId="{621AC5CE-8D06-48E2-AA74-0621886A1069}">
      <dgm:prSet/>
      <dgm:spPr/>
      <dgm:t>
        <a:bodyPr/>
        <a:lstStyle/>
        <a:p>
          <a:endParaRPr lang="es-PA"/>
        </a:p>
      </dgm:t>
    </dgm:pt>
    <dgm:pt modelId="{45411213-2BB6-48E2-8135-AE0C6025246F}" type="sibTrans" cxnId="{621AC5CE-8D06-48E2-AA74-0621886A1069}">
      <dgm:prSet/>
      <dgm:spPr/>
      <dgm:t>
        <a:bodyPr/>
        <a:lstStyle/>
        <a:p>
          <a:endParaRPr lang="es-PA"/>
        </a:p>
      </dgm:t>
    </dgm:pt>
    <dgm:pt modelId="{197873D5-F61C-461F-874F-C1CE9AC283AF}">
      <dgm:prSet phldrT="[Texto]"/>
      <dgm:spPr/>
      <dgm:t>
        <a:bodyPr/>
        <a:lstStyle/>
        <a:p>
          <a:r>
            <a:rPr lang="es-MX" b="1" dirty="0">
              <a:latin typeface="Times New Roman" panose="02020603050405020304" pitchFamily="18" charset="0"/>
              <a:cs typeface="Arial" panose="020B0604020202020204" pitchFamily="34" charset="0"/>
            </a:rPr>
            <a:t>La matriz de transición resultante</a:t>
          </a:r>
          <a:endParaRPr lang="es-PA" b="1" dirty="0"/>
        </a:p>
      </dgm:t>
    </dgm:pt>
    <dgm:pt modelId="{AD8F77F4-250B-44A7-8E8C-90AA2B3283E9}" type="parTrans" cxnId="{CA67DB28-C7FA-432E-B654-383473C6993F}">
      <dgm:prSet/>
      <dgm:spPr/>
      <dgm:t>
        <a:bodyPr/>
        <a:lstStyle/>
        <a:p>
          <a:endParaRPr lang="es-PA"/>
        </a:p>
      </dgm:t>
    </dgm:pt>
    <dgm:pt modelId="{5315BF45-A33D-4015-B6A8-2958C587BCBC}" type="sibTrans" cxnId="{CA67DB28-C7FA-432E-B654-383473C6993F}">
      <dgm:prSet/>
      <dgm:spPr/>
      <dgm:t>
        <a:bodyPr/>
        <a:lstStyle/>
        <a:p>
          <a:endParaRPr lang="es-PA"/>
        </a:p>
      </dgm:t>
    </dgm:pt>
    <dgm:pt modelId="{BE24DF6E-C4E1-4B4E-AB71-F490F2E1E24A}">
      <dgm:prSet phldrT="[Texto]"/>
      <dgm:spPr/>
      <dgm:t>
        <a:bodyPr/>
        <a:lstStyle/>
        <a:p>
          <a:r>
            <a:rPr lang="es-MX" dirty="0">
              <a:latin typeface="Times New Roman" panose="02020603050405020304" pitchFamily="18" charset="0"/>
              <a:cs typeface="Arial" panose="020B0604020202020204" pitchFamily="34" charset="0"/>
            </a:rPr>
            <a:t>Nos dará una visión clara de cómo tienden a comportarse los cambios en los depósitos mensuales y nos permitirá hacer predicciones sobre posibles futuros estados.</a:t>
          </a:r>
          <a:endParaRPr lang="es-PA" dirty="0"/>
        </a:p>
      </dgm:t>
    </dgm:pt>
    <dgm:pt modelId="{D2723BDE-DACB-4271-A811-D2A695F2D80F}" type="parTrans" cxnId="{B44DAFE2-912E-4215-BD67-38BFA42C8FD9}">
      <dgm:prSet/>
      <dgm:spPr/>
      <dgm:t>
        <a:bodyPr/>
        <a:lstStyle/>
        <a:p>
          <a:endParaRPr lang="es-PA"/>
        </a:p>
      </dgm:t>
    </dgm:pt>
    <dgm:pt modelId="{AA025373-60A7-4556-A52F-C879AD84886A}" type="sibTrans" cxnId="{B44DAFE2-912E-4215-BD67-38BFA42C8FD9}">
      <dgm:prSet/>
      <dgm:spPr/>
      <dgm:t>
        <a:bodyPr/>
        <a:lstStyle/>
        <a:p>
          <a:endParaRPr lang="es-PA"/>
        </a:p>
      </dgm:t>
    </dgm:pt>
    <dgm:pt modelId="{EC2B2EE0-BF33-4B52-9175-B351EF3393C3}" type="pres">
      <dgm:prSet presAssocID="{24749596-C719-4025-A753-554E0CF754BF}" presName="vert0" presStyleCnt="0">
        <dgm:presLayoutVars>
          <dgm:dir/>
          <dgm:animOne val="branch"/>
          <dgm:animLvl val="lvl"/>
        </dgm:presLayoutVars>
      </dgm:prSet>
      <dgm:spPr/>
    </dgm:pt>
    <dgm:pt modelId="{9067D701-D056-4ECA-BCFB-A442134C0F25}" type="pres">
      <dgm:prSet presAssocID="{481C853E-0B26-4BC9-840E-78681E755170}" presName="thickLine" presStyleLbl="alignNode1" presStyleIdx="0" presStyleCnt="2"/>
      <dgm:spPr/>
    </dgm:pt>
    <dgm:pt modelId="{7A9DE81F-D6BD-4BD2-9D6F-D58102D8C346}" type="pres">
      <dgm:prSet presAssocID="{481C853E-0B26-4BC9-840E-78681E755170}" presName="horz1" presStyleCnt="0"/>
      <dgm:spPr/>
    </dgm:pt>
    <dgm:pt modelId="{D9CDAADA-2938-45E7-8B20-131B20FE985C}" type="pres">
      <dgm:prSet presAssocID="{481C853E-0B26-4BC9-840E-78681E755170}" presName="tx1" presStyleLbl="revTx" presStyleIdx="0" presStyleCnt="6"/>
      <dgm:spPr/>
    </dgm:pt>
    <dgm:pt modelId="{A8BF2284-3A30-4161-9B80-9FBFE812E604}" type="pres">
      <dgm:prSet presAssocID="{481C853E-0B26-4BC9-840E-78681E755170}" presName="vert1" presStyleCnt="0"/>
      <dgm:spPr/>
    </dgm:pt>
    <dgm:pt modelId="{D5B5DD63-C62A-47B9-A794-9C6C2FFCC052}" type="pres">
      <dgm:prSet presAssocID="{7C50B4E2-D585-4C94-A94D-691691D26330}" presName="vertSpace2a" presStyleCnt="0"/>
      <dgm:spPr/>
    </dgm:pt>
    <dgm:pt modelId="{D1D39D32-48E0-4DF0-8288-6FC68AF9F715}" type="pres">
      <dgm:prSet presAssocID="{7C50B4E2-D585-4C94-A94D-691691D26330}" presName="horz2" presStyleCnt="0"/>
      <dgm:spPr/>
    </dgm:pt>
    <dgm:pt modelId="{611C8C57-6F33-4FE0-BF3A-66882D44C5D2}" type="pres">
      <dgm:prSet presAssocID="{7C50B4E2-D585-4C94-A94D-691691D26330}" presName="horzSpace2" presStyleCnt="0"/>
      <dgm:spPr/>
    </dgm:pt>
    <dgm:pt modelId="{9C09316B-7EC8-40FA-8FAF-E5ED9096F7F0}" type="pres">
      <dgm:prSet presAssocID="{7C50B4E2-D585-4C94-A94D-691691D26330}" presName="tx2" presStyleLbl="revTx" presStyleIdx="1" presStyleCnt="6"/>
      <dgm:spPr/>
    </dgm:pt>
    <dgm:pt modelId="{A0DA5C0E-B080-46B2-8663-3775426BC26F}" type="pres">
      <dgm:prSet presAssocID="{7C50B4E2-D585-4C94-A94D-691691D26330}" presName="vert2" presStyleCnt="0"/>
      <dgm:spPr/>
    </dgm:pt>
    <dgm:pt modelId="{387959C6-BA40-4402-963D-D377F5D248A9}" type="pres">
      <dgm:prSet presAssocID="{7C50B4E2-D585-4C94-A94D-691691D26330}" presName="thinLine2b" presStyleLbl="callout" presStyleIdx="0" presStyleCnt="4"/>
      <dgm:spPr/>
    </dgm:pt>
    <dgm:pt modelId="{8835F8C4-BD27-475B-9976-0D890EC9511B}" type="pres">
      <dgm:prSet presAssocID="{7C50B4E2-D585-4C94-A94D-691691D26330}" presName="vertSpace2b" presStyleCnt="0"/>
      <dgm:spPr/>
    </dgm:pt>
    <dgm:pt modelId="{F6895D93-D2F2-4781-8ABB-6B369F7D01C6}" type="pres">
      <dgm:prSet presAssocID="{532E244B-C918-4DB9-9AB2-9B2A8061E54B}" presName="horz2" presStyleCnt="0"/>
      <dgm:spPr/>
    </dgm:pt>
    <dgm:pt modelId="{E358C514-FEF3-4D56-8E9D-AE62FA135E16}" type="pres">
      <dgm:prSet presAssocID="{532E244B-C918-4DB9-9AB2-9B2A8061E54B}" presName="horzSpace2" presStyleCnt="0"/>
      <dgm:spPr/>
    </dgm:pt>
    <dgm:pt modelId="{BDC72732-6B73-4B37-88C0-B07043C936D8}" type="pres">
      <dgm:prSet presAssocID="{532E244B-C918-4DB9-9AB2-9B2A8061E54B}" presName="tx2" presStyleLbl="revTx" presStyleIdx="2" presStyleCnt="6"/>
      <dgm:spPr/>
    </dgm:pt>
    <dgm:pt modelId="{95CD87D9-842D-42EB-A7BA-929A0033FB82}" type="pres">
      <dgm:prSet presAssocID="{532E244B-C918-4DB9-9AB2-9B2A8061E54B}" presName="vert2" presStyleCnt="0"/>
      <dgm:spPr/>
    </dgm:pt>
    <dgm:pt modelId="{615FE3AB-DF6E-4598-8AD0-B59500C7E8E9}" type="pres">
      <dgm:prSet presAssocID="{532E244B-C918-4DB9-9AB2-9B2A8061E54B}" presName="thinLine2b" presStyleLbl="callout" presStyleIdx="1" presStyleCnt="4"/>
      <dgm:spPr/>
    </dgm:pt>
    <dgm:pt modelId="{EC5B7603-5353-4328-BDE2-3838701C672C}" type="pres">
      <dgm:prSet presAssocID="{532E244B-C918-4DB9-9AB2-9B2A8061E54B}" presName="vertSpace2b" presStyleCnt="0"/>
      <dgm:spPr/>
    </dgm:pt>
    <dgm:pt modelId="{899397B4-0591-40A8-9B52-F3000D483FBE}" type="pres">
      <dgm:prSet presAssocID="{789EC763-0990-4444-A584-C7F097F7B301}" presName="horz2" presStyleCnt="0"/>
      <dgm:spPr/>
    </dgm:pt>
    <dgm:pt modelId="{BBAC8A46-13BA-4008-AAB2-FCED0368A4B7}" type="pres">
      <dgm:prSet presAssocID="{789EC763-0990-4444-A584-C7F097F7B301}" presName="horzSpace2" presStyleCnt="0"/>
      <dgm:spPr/>
    </dgm:pt>
    <dgm:pt modelId="{5B5027B5-3880-4E5A-8043-86C4BA90578F}" type="pres">
      <dgm:prSet presAssocID="{789EC763-0990-4444-A584-C7F097F7B301}" presName="tx2" presStyleLbl="revTx" presStyleIdx="3" presStyleCnt="6"/>
      <dgm:spPr/>
    </dgm:pt>
    <dgm:pt modelId="{E20E8B7A-08F4-4770-8131-4D8FED1753E1}" type="pres">
      <dgm:prSet presAssocID="{789EC763-0990-4444-A584-C7F097F7B301}" presName="vert2" presStyleCnt="0"/>
      <dgm:spPr/>
    </dgm:pt>
    <dgm:pt modelId="{B11118E2-00B9-4AAF-AB07-D15B0ECC644F}" type="pres">
      <dgm:prSet presAssocID="{789EC763-0990-4444-A584-C7F097F7B301}" presName="thinLine2b" presStyleLbl="callout" presStyleIdx="2" presStyleCnt="4"/>
      <dgm:spPr/>
    </dgm:pt>
    <dgm:pt modelId="{911F0F68-3231-459A-9451-DE21B646B1BF}" type="pres">
      <dgm:prSet presAssocID="{789EC763-0990-4444-A584-C7F097F7B301}" presName="vertSpace2b" presStyleCnt="0"/>
      <dgm:spPr/>
    </dgm:pt>
    <dgm:pt modelId="{BBFFBD00-9D5B-4184-B249-01AE222539D5}" type="pres">
      <dgm:prSet presAssocID="{197873D5-F61C-461F-874F-C1CE9AC283AF}" presName="thickLine" presStyleLbl="alignNode1" presStyleIdx="1" presStyleCnt="2"/>
      <dgm:spPr/>
    </dgm:pt>
    <dgm:pt modelId="{5DBC23A3-4CE6-4577-A168-31FEFE4AC07F}" type="pres">
      <dgm:prSet presAssocID="{197873D5-F61C-461F-874F-C1CE9AC283AF}" presName="horz1" presStyleCnt="0"/>
      <dgm:spPr/>
    </dgm:pt>
    <dgm:pt modelId="{D3BCFFC3-9B36-45EE-A821-EAAC822F757C}" type="pres">
      <dgm:prSet presAssocID="{197873D5-F61C-461F-874F-C1CE9AC283AF}" presName="tx1" presStyleLbl="revTx" presStyleIdx="4" presStyleCnt="6"/>
      <dgm:spPr/>
    </dgm:pt>
    <dgm:pt modelId="{27297EA9-12F4-45C0-B446-DC647141843A}" type="pres">
      <dgm:prSet presAssocID="{197873D5-F61C-461F-874F-C1CE9AC283AF}" presName="vert1" presStyleCnt="0"/>
      <dgm:spPr/>
    </dgm:pt>
    <dgm:pt modelId="{D95BE264-FFA5-43E7-80BE-9089F3D051DF}" type="pres">
      <dgm:prSet presAssocID="{BE24DF6E-C4E1-4B4E-AB71-F490F2E1E24A}" presName="vertSpace2a" presStyleCnt="0"/>
      <dgm:spPr/>
    </dgm:pt>
    <dgm:pt modelId="{A2BEF487-9A9C-4E43-AAEE-959E3F39DFB8}" type="pres">
      <dgm:prSet presAssocID="{BE24DF6E-C4E1-4B4E-AB71-F490F2E1E24A}" presName="horz2" presStyleCnt="0"/>
      <dgm:spPr/>
    </dgm:pt>
    <dgm:pt modelId="{156BA632-27A9-4043-8A69-1380B17DB9F1}" type="pres">
      <dgm:prSet presAssocID="{BE24DF6E-C4E1-4B4E-AB71-F490F2E1E24A}" presName="horzSpace2" presStyleCnt="0"/>
      <dgm:spPr/>
    </dgm:pt>
    <dgm:pt modelId="{D90642EB-2629-4683-B067-65126AA948B4}" type="pres">
      <dgm:prSet presAssocID="{BE24DF6E-C4E1-4B4E-AB71-F490F2E1E24A}" presName="tx2" presStyleLbl="revTx" presStyleIdx="5" presStyleCnt="6"/>
      <dgm:spPr/>
    </dgm:pt>
    <dgm:pt modelId="{73330C70-6622-40AB-9C15-54225245EC35}" type="pres">
      <dgm:prSet presAssocID="{BE24DF6E-C4E1-4B4E-AB71-F490F2E1E24A}" presName="vert2" presStyleCnt="0"/>
      <dgm:spPr/>
    </dgm:pt>
    <dgm:pt modelId="{F8761E30-824A-4B8A-8B3E-E7ACE21A1B24}" type="pres">
      <dgm:prSet presAssocID="{BE24DF6E-C4E1-4B4E-AB71-F490F2E1E24A}" presName="thinLine2b" presStyleLbl="callout" presStyleIdx="3" presStyleCnt="4"/>
      <dgm:spPr/>
    </dgm:pt>
    <dgm:pt modelId="{607F3E50-595E-4EF8-8BB3-87FDE20E8CC6}" type="pres">
      <dgm:prSet presAssocID="{BE24DF6E-C4E1-4B4E-AB71-F490F2E1E24A}" presName="vertSpace2b" presStyleCnt="0"/>
      <dgm:spPr/>
    </dgm:pt>
  </dgm:ptLst>
  <dgm:cxnLst>
    <dgm:cxn modelId="{DA58DD08-A25F-4EE7-8D98-D0EF789CBF04}" srcId="{24749596-C719-4025-A753-554E0CF754BF}" destId="{481C853E-0B26-4BC9-840E-78681E755170}" srcOrd="0" destOrd="0" parTransId="{A8A3C1D6-42A9-43AD-8561-C7999097887D}" sibTransId="{859489FB-E526-4D64-A92C-9B6900AF4B03}"/>
    <dgm:cxn modelId="{CA67DB28-C7FA-432E-B654-383473C6993F}" srcId="{24749596-C719-4025-A753-554E0CF754BF}" destId="{197873D5-F61C-461F-874F-C1CE9AC283AF}" srcOrd="1" destOrd="0" parTransId="{AD8F77F4-250B-44A7-8E8C-90AA2B3283E9}" sibTransId="{5315BF45-A33D-4015-B6A8-2958C587BCBC}"/>
    <dgm:cxn modelId="{2273FC34-AC2B-4785-AC3A-B7372C36EA62}" type="presOf" srcId="{789EC763-0990-4444-A584-C7F097F7B301}" destId="{5B5027B5-3880-4E5A-8043-86C4BA90578F}" srcOrd="0" destOrd="0" presId="urn:microsoft.com/office/officeart/2008/layout/LinedList"/>
    <dgm:cxn modelId="{B0C47B5D-FB55-4B5A-BC3C-5FA056BC3710}" type="presOf" srcId="{BE24DF6E-C4E1-4B4E-AB71-F490F2E1E24A}" destId="{D90642EB-2629-4683-B067-65126AA948B4}" srcOrd="0" destOrd="0" presId="urn:microsoft.com/office/officeart/2008/layout/LinedList"/>
    <dgm:cxn modelId="{ACB8D167-BB3E-4EF8-8B2D-8DD9C52C28EC}" type="presOf" srcId="{197873D5-F61C-461F-874F-C1CE9AC283AF}" destId="{D3BCFFC3-9B36-45EE-A821-EAAC822F757C}" srcOrd="0" destOrd="0" presId="urn:microsoft.com/office/officeart/2008/layout/LinedList"/>
    <dgm:cxn modelId="{7BF03D5A-8FB9-4F28-8DDC-F4FE7E8157EC}" type="presOf" srcId="{24749596-C719-4025-A753-554E0CF754BF}" destId="{EC2B2EE0-BF33-4B52-9175-B351EF3393C3}" srcOrd="0" destOrd="0" presId="urn:microsoft.com/office/officeart/2008/layout/LinedList"/>
    <dgm:cxn modelId="{3F84AA81-C786-49C1-B184-33AEF39E04CF}" type="presOf" srcId="{532E244B-C918-4DB9-9AB2-9B2A8061E54B}" destId="{BDC72732-6B73-4B37-88C0-B07043C936D8}" srcOrd="0" destOrd="0" presId="urn:microsoft.com/office/officeart/2008/layout/LinedList"/>
    <dgm:cxn modelId="{2E07F7AB-EF2D-4582-81B7-4BBAA8C06478}" type="presOf" srcId="{7C50B4E2-D585-4C94-A94D-691691D26330}" destId="{9C09316B-7EC8-40FA-8FAF-E5ED9096F7F0}" srcOrd="0" destOrd="0" presId="urn:microsoft.com/office/officeart/2008/layout/LinedList"/>
    <dgm:cxn modelId="{2F855BB9-01C2-4945-8638-DEFE8BC3B171}" srcId="{481C853E-0B26-4BC9-840E-78681E755170}" destId="{532E244B-C918-4DB9-9AB2-9B2A8061E54B}" srcOrd="1" destOrd="0" parTransId="{0C2E3977-9646-4504-8243-3CFD70D8E49B}" sibTransId="{0083F7A0-262A-4094-A2FA-52447B0F1253}"/>
    <dgm:cxn modelId="{C8DB51C7-37BA-4C79-9ED3-25A72A5EF458}" srcId="{481C853E-0B26-4BC9-840E-78681E755170}" destId="{7C50B4E2-D585-4C94-A94D-691691D26330}" srcOrd="0" destOrd="0" parTransId="{1D259CB6-7F5E-4BBC-A428-6A9C73574AA9}" sibTransId="{28A13DE1-6578-43B6-A32D-7314D76F447E}"/>
    <dgm:cxn modelId="{621AC5CE-8D06-48E2-AA74-0621886A1069}" srcId="{481C853E-0B26-4BC9-840E-78681E755170}" destId="{789EC763-0990-4444-A584-C7F097F7B301}" srcOrd="2" destOrd="0" parTransId="{0724B55C-BFA4-4ED3-9219-7103FD8443C6}" sibTransId="{45411213-2BB6-48E2-8135-AE0C6025246F}"/>
    <dgm:cxn modelId="{B44DAFE2-912E-4215-BD67-38BFA42C8FD9}" srcId="{197873D5-F61C-461F-874F-C1CE9AC283AF}" destId="{BE24DF6E-C4E1-4B4E-AB71-F490F2E1E24A}" srcOrd="0" destOrd="0" parTransId="{D2723BDE-DACB-4271-A811-D2A695F2D80F}" sibTransId="{AA025373-60A7-4556-A52F-C879AD84886A}"/>
    <dgm:cxn modelId="{51CB97EE-0518-415E-A3A0-5089635E167A}" type="presOf" srcId="{481C853E-0B26-4BC9-840E-78681E755170}" destId="{D9CDAADA-2938-45E7-8B20-131B20FE985C}" srcOrd="0" destOrd="0" presId="urn:microsoft.com/office/officeart/2008/layout/LinedList"/>
    <dgm:cxn modelId="{4333BB46-8CA2-4000-A6E6-C61DC15564B7}" type="presParOf" srcId="{EC2B2EE0-BF33-4B52-9175-B351EF3393C3}" destId="{9067D701-D056-4ECA-BCFB-A442134C0F25}" srcOrd="0" destOrd="0" presId="urn:microsoft.com/office/officeart/2008/layout/LinedList"/>
    <dgm:cxn modelId="{052B88B9-3EA1-46C2-A565-B4780936EBAD}" type="presParOf" srcId="{EC2B2EE0-BF33-4B52-9175-B351EF3393C3}" destId="{7A9DE81F-D6BD-4BD2-9D6F-D58102D8C346}" srcOrd="1" destOrd="0" presId="urn:microsoft.com/office/officeart/2008/layout/LinedList"/>
    <dgm:cxn modelId="{9164C4AD-2F35-4F5E-99F5-D6D2FB53ED0D}" type="presParOf" srcId="{7A9DE81F-D6BD-4BD2-9D6F-D58102D8C346}" destId="{D9CDAADA-2938-45E7-8B20-131B20FE985C}" srcOrd="0" destOrd="0" presId="urn:microsoft.com/office/officeart/2008/layout/LinedList"/>
    <dgm:cxn modelId="{A5E6D2BF-4561-440C-90EB-8B99142838D2}" type="presParOf" srcId="{7A9DE81F-D6BD-4BD2-9D6F-D58102D8C346}" destId="{A8BF2284-3A30-4161-9B80-9FBFE812E604}" srcOrd="1" destOrd="0" presId="urn:microsoft.com/office/officeart/2008/layout/LinedList"/>
    <dgm:cxn modelId="{93323170-3156-4EC4-9B0F-D12A5647B5C6}" type="presParOf" srcId="{A8BF2284-3A30-4161-9B80-9FBFE812E604}" destId="{D5B5DD63-C62A-47B9-A794-9C6C2FFCC052}" srcOrd="0" destOrd="0" presId="urn:microsoft.com/office/officeart/2008/layout/LinedList"/>
    <dgm:cxn modelId="{D2351456-3704-45B6-8FE1-BB4FB4D50726}" type="presParOf" srcId="{A8BF2284-3A30-4161-9B80-9FBFE812E604}" destId="{D1D39D32-48E0-4DF0-8288-6FC68AF9F715}" srcOrd="1" destOrd="0" presId="urn:microsoft.com/office/officeart/2008/layout/LinedList"/>
    <dgm:cxn modelId="{87E23A1F-3CE7-44E2-9535-E8E01E070F76}" type="presParOf" srcId="{D1D39D32-48E0-4DF0-8288-6FC68AF9F715}" destId="{611C8C57-6F33-4FE0-BF3A-66882D44C5D2}" srcOrd="0" destOrd="0" presId="urn:microsoft.com/office/officeart/2008/layout/LinedList"/>
    <dgm:cxn modelId="{8E33C6A8-5741-4052-B25B-048D0C058154}" type="presParOf" srcId="{D1D39D32-48E0-4DF0-8288-6FC68AF9F715}" destId="{9C09316B-7EC8-40FA-8FAF-E5ED9096F7F0}" srcOrd="1" destOrd="0" presId="urn:microsoft.com/office/officeart/2008/layout/LinedList"/>
    <dgm:cxn modelId="{0F97303F-0144-4599-A1EB-377A027C138B}" type="presParOf" srcId="{D1D39D32-48E0-4DF0-8288-6FC68AF9F715}" destId="{A0DA5C0E-B080-46B2-8663-3775426BC26F}" srcOrd="2" destOrd="0" presId="urn:microsoft.com/office/officeart/2008/layout/LinedList"/>
    <dgm:cxn modelId="{984B6398-DC47-4AA1-9546-E4CAB9AB86BC}" type="presParOf" srcId="{A8BF2284-3A30-4161-9B80-9FBFE812E604}" destId="{387959C6-BA40-4402-963D-D377F5D248A9}" srcOrd="2" destOrd="0" presId="urn:microsoft.com/office/officeart/2008/layout/LinedList"/>
    <dgm:cxn modelId="{A749CCD2-6F63-4C99-B7E6-DA07DAF9AF45}" type="presParOf" srcId="{A8BF2284-3A30-4161-9B80-9FBFE812E604}" destId="{8835F8C4-BD27-475B-9976-0D890EC9511B}" srcOrd="3" destOrd="0" presId="urn:microsoft.com/office/officeart/2008/layout/LinedList"/>
    <dgm:cxn modelId="{57A7D47A-F35A-44D3-960C-A8774A16EE61}" type="presParOf" srcId="{A8BF2284-3A30-4161-9B80-9FBFE812E604}" destId="{F6895D93-D2F2-4781-8ABB-6B369F7D01C6}" srcOrd="4" destOrd="0" presId="urn:microsoft.com/office/officeart/2008/layout/LinedList"/>
    <dgm:cxn modelId="{7D730BBF-4653-4A7E-8C73-082CA5A2357D}" type="presParOf" srcId="{F6895D93-D2F2-4781-8ABB-6B369F7D01C6}" destId="{E358C514-FEF3-4D56-8E9D-AE62FA135E16}" srcOrd="0" destOrd="0" presId="urn:microsoft.com/office/officeart/2008/layout/LinedList"/>
    <dgm:cxn modelId="{76B27325-8391-4C40-A9D1-17917F2F4547}" type="presParOf" srcId="{F6895D93-D2F2-4781-8ABB-6B369F7D01C6}" destId="{BDC72732-6B73-4B37-88C0-B07043C936D8}" srcOrd="1" destOrd="0" presId="urn:microsoft.com/office/officeart/2008/layout/LinedList"/>
    <dgm:cxn modelId="{4FDE0A3B-F23C-4E3D-8038-9DE21540DBCC}" type="presParOf" srcId="{F6895D93-D2F2-4781-8ABB-6B369F7D01C6}" destId="{95CD87D9-842D-42EB-A7BA-929A0033FB82}" srcOrd="2" destOrd="0" presId="urn:microsoft.com/office/officeart/2008/layout/LinedList"/>
    <dgm:cxn modelId="{28D767AC-D300-4DE2-A703-AE86840859C2}" type="presParOf" srcId="{A8BF2284-3A30-4161-9B80-9FBFE812E604}" destId="{615FE3AB-DF6E-4598-8AD0-B59500C7E8E9}" srcOrd="5" destOrd="0" presId="urn:microsoft.com/office/officeart/2008/layout/LinedList"/>
    <dgm:cxn modelId="{5B7449D7-7328-4F77-BD95-0AB49210712B}" type="presParOf" srcId="{A8BF2284-3A30-4161-9B80-9FBFE812E604}" destId="{EC5B7603-5353-4328-BDE2-3838701C672C}" srcOrd="6" destOrd="0" presId="urn:microsoft.com/office/officeart/2008/layout/LinedList"/>
    <dgm:cxn modelId="{F0EA195E-3FE0-413B-A95A-4D14B07F7FCD}" type="presParOf" srcId="{A8BF2284-3A30-4161-9B80-9FBFE812E604}" destId="{899397B4-0591-40A8-9B52-F3000D483FBE}" srcOrd="7" destOrd="0" presId="urn:microsoft.com/office/officeart/2008/layout/LinedList"/>
    <dgm:cxn modelId="{E32B3101-A0A7-47E1-91E5-7D68B972EBF8}" type="presParOf" srcId="{899397B4-0591-40A8-9B52-F3000D483FBE}" destId="{BBAC8A46-13BA-4008-AAB2-FCED0368A4B7}" srcOrd="0" destOrd="0" presId="urn:microsoft.com/office/officeart/2008/layout/LinedList"/>
    <dgm:cxn modelId="{12063C36-9FC8-40FB-8D92-5A62549E9958}" type="presParOf" srcId="{899397B4-0591-40A8-9B52-F3000D483FBE}" destId="{5B5027B5-3880-4E5A-8043-86C4BA90578F}" srcOrd="1" destOrd="0" presId="urn:microsoft.com/office/officeart/2008/layout/LinedList"/>
    <dgm:cxn modelId="{16869C3D-C1B2-47B4-9A0D-E7182F7661C4}" type="presParOf" srcId="{899397B4-0591-40A8-9B52-F3000D483FBE}" destId="{E20E8B7A-08F4-4770-8131-4D8FED1753E1}" srcOrd="2" destOrd="0" presId="urn:microsoft.com/office/officeart/2008/layout/LinedList"/>
    <dgm:cxn modelId="{83A48151-773A-4252-B6C6-1FB1F1F8F8EB}" type="presParOf" srcId="{A8BF2284-3A30-4161-9B80-9FBFE812E604}" destId="{B11118E2-00B9-4AAF-AB07-D15B0ECC644F}" srcOrd="8" destOrd="0" presId="urn:microsoft.com/office/officeart/2008/layout/LinedList"/>
    <dgm:cxn modelId="{71A16F4B-B13D-4AC4-A20B-5DD687D4A510}" type="presParOf" srcId="{A8BF2284-3A30-4161-9B80-9FBFE812E604}" destId="{911F0F68-3231-459A-9451-DE21B646B1BF}" srcOrd="9" destOrd="0" presId="urn:microsoft.com/office/officeart/2008/layout/LinedList"/>
    <dgm:cxn modelId="{5665AF84-6BEA-4EE4-8BA3-DE8EDD09CE8D}" type="presParOf" srcId="{EC2B2EE0-BF33-4B52-9175-B351EF3393C3}" destId="{BBFFBD00-9D5B-4184-B249-01AE222539D5}" srcOrd="2" destOrd="0" presId="urn:microsoft.com/office/officeart/2008/layout/LinedList"/>
    <dgm:cxn modelId="{21A49DD7-A211-4638-9537-D5EE8B393073}" type="presParOf" srcId="{EC2B2EE0-BF33-4B52-9175-B351EF3393C3}" destId="{5DBC23A3-4CE6-4577-A168-31FEFE4AC07F}" srcOrd="3" destOrd="0" presId="urn:microsoft.com/office/officeart/2008/layout/LinedList"/>
    <dgm:cxn modelId="{F07DD234-9688-4413-BE9C-0BEF351A6C03}" type="presParOf" srcId="{5DBC23A3-4CE6-4577-A168-31FEFE4AC07F}" destId="{D3BCFFC3-9B36-45EE-A821-EAAC822F757C}" srcOrd="0" destOrd="0" presId="urn:microsoft.com/office/officeart/2008/layout/LinedList"/>
    <dgm:cxn modelId="{999BC4AF-E2BD-41E1-8DB7-CF7349A26067}" type="presParOf" srcId="{5DBC23A3-4CE6-4577-A168-31FEFE4AC07F}" destId="{27297EA9-12F4-45C0-B446-DC647141843A}" srcOrd="1" destOrd="0" presId="urn:microsoft.com/office/officeart/2008/layout/LinedList"/>
    <dgm:cxn modelId="{EF4C7FE4-6A4F-4B4A-AE9D-D70BDF3F7E22}" type="presParOf" srcId="{27297EA9-12F4-45C0-B446-DC647141843A}" destId="{D95BE264-FFA5-43E7-80BE-9089F3D051DF}" srcOrd="0" destOrd="0" presId="urn:microsoft.com/office/officeart/2008/layout/LinedList"/>
    <dgm:cxn modelId="{99FF0AA3-302F-41B7-8258-7CC0CF4678A2}" type="presParOf" srcId="{27297EA9-12F4-45C0-B446-DC647141843A}" destId="{A2BEF487-9A9C-4E43-AAEE-959E3F39DFB8}" srcOrd="1" destOrd="0" presId="urn:microsoft.com/office/officeart/2008/layout/LinedList"/>
    <dgm:cxn modelId="{49D20517-7590-4D20-9E11-9DA97CDA5C9B}" type="presParOf" srcId="{A2BEF487-9A9C-4E43-AAEE-959E3F39DFB8}" destId="{156BA632-27A9-4043-8A69-1380B17DB9F1}" srcOrd="0" destOrd="0" presId="urn:microsoft.com/office/officeart/2008/layout/LinedList"/>
    <dgm:cxn modelId="{17B18863-472A-430A-85F2-6E56A0DCE71D}" type="presParOf" srcId="{A2BEF487-9A9C-4E43-AAEE-959E3F39DFB8}" destId="{D90642EB-2629-4683-B067-65126AA948B4}" srcOrd="1" destOrd="0" presId="urn:microsoft.com/office/officeart/2008/layout/LinedList"/>
    <dgm:cxn modelId="{47959CEB-4ABB-458E-AB5F-4B3D3E5EBDC8}" type="presParOf" srcId="{A2BEF487-9A9C-4E43-AAEE-959E3F39DFB8}" destId="{73330C70-6622-40AB-9C15-54225245EC35}" srcOrd="2" destOrd="0" presId="urn:microsoft.com/office/officeart/2008/layout/LinedList"/>
    <dgm:cxn modelId="{478ADF2A-C914-48BC-961A-B1F62510FEB4}" type="presParOf" srcId="{27297EA9-12F4-45C0-B446-DC647141843A}" destId="{F8761E30-824A-4B8A-8B3E-E7ACE21A1B24}" srcOrd="2" destOrd="0" presId="urn:microsoft.com/office/officeart/2008/layout/LinedList"/>
    <dgm:cxn modelId="{11D83679-E5A4-4445-B6EB-F58AB1004648}" type="presParOf" srcId="{27297EA9-12F4-45C0-B446-DC647141843A}" destId="{607F3E50-595E-4EF8-8BB3-87FDE20E8CC6}"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66D717-1A3D-45F0-8293-FAF4B247BDA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s-PA"/>
        </a:p>
      </dgm:t>
    </dgm:pt>
    <dgm:pt modelId="{E7325420-190B-4256-80D1-025784ECB540}">
      <dgm:prSet phldrT="[Texto]"/>
      <dgm:spPr/>
      <dgm:t>
        <a:bodyPr/>
        <a:lstStyle/>
        <a:p>
          <a:r>
            <a:rPr lang="es-MX" dirty="0"/>
            <a:t>. </a:t>
          </a:r>
          <a:r>
            <a:rPr lang="es-PA" b="1" dirty="0">
              <a:effectLst/>
              <a:latin typeface="Times New Roman" panose="02020603050405020304" pitchFamily="18" charset="0"/>
              <a:ea typeface="Times New Roman" panose="02020603050405020304" pitchFamily="18" charset="0"/>
            </a:rPr>
            <a:t>Definir el Juego</a:t>
          </a:r>
          <a:endParaRPr lang="es-PA" dirty="0"/>
        </a:p>
      </dgm:t>
    </dgm:pt>
    <dgm:pt modelId="{24009262-5884-49BD-8E38-0515BF1D298A}" type="parTrans" cxnId="{B7B6102B-AB03-405D-821C-6C0D8DA8ABED}">
      <dgm:prSet/>
      <dgm:spPr/>
      <dgm:t>
        <a:bodyPr/>
        <a:lstStyle/>
        <a:p>
          <a:endParaRPr lang="es-PA"/>
        </a:p>
      </dgm:t>
    </dgm:pt>
    <dgm:pt modelId="{367F6C9C-F35E-4949-8D56-3E6F1B3C3213}" type="sibTrans" cxnId="{B7B6102B-AB03-405D-821C-6C0D8DA8ABED}">
      <dgm:prSet/>
      <dgm:spPr/>
      <dgm:t>
        <a:bodyPr/>
        <a:lstStyle/>
        <a:p>
          <a:endParaRPr lang="es-PA"/>
        </a:p>
      </dgm:t>
    </dgm:pt>
    <dgm:pt modelId="{59CBCB58-882A-4F3E-B50C-CCC5C9757C80}">
      <dgm:prSet phldrT="[Texto]"/>
      <dgm:spPr/>
      <dgm:t>
        <a:bodyPr/>
        <a:lstStyle/>
        <a:p>
          <a:r>
            <a:rPr lang="es-PA" dirty="0">
              <a:effectLst/>
              <a:latin typeface="Times New Roman" panose="02020603050405020304" pitchFamily="18" charset="0"/>
              <a:ea typeface="Times New Roman" panose="02020603050405020304" pitchFamily="18" charset="0"/>
            </a:rPr>
            <a:t>Consideremos un "juego" donde cada "jugador" representa un mes del año, y las estrategias disponibles son las categorías de cambios en depósitos (Aumento Significativo, Aumento Moderado, Disminución Moderada, Disminución Significativa).</a:t>
          </a:r>
          <a:endParaRPr lang="es-PA" dirty="0"/>
        </a:p>
      </dgm:t>
    </dgm:pt>
    <dgm:pt modelId="{701D344C-C947-4343-B0C4-A02205CCE700}" type="parTrans" cxnId="{386EB399-8D0B-4BBC-A627-A453072FCF30}">
      <dgm:prSet/>
      <dgm:spPr/>
      <dgm:t>
        <a:bodyPr/>
        <a:lstStyle/>
        <a:p>
          <a:endParaRPr lang="es-PA"/>
        </a:p>
      </dgm:t>
    </dgm:pt>
    <dgm:pt modelId="{343FFC9B-6476-4B2E-A3B6-FF8009103D51}" type="sibTrans" cxnId="{386EB399-8D0B-4BBC-A627-A453072FCF30}">
      <dgm:prSet/>
      <dgm:spPr/>
      <dgm:t>
        <a:bodyPr/>
        <a:lstStyle/>
        <a:p>
          <a:endParaRPr lang="es-PA"/>
        </a:p>
      </dgm:t>
    </dgm:pt>
    <dgm:pt modelId="{1ADD8785-E406-4D6D-86CC-B91DFCD0F3C1}">
      <dgm:prSet phldrT="[Texto]"/>
      <dgm:spPr/>
      <dgm:t>
        <a:bodyPr/>
        <a:lstStyle/>
        <a:p>
          <a:r>
            <a:rPr lang="es-PA" b="1" dirty="0">
              <a:effectLst/>
              <a:latin typeface="Times New Roman" panose="02020603050405020304" pitchFamily="18" charset="0"/>
              <a:ea typeface="Times New Roman" panose="02020603050405020304" pitchFamily="18" charset="0"/>
            </a:rPr>
            <a:t>Matriz de Pago</a:t>
          </a:r>
          <a:endParaRPr lang="es-PA" dirty="0"/>
        </a:p>
      </dgm:t>
    </dgm:pt>
    <dgm:pt modelId="{EFEFC1D2-5D6F-424B-AEA4-3FE8D01F012E}" type="parTrans" cxnId="{8A8863FA-71B7-4114-AFE1-AC9300485DA0}">
      <dgm:prSet/>
      <dgm:spPr/>
      <dgm:t>
        <a:bodyPr/>
        <a:lstStyle/>
        <a:p>
          <a:endParaRPr lang="es-PA"/>
        </a:p>
      </dgm:t>
    </dgm:pt>
    <dgm:pt modelId="{2D4C98F8-B5B5-48EE-9060-7ACEBDDFA24F}" type="sibTrans" cxnId="{8A8863FA-71B7-4114-AFE1-AC9300485DA0}">
      <dgm:prSet/>
      <dgm:spPr/>
      <dgm:t>
        <a:bodyPr/>
        <a:lstStyle/>
        <a:p>
          <a:endParaRPr lang="es-PA"/>
        </a:p>
      </dgm:t>
    </dgm:pt>
    <dgm:pt modelId="{7D1E96FC-D5E1-4AED-9D78-2D6F5EF09E91}">
      <dgm:prSet phldrT="[Texto]"/>
      <dgm:spPr/>
      <dgm:t>
        <a:bodyPr/>
        <a:lstStyle/>
        <a:p>
          <a:r>
            <a:rPr lang="es-PA" b="1" dirty="0">
              <a:effectLst/>
              <a:latin typeface="Times New Roman" panose="02020603050405020304" pitchFamily="18" charset="0"/>
              <a:ea typeface="Times New Roman" panose="02020603050405020304" pitchFamily="18" charset="0"/>
            </a:rPr>
            <a:t>Estrategias y Equilibrios</a:t>
          </a:r>
          <a:endParaRPr lang="es-PA" dirty="0"/>
        </a:p>
      </dgm:t>
    </dgm:pt>
    <dgm:pt modelId="{C5D3E526-493F-4871-9697-0BAA526EE8D3}" type="parTrans" cxnId="{A7978909-A6E0-4BD1-9D41-FBFFA4246174}">
      <dgm:prSet/>
      <dgm:spPr/>
      <dgm:t>
        <a:bodyPr/>
        <a:lstStyle/>
        <a:p>
          <a:endParaRPr lang="es-PA"/>
        </a:p>
      </dgm:t>
    </dgm:pt>
    <dgm:pt modelId="{0E68948D-8512-4A6D-841B-4D49354515D6}" type="sibTrans" cxnId="{A7978909-A6E0-4BD1-9D41-FBFFA4246174}">
      <dgm:prSet/>
      <dgm:spPr/>
      <dgm:t>
        <a:bodyPr/>
        <a:lstStyle/>
        <a:p>
          <a:endParaRPr lang="es-PA"/>
        </a:p>
      </dgm:t>
    </dgm:pt>
    <dgm:pt modelId="{85BBED2C-34C8-4B09-97E4-F272EC09E7E3}">
      <dgm:prSet/>
      <dgm:spPr/>
      <dgm:t>
        <a:bodyPr/>
        <a:lstStyle/>
        <a:p>
          <a:r>
            <a:rPr lang="es-PA" dirty="0">
              <a:effectLst/>
              <a:latin typeface="Times New Roman" panose="02020603050405020304" pitchFamily="18" charset="0"/>
              <a:ea typeface="Times New Roman" panose="02020603050405020304" pitchFamily="18" charset="0"/>
            </a:rPr>
            <a:t>En este contexto, la matriz de transición calculada anteriormente puede ser vista como una matriz de pago, donde la probabilidad de moverse de una categoría a otra representa la "recompensa" o "pago" de hacer una transición particular.</a:t>
          </a:r>
          <a:endParaRPr lang="es-PA" dirty="0"/>
        </a:p>
      </dgm:t>
    </dgm:pt>
    <dgm:pt modelId="{21742E47-9512-4227-979E-E553162E67FB}" type="parTrans" cxnId="{A5C31AFF-7814-4248-B7DB-881268C1701F}">
      <dgm:prSet/>
      <dgm:spPr/>
      <dgm:t>
        <a:bodyPr/>
        <a:lstStyle/>
        <a:p>
          <a:endParaRPr lang="es-PA"/>
        </a:p>
      </dgm:t>
    </dgm:pt>
    <dgm:pt modelId="{C7A2E46D-185B-4D59-927B-A7C4E14E555E}" type="sibTrans" cxnId="{A5C31AFF-7814-4248-B7DB-881268C1701F}">
      <dgm:prSet/>
      <dgm:spPr/>
      <dgm:t>
        <a:bodyPr/>
        <a:lstStyle/>
        <a:p>
          <a:endParaRPr lang="es-PA"/>
        </a:p>
      </dgm:t>
    </dgm:pt>
    <dgm:pt modelId="{309E423A-904A-4F3B-953A-00D2BD69936B}">
      <dgm:prSet phldrT="[Texto]"/>
      <dgm:spPr/>
      <dgm:t>
        <a:bodyPr/>
        <a:lstStyle/>
        <a:p>
          <a:pPr>
            <a:buFont typeface="Arial" panose="020B0604020202020204" pitchFamily="34" charset="0"/>
            <a:buChar char="•"/>
          </a:pPr>
          <a:r>
            <a:rPr lang="es-PA" dirty="0">
              <a:effectLst/>
              <a:latin typeface="Times New Roman" panose="02020603050405020304" pitchFamily="18" charset="0"/>
              <a:ea typeface="Times New Roman" panose="02020603050405020304" pitchFamily="18" charset="0"/>
            </a:rPr>
            <a:t>Buscaremos identificar estrategias óptimas y equilibrios utilizando la matriz de transición. En teoría de juegos, un equilibrio de Nash es una situación en la que ningún jugador puede mejorar su resultado cambiando solo su propia estrategia, dado que los otros jugadores no cambian las suyas.</a:t>
          </a:r>
          <a:endParaRPr lang="es-PA" dirty="0"/>
        </a:p>
      </dgm:t>
    </dgm:pt>
    <dgm:pt modelId="{A8326C95-ED3D-4326-BE4A-A1739A7E4652}" type="parTrans" cxnId="{55973751-0E45-4DD9-8CE5-DECAED4DA056}">
      <dgm:prSet/>
      <dgm:spPr/>
      <dgm:t>
        <a:bodyPr/>
        <a:lstStyle/>
        <a:p>
          <a:endParaRPr lang="es-PA"/>
        </a:p>
      </dgm:t>
    </dgm:pt>
    <dgm:pt modelId="{E3A352E5-8317-445D-8323-CFA2704DBDCC}" type="sibTrans" cxnId="{55973751-0E45-4DD9-8CE5-DECAED4DA056}">
      <dgm:prSet/>
      <dgm:spPr/>
      <dgm:t>
        <a:bodyPr/>
        <a:lstStyle/>
        <a:p>
          <a:endParaRPr lang="es-PA"/>
        </a:p>
      </dgm:t>
    </dgm:pt>
    <dgm:pt modelId="{B4D6FFA5-B0F0-4981-BD76-0C404C8577E9}" type="pres">
      <dgm:prSet presAssocID="{FF66D717-1A3D-45F0-8293-FAF4B247BDAD}" presName="Name0" presStyleCnt="0">
        <dgm:presLayoutVars>
          <dgm:dir/>
          <dgm:animLvl val="lvl"/>
          <dgm:resizeHandles val="exact"/>
        </dgm:presLayoutVars>
      </dgm:prSet>
      <dgm:spPr/>
    </dgm:pt>
    <dgm:pt modelId="{20D5F7EA-4335-4A79-84C0-CBFCFD9C6161}" type="pres">
      <dgm:prSet presAssocID="{E7325420-190B-4256-80D1-025784ECB540}" presName="composite" presStyleCnt="0"/>
      <dgm:spPr/>
    </dgm:pt>
    <dgm:pt modelId="{13A0B605-801A-4583-9E6F-F0F781FE0EB1}" type="pres">
      <dgm:prSet presAssocID="{E7325420-190B-4256-80D1-025784ECB540}" presName="parTx" presStyleLbl="alignNode1" presStyleIdx="0" presStyleCnt="3">
        <dgm:presLayoutVars>
          <dgm:chMax val="0"/>
          <dgm:chPref val="0"/>
          <dgm:bulletEnabled val="1"/>
        </dgm:presLayoutVars>
      </dgm:prSet>
      <dgm:spPr/>
    </dgm:pt>
    <dgm:pt modelId="{16D1B170-2E9D-411E-BFE7-6A7BD7D1A492}" type="pres">
      <dgm:prSet presAssocID="{E7325420-190B-4256-80D1-025784ECB540}" presName="desTx" presStyleLbl="alignAccFollowNode1" presStyleIdx="0" presStyleCnt="3">
        <dgm:presLayoutVars>
          <dgm:bulletEnabled val="1"/>
        </dgm:presLayoutVars>
      </dgm:prSet>
      <dgm:spPr/>
    </dgm:pt>
    <dgm:pt modelId="{811CABC4-37A6-4EE0-9E0C-F8F5A4C594B4}" type="pres">
      <dgm:prSet presAssocID="{367F6C9C-F35E-4949-8D56-3E6F1B3C3213}" presName="space" presStyleCnt="0"/>
      <dgm:spPr/>
    </dgm:pt>
    <dgm:pt modelId="{59763E8B-287F-4941-9E6D-411E766E823B}" type="pres">
      <dgm:prSet presAssocID="{1ADD8785-E406-4D6D-86CC-B91DFCD0F3C1}" presName="composite" presStyleCnt="0"/>
      <dgm:spPr/>
    </dgm:pt>
    <dgm:pt modelId="{4A1AB76E-A689-454E-A352-4C8FB85BD810}" type="pres">
      <dgm:prSet presAssocID="{1ADD8785-E406-4D6D-86CC-B91DFCD0F3C1}" presName="parTx" presStyleLbl="alignNode1" presStyleIdx="1" presStyleCnt="3">
        <dgm:presLayoutVars>
          <dgm:chMax val="0"/>
          <dgm:chPref val="0"/>
          <dgm:bulletEnabled val="1"/>
        </dgm:presLayoutVars>
      </dgm:prSet>
      <dgm:spPr/>
    </dgm:pt>
    <dgm:pt modelId="{2E2C9246-9DCD-4038-9169-7D7F5D967434}" type="pres">
      <dgm:prSet presAssocID="{1ADD8785-E406-4D6D-86CC-B91DFCD0F3C1}" presName="desTx" presStyleLbl="alignAccFollowNode1" presStyleIdx="1" presStyleCnt="3">
        <dgm:presLayoutVars>
          <dgm:bulletEnabled val="1"/>
        </dgm:presLayoutVars>
      </dgm:prSet>
      <dgm:spPr/>
    </dgm:pt>
    <dgm:pt modelId="{9C4BC431-8669-4EB6-A521-0CF4613C86A8}" type="pres">
      <dgm:prSet presAssocID="{2D4C98F8-B5B5-48EE-9060-7ACEBDDFA24F}" presName="space" presStyleCnt="0"/>
      <dgm:spPr/>
    </dgm:pt>
    <dgm:pt modelId="{4E228176-2D6F-4A2F-8FF9-B1677F3AE911}" type="pres">
      <dgm:prSet presAssocID="{7D1E96FC-D5E1-4AED-9D78-2D6F5EF09E91}" presName="composite" presStyleCnt="0"/>
      <dgm:spPr/>
    </dgm:pt>
    <dgm:pt modelId="{0E3CB975-5E82-49E1-9092-6EFFE938FA07}" type="pres">
      <dgm:prSet presAssocID="{7D1E96FC-D5E1-4AED-9D78-2D6F5EF09E91}" presName="parTx" presStyleLbl="alignNode1" presStyleIdx="2" presStyleCnt="3">
        <dgm:presLayoutVars>
          <dgm:chMax val="0"/>
          <dgm:chPref val="0"/>
          <dgm:bulletEnabled val="1"/>
        </dgm:presLayoutVars>
      </dgm:prSet>
      <dgm:spPr/>
    </dgm:pt>
    <dgm:pt modelId="{ED80177F-7D28-4FBF-AB5D-23D2F6BDC07D}" type="pres">
      <dgm:prSet presAssocID="{7D1E96FC-D5E1-4AED-9D78-2D6F5EF09E91}" presName="desTx" presStyleLbl="alignAccFollowNode1" presStyleIdx="2" presStyleCnt="3">
        <dgm:presLayoutVars>
          <dgm:bulletEnabled val="1"/>
        </dgm:presLayoutVars>
      </dgm:prSet>
      <dgm:spPr/>
    </dgm:pt>
  </dgm:ptLst>
  <dgm:cxnLst>
    <dgm:cxn modelId="{A7978909-A6E0-4BD1-9D41-FBFFA4246174}" srcId="{FF66D717-1A3D-45F0-8293-FAF4B247BDAD}" destId="{7D1E96FC-D5E1-4AED-9D78-2D6F5EF09E91}" srcOrd="2" destOrd="0" parTransId="{C5D3E526-493F-4871-9697-0BAA526EE8D3}" sibTransId="{0E68948D-8512-4A6D-841B-4D49354515D6}"/>
    <dgm:cxn modelId="{6CF55821-A109-4CC2-8793-2F3738B94294}" type="presOf" srcId="{7D1E96FC-D5E1-4AED-9D78-2D6F5EF09E91}" destId="{0E3CB975-5E82-49E1-9092-6EFFE938FA07}" srcOrd="0" destOrd="0" presId="urn:microsoft.com/office/officeart/2005/8/layout/hList1"/>
    <dgm:cxn modelId="{B7B6102B-AB03-405D-821C-6C0D8DA8ABED}" srcId="{FF66D717-1A3D-45F0-8293-FAF4B247BDAD}" destId="{E7325420-190B-4256-80D1-025784ECB540}" srcOrd="0" destOrd="0" parTransId="{24009262-5884-49BD-8E38-0515BF1D298A}" sibTransId="{367F6C9C-F35E-4949-8D56-3E6F1B3C3213}"/>
    <dgm:cxn modelId="{15C72639-BECD-4D04-8377-EA02A39D09C4}" type="presOf" srcId="{1ADD8785-E406-4D6D-86CC-B91DFCD0F3C1}" destId="{4A1AB76E-A689-454E-A352-4C8FB85BD810}" srcOrd="0" destOrd="0" presId="urn:microsoft.com/office/officeart/2005/8/layout/hList1"/>
    <dgm:cxn modelId="{1EAB114C-A4B1-47E2-A464-727513402FB0}" type="presOf" srcId="{59CBCB58-882A-4F3E-B50C-CCC5C9757C80}" destId="{16D1B170-2E9D-411E-BFE7-6A7BD7D1A492}" srcOrd="0" destOrd="0" presId="urn:microsoft.com/office/officeart/2005/8/layout/hList1"/>
    <dgm:cxn modelId="{55973751-0E45-4DD9-8CE5-DECAED4DA056}" srcId="{7D1E96FC-D5E1-4AED-9D78-2D6F5EF09E91}" destId="{309E423A-904A-4F3B-953A-00D2BD69936B}" srcOrd="0" destOrd="0" parTransId="{A8326C95-ED3D-4326-BE4A-A1739A7E4652}" sibTransId="{E3A352E5-8317-445D-8323-CFA2704DBDCC}"/>
    <dgm:cxn modelId="{67562F7C-D089-4A96-A711-1D412B94D421}" type="presOf" srcId="{309E423A-904A-4F3B-953A-00D2BD69936B}" destId="{ED80177F-7D28-4FBF-AB5D-23D2F6BDC07D}" srcOrd="0" destOrd="0" presId="urn:microsoft.com/office/officeart/2005/8/layout/hList1"/>
    <dgm:cxn modelId="{A13DCA97-F7E2-4962-888E-FCE9E5104FF2}" type="presOf" srcId="{E7325420-190B-4256-80D1-025784ECB540}" destId="{13A0B605-801A-4583-9E6F-F0F781FE0EB1}" srcOrd="0" destOrd="0" presId="urn:microsoft.com/office/officeart/2005/8/layout/hList1"/>
    <dgm:cxn modelId="{386EB399-8D0B-4BBC-A627-A453072FCF30}" srcId="{E7325420-190B-4256-80D1-025784ECB540}" destId="{59CBCB58-882A-4F3E-B50C-CCC5C9757C80}" srcOrd="0" destOrd="0" parTransId="{701D344C-C947-4343-B0C4-A02205CCE700}" sibTransId="{343FFC9B-6476-4B2E-A3B6-FF8009103D51}"/>
    <dgm:cxn modelId="{69255CB0-D91C-4274-8FFC-2D76D932E225}" type="presOf" srcId="{FF66D717-1A3D-45F0-8293-FAF4B247BDAD}" destId="{B4D6FFA5-B0F0-4981-BD76-0C404C8577E9}" srcOrd="0" destOrd="0" presId="urn:microsoft.com/office/officeart/2005/8/layout/hList1"/>
    <dgm:cxn modelId="{897654DB-5EA0-454A-B5FD-59A4B4AAF803}" type="presOf" srcId="{85BBED2C-34C8-4B09-97E4-F272EC09E7E3}" destId="{2E2C9246-9DCD-4038-9169-7D7F5D967434}" srcOrd="0" destOrd="0" presId="urn:microsoft.com/office/officeart/2005/8/layout/hList1"/>
    <dgm:cxn modelId="{8A8863FA-71B7-4114-AFE1-AC9300485DA0}" srcId="{FF66D717-1A3D-45F0-8293-FAF4B247BDAD}" destId="{1ADD8785-E406-4D6D-86CC-B91DFCD0F3C1}" srcOrd="1" destOrd="0" parTransId="{EFEFC1D2-5D6F-424B-AEA4-3FE8D01F012E}" sibTransId="{2D4C98F8-B5B5-48EE-9060-7ACEBDDFA24F}"/>
    <dgm:cxn modelId="{A5C31AFF-7814-4248-B7DB-881268C1701F}" srcId="{1ADD8785-E406-4D6D-86CC-B91DFCD0F3C1}" destId="{85BBED2C-34C8-4B09-97E4-F272EC09E7E3}" srcOrd="0" destOrd="0" parTransId="{21742E47-9512-4227-979E-E553162E67FB}" sibTransId="{C7A2E46D-185B-4D59-927B-A7C4E14E555E}"/>
    <dgm:cxn modelId="{7AE44094-CFF4-414B-A802-00BA367198BE}" type="presParOf" srcId="{B4D6FFA5-B0F0-4981-BD76-0C404C8577E9}" destId="{20D5F7EA-4335-4A79-84C0-CBFCFD9C6161}" srcOrd="0" destOrd="0" presId="urn:microsoft.com/office/officeart/2005/8/layout/hList1"/>
    <dgm:cxn modelId="{00FDF030-4CD5-4F3C-B5FE-41CC0973BF45}" type="presParOf" srcId="{20D5F7EA-4335-4A79-84C0-CBFCFD9C6161}" destId="{13A0B605-801A-4583-9E6F-F0F781FE0EB1}" srcOrd="0" destOrd="0" presId="urn:microsoft.com/office/officeart/2005/8/layout/hList1"/>
    <dgm:cxn modelId="{068C1C61-7C10-4751-83E7-2714016AF558}" type="presParOf" srcId="{20D5F7EA-4335-4A79-84C0-CBFCFD9C6161}" destId="{16D1B170-2E9D-411E-BFE7-6A7BD7D1A492}" srcOrd="1" destOrd="0" presId="urn:microsoft.com/office/officeart/2005/8/layout/hList1"/>
    <dgm:cxn modelId="{BF4B6893-4F5A-475E-8675-1DC3A5A60DC7}" type="presParOf" srcId="{B4D6FFA5-B0F0-4981-BD76-0C404C8577E9}" destId="{811CABC4-37A6-4EE0-9E0C-F8F5A4C594B4}" srcOrd="1" destOrd="0" presId="urn:microsoft.com/office/officeart/2005/8/layout/hList1"/>
    <dgm:cxn modelId="{53D67B1C-C82A-433F-8743-9669E5C6F054}" type="presParOf" srcId="{B4D6FFA5-B0F0-4981-BD76-0C404C8577E9}" destId="{59763E8B-287F-4941-9E6D-411E766E823B}" srcOrd="2" destOrd="0" presId="urn:microsoft.com/office/officeart/2005/8/layout/hList1"/>
    <dgm:cxn modelId="{46324522-EC55-47B0-8F80-EA372EF38F7F}" type="presParOf" srcId="{59763E8B-287F-4941-9E6D-411E766E823B}" destId="{4A1AB76E-A689-454E-A352-4C8FB85BD810}" srcOrd="0" destOrd="0" presId="urn:microsoft.com/office/officeart/2005/8/layout/hList1"/>
    <dgm:cxn modelId="{30515194-1BEB-4123-BC1D-8D21E1FB9A49}" type="presParOf" srcId="{59763E8B-287F-4941-9E6D-411E766E823B}" destId="{2E2C9246-9DCD-4038-9169-7D7F5D967434}" srcOrd="1" destOrd="0" presId="urn:microsoft.com/office/officeart/2005/8/layout/hList1"/>
    <dgm:cxn modelId="{0BEB9406-78C4-4804-8A31-BB65E72562ED}" type="presParOf" srcId="{B4D6FFA5-B0F0-4981-BD76-0C404C8577E9}" destId="{9C4BC431-8669-4EB6-A521-0CF4613C86A8}" srcOrd="3" destOrd="0" presId="urn:microsoft.com/office/officeart/2005/8/layout/hList1"/>
    <dgm:cxn modelId="{C9E018C9-F1F9-4EFF-A1A6-8584CD570CC1}" type="presParOf" srcId="{B4D6FFA5-B0F0-4981-BD76-0C404C8577E9}" destId="{4E228176-2D6F-4A2F-8FF9-B1677F3AE911}" srcOrd="4" destOrd="0" presId="urn:microsoft.com/office/officeart/2005/8/layout/hList1"/>
    <dgm:cxn modelId="{B89541C0-8457-4B45-8C15-2260CC71F4B6}" type="presParOf" srcId="{4E228176-2D6F-4A2F-8FF9-B1677F3AE911}" destId="{0E3CB975-5E82-49E1-9092-6EFFE938FA07}" srcOrd="0" destOrd="0" presId="urn:microsoft.com/office/officeart/2005/8/layout/hList1"/>
    <dgm:cxn modelId="{183E8545-27FB-4B33-9339-42EBEE06B209}" type="presParOf" srcId="{4E228176-2D6F-4A2F-8FF9-B1677F3AE911}" destId="{ED80177F-7D28-4FBF-AB5D-23D2F6BDC07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E5139B-A820-4293-8CA7-DEF17C76D527}">
      <dsp:nvSpPr>
        <dsp:cNvPr id="0" name=""/>
        <dsp:cNvSpPr/>
      </dsp:nvSpPr>
      <dsp:spPr>
        <a:xfrm>
          <a:off x="5318" y="162487"/>
          <a:ext cx="2038801" cy="55185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s-MX" sz="1500" kern="1200" dirty="0"/>
            <a:t>Distribución General</a:t>
          </a:r>
          <a:endParaRPr lang="es-PA" sz="1500" kern="1200" dirty="0"/>
        </a:p>
      </dsp:txBody>
      <dsp:txXfrm>
        <a:off x="5318" y="162487"/>
        <a:ext cx="2038801" cy="551850"/>
      </dsp:txXfrm>
    </dsp:sp>
    <dsp:sp modelId="{A6B72844-033E-4E1D-B80C-7811338170D6}">
      <dsp:nvSpPr>
        <dsp:cNvPr id="0" name=""/>
        <dsp:cNvSpPr/>
      </dsp:nvSpPr>
      <dsp:spPr>
        <a:xfrm>
          <a:off x="5318" y="714338"/>
          <a:ext cx="2038801" cy="33905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MX" sz="1500" kern="1200" dirty="0"/>
            <a:t>La media de los montos de depósito es aproximadamente 4,63 mil millones.
La mediana es 4,05 mil millones, lo que sugiere que la mitad de los depósitos están por debajo de este valor y la otra mitad por encima.</a:t>
          </a:r>
          <a:endParaRPr lang="es-PA" sz="1500" kern="1200" dirty="0"/>
        </a:p>
      </dsp:txBody>
      <dsp:txXfrm>
        <a:off x="5318" y="714338"/>
        <a:ext cx="2038801" cy="3390503"/>
      </dsp:txXfrm>
    </dsp:sp>
    <dsp:sp modelId="{7C09822E-0FE1-4C84-A616-D6160207C509}">
      <dsp:nvSpPr>
        <dsp:cNvPr id="0" name=""/>
        <dsp:cNvSpPr/>
      </dsp:nvSpPr>
      <dsp:spPr>
        <a:xfrm>
          <a:off x="2329552" y="162487"/>
          <a:ext cx="2038801" cy="55185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s-PA" sz="1500" kern="1200" dirty="0"/>
            <a:t>Rango y Variabilidad:</a:t>
          </a:r>
        </a:p>
      </dsp:txBody>
      <dsp:txXfrm>
        <a:off x="2329552" y="162487"/>
        <a:ext cx="2038801" cy="551850"/>
      </dsp:txXfrm>
    </dsp:sp>
    <dsp:sp modelId="{3F8E47D8-2DF6-469B-B694-9499DE6C9A91}">
      <dsp:nvSpPr>
        <dsp:cNvPr id="0" name=""/>
        <dsp:cNvSpPr/>
      </dsp:nvSpPr>
      <dsp:spPr>
        <a:xfrm>
          <a:off x="2329552" y="714338"/>
          <a:ext cx="2038801" cy="33905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MX" sz="1500" kern="1200" dirty="0"/>
            <a:t>Los depósitos varían considerablemente, con un mínimo de aproximadamente 82,33 millones y un máximo de aproximadamente 9,92 mil millones.
La desviación estándar es alta (2,88 mil millones), indicando una gran variabilidad en los montos de depósito.</a:t>
          </a:r>
          <a:endParaRPr lang="es-PA" sz="1500" kern="1200" dirty="0"/>
        </a:p>
      </dsp:txBody>
      <dsp:txXfrm>
        <a:off x="2329552" y="714338"/>
        <a:ext cx="2038801" cy="3390503"/>
      </dsp:txXfrm>
    </dsp:sp>
    <dsp:sp modelId="{3F8E46F3-025B-49AB-8274-A32132574B49}">
      <dsp:nvSpPr>
        <dsp:cNvPr id="0" name=""/>
        <dsp:cNvSpPr/>
      </dsp:nvSpPr>
      <dsp:spPr>
        <a:xfrm>
          <a:off x="4653786" y="162487"/>
          <a:ext cx="2038801" cy="55185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s-PA" sz="1500" kern="1200" dirty="0"/>
            <a:t>Distribución del Histograma:</a:t>
          </a:r>
        </a:p>
      </dsp:txBody>
      <dsp:txXfrm>
        <a:off x="4653786" y="162487"/>
        <a:ext cx="2038801" cy="551850"/>
      </dsp:txXfrm>
    </dsp:sp>
    <dsp:sp modelId="{9266C249-391F-4807-BEA3-A99ADEABD1C7}">
      <dsp:nvSpPr>
        <dsp:cNvPr id="0" name=""/>
        <dsp:cNvSpPr/>
      </dsp:nvSpPr>
      <dsp:spPr>
        <a:xfrm>
          <a:off x="4653786" y="714338"/>
          <a:ext cx="2038801" cy="33905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MX" sz="1500" kern="1200" dirty="0"/>
            <a:t>Un histograma de estos datos probablemente mostraría una concentración de depósitos en el rango inferior a medio, con algunos depósitos muy altos.
Es probable que haya una cola a la derecha, indicando algunos depósitos excepcionalmente altos.</a:t>
          </a:r>
          <a:endParaRPr lang="es-PA" sz="1500" kern="1200" dirty="0"/>
        </a:p>
      </dsp:txBody>
      <dsp:txXfrm>
        <a:off x="4653786" y="714338"/>
        <a:ext cx="2038801" cy="3390503"/>
      </dsp:txXfrm>
    </dsp:sp>
    <dsp:sp modelId="{87D7E6D2-D930-44C6-AE8E-434FEAE55F3B}">
      <dsp:nvSpPr>
        <dsp:cNvPr id="0" name=""/>
        <dsp:cNvSpPr/>
      </dsp:nvSpPr>
      <dsp:spPr>
        <a:xfrm>
          <a:off x="6978020" y="162487"/>
          <a:ext cx="2038801" cy="55185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s-MX" sz="1500" b="1" kern="1200" dirty="0"/>
            <a:t>Valores Atípicos en el Box </a:t>
          </a:r>
          <a:r>
            <a:rPr lang="es-MX" sz="1500" b="1" kern="1200" dirty="0" err="1"/>
            <a:t>Plot</a:t>
          </a:r>
          <a:endParaRPr lang="es-PA" sz="1500" kern="1200" dirty="0"/>
        </a:p>
      </dsp:txBody>
      <dsp:txXfrm>
        <a:off x="6978020" y="162487"/>
        <a:ext cx="2038801" cy="551850"/>
      </dsp:txXfrm>
    </dsp:sp>
    <dsp:sp modelId="{ADCCEE04-6A94-4618-B821-A02231BAACAB}">
      <dsp:nvSpPr>
        <dsp:cNvPr id="0" name=""/>
        <dsp:cNvSpPr/>
      </dsp:nvSpPr>
      <dsp:spPr>
        <a:xfrm>
          <a:off x="6978020" y="714338"/>
          <a:ext cx="2038801" cy="33905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MX" sz="1500" kern="1200" dirty="0"/>
            <a:t>La caja representa el rango intercuartil (IQR), que muestra que el 50% central de los datos varía entre aproximadamente 2,56 mil millones y 7,88 mil millones.</a:t>
          </a:r>
          <a:endParaRPr lang="es-PA" sz="1500" kern="1200" dirty="0"/>
        </a:p>
      </dsp:txBody>
      <dsp:txXfrm>
        <a:off x="6978020" y="714338"/>
        <a:ext cx="2038801" cy="3390503"/>
      </dsp:txXfrm>
    </dsp:sp>
    <dsp:sp modelId="{05F05035-4B36-4B1F-A991-C76B77DE0858}">
      <dsp:nvSpPr>
        <dsp:cNvPr id="0" name=""/>
        <dsp:cNvSpPr/>
      </dsp:nvSpPr>
      <dsp:spPr>
        <a:xfrm>
          <a:off x="9302253" y="162487"/>
          <a:ext cx="2038801" cy="55185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s-PA" sz="1500" kern="1200" dirty="0"/>
            <a:t>Tendencias Temporales:</a:t>
          </a:r>
        </a:p>
      </dsp:txBody>
      <dsp:txXfrm>
        <a:off x="9302253" y="162487"/>
        <a:ext cx="2038801" cy="551850"/>
      </dsp:txXfrm>
    </dsp:sp>
    <dsp:sp modelId="{319313ED-4989-4363-9438-3AC72551ABB5}">
      <dsp:nvSpPr>
        <dsp:cNvPr id="0" name=""/>
        <dsp:cNvSpPr/>
      </dsp:nvSpPr>
      <dsp:spPr>
        <a:xfrm>
          <a:off x="9302253" y="714338"/>
          <a:ext cx="2038801" cy="33905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MX" sz="1500" kern="1200" dirty="0"/>
            <a:t>Si observamos los datos de manera temporal (por año o mes), podríamos identificar tendencias específicas, como un descenso constante en los depósitos a partir de 2016, que podría ser indicativo de problemas económicos o de cambios estratégicos en el banco.</a:t>
          </a:r>
          <a:endParaRPr lang="es-PA" sz="1500" kern="1200" dirty="0"/>
        </a:p>
      </dsp:txBody>
      <dsp:txXfrm>
        <a:off x="9302253" y="714338"/>
        <a:ext cx="2038801" cy="33905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64658-DFEB-43B0-9274-D06EFB27B491}">
      <dsp:nvSpPr>
        <dsp:cNvPr id="0" name=""/>
        <dsp:cNvSpPr/>
      </dsp:nvSpPr>
      <dsp:spPr>
        <a:xfrm rot="16200000">
          <a:off x="-1239007" y="1241666"/>
          <a:ext cx="5092505" cy="2609172"/>
        </a:xfrm>
        <a:prstGeom prst="flowChartManualOperation">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0" tIns="0" rIns="90613" bIns="0" numCol="1" spcCol="1270" anchor="ctr" anchorCtr="0">
          <a:noAutofit/>
        </a:bodyPr>
        <a:lstStyle/>
        <a:p>
          <a:pPr marL="0" lvl="0" indent="0" algn="l" defTabSz="622300">
            <a:lnSpc>
              <a:spcPct val="90000"/>
            </a:lnSpc>
            <a:spcBef>
              <a:spcPct val="0"/>
            </a:spcBef>
            <a:spcAft>
              <a:spcPct val="35000"/>
            </a:spcAft>
            <a:buNone/>
          </a:pPr>
          <a:r>
            <a:rPr lang="es-MX" sz="1400" b="1" kern="1200" dirty="0">
              <a:solidFill>
                <a:schemeClr val="tx1"/>
              </a:solidFill>
            </a:rPr>
            <a:t>El MSE </a:t>
          </a:r>
          <a:r>
            <a:rPr lang="es-MX" sz="1400" kern="1200" dirty="0">
              <a:solidFill>
                <a:schemeClr val="tx1"/>
              </a:solidFill>
            </a:rPr>
            <a:t>es una medida de la magnitud promedio de los errores cuadrados entre los valores predichos y los valores reales. Un MSE tan grande sugiere que el modelo está cometiendo errores significativos en las predicciones. En este caso, el valor del MSE es extremadamente alto, lo cual es un indicador de que las predicciones están muy alejadas de los valores reales.</a:t>
          </a:r>
          <a:endParaRPr lang="es-PA" sz="1400" kern="1200" dirty="0">
            <a:solidFill>
              <a:schemeClr val="tx1"/>
            </a:solidFill>
          </a:endParaRPr>
        </a:p>
      </dsp:txBody>
      <dsp:txXfrm rot="5400000">
        <a:off x="2659" y="1018501"/>
        <a:ext cx="2609172" cy="3055503"/>
      </dsp:txXfrm>
    </dsp:sp>
    <dsp:sp modelId="{64751CD2-7A44-4AE3-82FF-B28694ABB35C}">
      <dsp:nvSpPr>
        <dsp:cNvPr id="0" name=""/>
        <dsp:cNvSpPr/>
      </dsp:nvSpPr>
      <dsp:spPr>
        <a:xfrm rot="16200000">
          <a:off x="1565852" y="1241666"/>
          <a:ext cx="5092505" cy="2609172"/>
        </a:xfrm>
        <a:prstGeom prst="flowChartManualOperation">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0" tIns="0" rIns="90613" bIns="0" numCol="1" spcCol="1270" anchor="ctr" anchorCtr="0">
          <a:noAutofit/>
        </a:bodyPr>
        <a:lstStyle/>
        <a:p>
          <a:pPr marL="0" lvl="0" indent="0" algn="l" defTabSz="622300">
            <a:lnSpc>
              <a:spcPct val="90000"/>
            </a:lnSpc>
            <a:spcBef>
              <a:spcPct val="0"/>
            </a:spcBef>
            <a:spcAft>
              <a:spcPct val="35000"/>
            </a:spcAft>
            <a:buNone/>
          </a:pPr>
          <a:r>
            <a:rPr lang="es-MX" sz="1400" b="1" kern="1200" dirty="0">
              <a:solidFill>
                <a:schemeClr val="tx1"/>
              </a:solidFill>
            </a:rPr>
            <a:t>El MAD </a:t>
          </a:r>
          <a:r>
            <a:rPr lang="es-MX" sz="1400" kern="1200" dirty="0">
              <a:solidFill>
                <a:schemeClr val="tx1"/>
              </a:solidFill>
            </a:rPr>
            <a:t>es la media de las desviaciones absolutas entre los valores predichos y los valores reales. Representa la magnitud promedio de los errores absolutos en las predicciones del modelo. Un valor de MAD de aproximadamente 3.1 mil millones de unidades monetarias sugiere que, en promedio, las predicciones del modelo están desviadas de los valores reales por esa cantidad.</a:t>
          </a:r>
          <a:endParaRPr lang="es-PA" sz="1400" kern="1200" dirty="0">
            <a:solidFill>
              <a:schemeClr val="tx1"/>
            </a:solidFill>
          </a:endParaRPr>
        </a:p>
      </dsp:txBody>
      <dsp:txXfrm rot="5400000">
        <a:off x="2807518" y="1018501"/>
        <a:ext cx="2609172" cy="3055503"/>
      </dsp:txXfrm>
    </dsp:sp>
    <dsp:sp modelId="{61196151-FA7B-4D1A-B57C-A5CABA9B470D}">
      <dsp:nvSpPr>
        <dsp:cNvPr id="0" name=""/>
        <dsp:cNvSpPr/>
      </dsp:nvSpPr>
      <dsp:spPr>
        <a:xfrm rot="16200000">
          <a:off x="4370712" y="1241666"/>
          <a:ext cx="5092505" cy="2609172"/>
        </a:xfrm>
        <a:prstGeom prst="flowChartManualOperation">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0" tIns="0" rIns="90613" bIns="0" numCol="1" spcCol="1270" anchor="ctr" anchorCtr="0">
          <a:noAutofit/>
        </a:bodyPr>
        <a:lstStyle/>
        <a:p>
          <a:pPr marL="0" lvl="0" indent="0" algn="l" defTabSz="622300">
            <a:lnSpc>
              <a:spcPct val="90000"/>
            </a:lnSpc>
            <a:spcBef>
              <a:spcPct val="0"/>
            </a:spcBef>
            <a:spcAft>
              <a:spcPct val="35000"/>
            </a:spcAft>
            <a:buNone/>
          </a:pPr>
          <a:r>
            <a:rPr lang="es-MX" sz="1400" b="1" kern="1200" dirty="0">
              <a:solidFill>
                <a:schemeClr val="tx1"/>
              </a:solidFill>
            </a:rPr>
            <a:t>El MAPE </a:t>
          </a:r>
          <a:r>
            <a:rPr lang="es-MX" sz="1400" kern="1200" dirty="0">
              <a:solidFill>
                <a:schemeClr val="tx1"/>
              </a:solidFill>
            </a:rPr>
            <a:t>mide el error porcentual medio absoluto. Un MAPE de 152.54% indica que, en promedio, las predicciones del modelo están desviadas de los valores reales en más del 152% de los valores reales. Este valor extremadamente alto sugiere que el modelo tiene un rendimiento muy deficiente y que las predicciones son inexactas en comparación con los valores reales.</a:t>
          </a:r>
          <a:endParaRPr lang="es-PA" sz="1400" kern="1200" dirty="0">
            <a:solidFill>
              <a:schemeClr val="tx1"/>
            </a:solidFill>
          </a:endParaRPr>
        </a:p>
      </dsp:txBody>
      <dsp:txXfrm rot="5400000">
        <a:off x="5612378" y="1018501"/>
        <a:ext cx="2609172" cy="3055503"/>
      </dsp:txXfrm>
    </dsp:sp>
    <dsp:sp modelId="{418F470E-6D93-4193-A370-017BCD4C5860}">
      <dsp:nvSpPr>
        <dsp:cNvPr id="0" name=""/>
        <dsp:cNvSpPr/>
      </dsp:nvSpPr>
      <dsp:spPr>
        <a:xfrm rot="16200000">
          <a:off x="7175572" y="1241666"/>
          <a:ext cx="5092505" cy="2609172"/>
        </a:xfrm>
        <a:prstGeom prst="flowChartManualOperati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0" tIns="0" rIns="90613" bIns="0" numCol="1" spcCol="1270" anchor="ctr" anchorCtr="0">
          <a:noAutofit/>
        </a:bodyPr>
        <a:lstStyle/>
        <a:p>
          <a:pPr marL="0" lvl="0" indent="0" algn="l" defTabSz="622300">
            <a:lnSpc>
              <a:spcPct val="90000"/>
            </a:lnSpc>
            <a:spcBef>
              <a:spcPct val="0"/>
            </a:spcBef>
            <a:spcAft>
              <a:spcPct val="35000"/>
            </a:spcAft>
            <a:buNone/>
          </a:pPr>
          <a:r>
            <a:rPr lang="es-MX" sz="1400" b="1" kern="1200" dirty="0">
              <a:solidFill>
                <a:schemeClr val="tx1"/>
              </a:solidFill>
            </a:rPr>
            <a:t>El Tracking Signal (TS</a:t>
          </a:r>
          <a:r>
            <a:rPr lang="es-MX" sz="1400" kern="1200" dirty="0">
              <a:solidFill>
                <a:schemeClr val="tx1"/>
              </a:solidFill>
            </a:rPr>
            <a:t>) mide la tendencia en las predicciones del modelo. Se calcula como el error acumulativo dividido por el MAD. Un TS cercano a 0 indica que no hay una tendencia significativa en las predicciones del modelo. Un TS de -2.07 sugiere una tendencia negativa, lo que implica que el modelo tiende a subestimar sistemáticamente los valores reales.</a:t>
          </a:r>
          <a:endParaRPr lang="es-PA" sz="1400" kern="1200" dirty="0">
            <a:solidFill>
              <a:schemeClr val="tx1"/>
            </a:solidFill>
          </a:endParaRPr>
        </a:p>
      </dsp:txBody>
      <dsp:txXfrm rot="5400000">
        <a:off x="8417238" y="1018501"/>
        <a:ext cx="2609172" cy="30555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5A32E-28B6-4BD9-BEFC-AABE85171448}">
      <dsp:nvSpPr>
        <dsp:cNvPr id="0" name=""/>
        <dsp:cNvSpPr/>
      </dsp:nvSpPr>
      <dsp:spPr>
        <a:xfrm>
          <a:off x="2544596" y="1570"/>
          <a:ext cx="2079078" cy="1351401"/>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Aumento Significativo</a:t>
          </a:r>
          <a:endParaRPr lang="es-PA" sz="1900" kern="1200" dirty="0"/>
        </a:p>
      </dsp:txBody>
      <dsp:txXfrm>
        <a:off x="2610566" y="67540"/>
        <a:ext cx="1947138" cy="1219461"/>
      </dsp:txXfrm>
    </dsp:sp>
    <dsp:sp modelId="{0CD80E7E-C04C-4B73-9512-D0479C671B94}">
      <dsp:nvSpPr>
        <dsp:cNvPr id="0" name=""/>
        <dsp:cNvSpPr/>
      </dsp:nvSpPr>
      <dsp:spPr>
        <a:xfrm>
          <a:off x="1780993" y="677271"/>
          <a:ext cx="3606284" cy="3606284"/>
        </a:xfrm>
        <a:custGeom>
          <a:avLst/>
          <a:gdLst/>
          <a:ahLst/>
          <a:cxnLst/>
          <a:rect l="0" t="0" r="0" b="0"/>
          <a:pathLst>
            <a:path>
              <a:moveTo>
                <a:pt x="2857800" y="340603"/>
              </a:moveTo>
              <a:arcTo wR="1803142" hR="1803142" stAng="18347756" swAng="3648601"/>
            </a:path>
          </a:pathLst>
        </a:cu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5414A6D8-1459-45E2-BF86-96EA451DB382}">
      <dsp:nvSpPr>
        <dsp:cNvPr id="0" name=""/>
        <dsp:cNvSpPr/>
      </dsp:nvSpPr>
      <dsp:spPr>
        <a:xfrm>
          <a:off x="4106163" y="2706284"/>
          <a:ext cx="2079078" cy="1351401"/>
        </a:xfrm>
        <a:prstGeom prst="roundRect">
          <a:avLst/>
        </a:prstGeom>
        <a:solidFill>
          <a:schemeClr val="accent5">
            <a:hueOff val="-3379271"/>
            <a:satOff val="-8710"/>
            <a:lumOff val="-5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Disminución Significativa</a:t>
          </a:r>
          <a:endParaRPr lang="es-PA" sz="1900" kern="1200" dirty="0"/>
        </a:p>
      </dsp:txBody>
      <dsp:txXfrm>
        <a:off x="4172133" y="2772254"/>
        <a:ext cx="1947138" cy="1219461"/>
      </dsp:txXfrm>
    </dsp:sp>
    <dsp:sp modelId="{D0301104-8CEE-41A6-9BEF-34C21439E822}">
      <dsp:nvSpPr>
        <dsp:cNvPr id="0" name=""/>
        <dsp:cNvSpPr/>
      </dsp:nvSpPr>
      <dsp:spPr>
        <a:xfrm>
          <a:off x="1780993" y="677271"/>
          <a:ext cx="3606284" cy="3606284"/>
        </a:xfrm>
        <a:custGeom>
          <a:avLst/>
          <a:gdLst/>
          <a:ahLst/>
          <a:cxnLst/>
          <a:rect l="0" t="0" r="0" b="0"/>
          <a:pathLst>
            <a:path>
              <a:moveTo>
                <a:pt x="2661620" y="3388808"/>
              </a:moveTo>
              <a:arcTo wR="1803142" hR="1803142" stAng="3694136" swAng="3411727"/>
            </a:path>
          </a:pathLst>
        </a:custGeom>
        <a:noFill/>
        <a:ln w="6350" cap="flat" cmpd="sng" algn="ctr">
          <a:solidFill>
            <a:schemeClr val="accent5">
              <a:hueOff val="-3379271"/>
              <a:satOff val="-8710"/>
              <a:lumOff val="-5883"/>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661BD1E5-0A2D-410E-929B-B9AB380DD0E4}">
      <dsp:nvSpPr>
        <dsp:cNvPr id="0" name=""/>
        <dsp:cNvSpPr/>
      </dsp:nvSpPr>
      <dsp:spPr>
        <a:xfrm>
          <a:off x="983029" y="2706284"/>
          <a:ext cx="2079078" cy="1351401"/>
        </a:xfrm>
        <a:prstGeom prst="roundRect">
          <a:avLst/>
        </a:prstGeom>
        <a:solidFill>
          <a:schemeClr val="accent5">
            <a:hueOff val="-6758543"/>
            <a:satOff val="-17419"/>
            <a:lumOff val="-1176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t>Aumento Moderado y Disminución Moderada</a:t>
          </a:r>
          <a:endParaRPr lang="es-PA" sz="1900" kern="1200" dirty="0"/>
        </a:p>
      </dsp:txBody>
      <dsp:txXfrm>
        <a:off x="1048999" y="2772254"/>
        <a:ext cx="1947138" cy="1219461"/>
      </dsp:txXfrm>
    </dsp:sp>
    <dsp:sp modelId="{B5A3E4BF-19EA-4631-941F-6E47A3F63065}">
      <dsp:nvSpPr>
        <dsp:cNvPr id="0" name=""/>
        <dsp:cNvSpPr/>
      </dsp:nvSpPr>
      <dsp:spPr>
        <a:xfrm>
          <a:off x="1780993" y="677271"/>
          <a:ext cx="3606284" cy="3606284"/>
        </a:xfrm>
        <a:custGeom>
          <a:avLst/>
          <a:gdLst/>
          <a:ahLst/>
          <a:cxnLst/>
          <a:rect l="0" t="0" r="0" b="0"/>
          <a:pathLst>
            <a:path>
              <a:moveTo>
                <a:pt x="11971" y="2010576"/>
              </a:moveTo>
              <a:arcTo wR="1803142" hR="1803142" stAng="10403643" swAng="3648601"/>
            </a:path>
          </a:pathLst>
        </a:custGeom>
        <a:noFill/>
        <a:ln w="6350" cap="flat" cmpd="sng" algn="ctr">
          <a:solidFill>
            <a:schemeClr val="accent5">
              <a:hueOff val="-6758543"/>
              <a:satOff val="-17419"/>
              <a:lumOff val="-11765"/>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4242A-FC47-4FF1-81F9-A4D7682BA26B}">
      <dsp:nvSpPr>
        <dsp:cNvPr id="0" name=""/>
        <dsp:cNvSpPr/>
      </dsp:nvSpPr>
      <dsp:spPr>
        <a:xfrm>
          <a:off x="994325" y="1347381"/>
          <a:ext cx="1851884" cy="123520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s-MX" sz="1400" kern="1200" dirty="0">
              <a:effectLst/>
              <a:latin typeface="Times New Roman" panose="02020603050405020304" pitchFamily="18" charset="0"/>
              <a:ea typeface="Times New Roman" panose="02020603050405020304" pitchFamily="18" charset="0"/>
            </a:rPr>
            <a:t>Transición Más Probable: Aumento Moderado</a:t>
          </a:r>
          <a:endParaRPr lang="es-PA" sz="1400" kern="1200" dirty="0"/>
        </a:p>
      </dsp:txBody>
      <dsp:txXfrm>
        <a:off x="1290626" y="1347381"/>
        <a:ext cx="1555582" cy="1235206"/>
      </dsp:txXfrm>
    </dsp:sp>
    <dsp:sp modelId="{3C734A73-35E2-4317-87BD-8BD8E4A9A530}">
      <dsp:nvSpPr>
        <dsp:cNvPr id="0" name=""/>
        <dsp:cNvSpPr/>
      </dsp:nvSpPr>
      <dsp:spPr>
        <a:xfrm>
          <a:off x="994325" y="2582588"/>
          <a:ext cx="1851884" cy="2919695"/>
        </a:xfrm>
        <a:prstGeom prst="rect">
          <a:avLst/>
        </a:prstGeom>
        <a:solidFill>
          <a:schemeClr val="accent3">
            <a:tint val="40000"/>
            <a:alpha val="90000"/>
            <a:hueOff val="289877"/>
            <a:satOff val="14286"/>
            <a:lumOff val="254"/>
            <a:alphaOff val="0"/>
          </a:schemeClr>
        </a:solidFill>
        <a:ln w="12700" cap="flat" cmpd="sng" algn="ctr">
          <a:solidFill>
            <a:schemeClr val="accent3">
              <a:tint val="40000"/>
              <a:alpha val="90000"/>
              <a:hueOff val="289877"/>
              <a:satOff val="14286"/>
              <a:lumOff val="2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just" defTabSz="533400">
            <a:lnSpc>
              <a:spcPct val="90000"/>
            </a:lnSpc>
            <a:spcBef>
              <a:spcPct val="0"/>
            </a:spcBef>
            <a:spcAft>
              <a:spcPct val="35000"/>
            </a:spcAft>
            <a:buNone/>
          </a:pPr>
          <a:r>
            <a:rPr lang="es-MX" sz="1200" kern="1200" dirty="0">
              <a:effectLst/>
              <a:latin typeface="Times New Roman" panose="02020603050405020304" pitchFamily="18" charset="0"/>
              <a:ea typeface="Times New Roman" panose="02020603050405020304" pitchFamily="18" charset="0"/>
            </a:rPr>
            <a:t>Después de un aumento significativo en los depósitos, es más probable que el siguiente cambio sea un aumento moderado, lo que indica una tendencia a la estabilización tras un gran incremento</a:t>
          </a:r>
          <a:endParaRPr lang="es-PA" sz="1200" kern="1200" dirty="0"/>
        </a:p>
      </dsp:txBody>
      <dsp:txXfrm>
        <a:off x="1290626" y="2582588"/>
        <a:ext cx="1555582" cy="2919695"/>
      </dsp:txXfrm>
    </dsp:sp>
    <dsp:sp modelId="{C3DF9B56-501B-44C4-800F-2489B329C6EB}">
      <dsp:nvSpPr>
        <dsp:cNvPr id="0" name=""/>
        <dsp:cNvSpPr/>
      </dsp:nvSpPr>
      <dsp:spPr>
        <a:xfrm>
          <a:off x="6653" y="853545"/>
          <a:ext cx="1234589" cy="12345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s-MX" sz="1200" kern="1200" dirty="0">
              <a:effectLst/>
              <a:latin typeface="Times New Roman" panose="02020603050405020304" pitchFamily="18" charset="0"/>
              <a:ea typeface="Times New Roman" panose="02020603050405020304" pitchFamily="18" charset="0"/>
            </a:rPr>
            <a:t>Aumento Significativo</a:t>
          </a:r>
          <a:endParaRPr lang="es-PA" sz="1200" kern="1200" dirty="0"/>
        </a:p>
      </dsp:txBody>
      <dsp:txXfrm>
        <a:off x="187454" y="1034346"/>
        <a:ext cx="872987" cy="872987"/>
      </dsp:txXfrm>
    </dsp:sp>
    <dsp:sp modelId="{8443DA3A-BE74-4785-9E4C-E3719DCCCBB9}">
      <dsp:nvSpPr>
        <dsp:cNvPr id="0" name=""/>
        <dsp:cNvSpPr/>
      </dsp:nvSpPr>
      <dsp:spPr>
        <a:xfrm>
          <a:off x="4080798" y="1347381"/>
          <a:ext cx="1851884" cy="1235206"/>
        </a:xfrm>
        <a:prstGeom prst="rect">
          <a:avLst/>
        </a:prstGeom>
        <a:solidFill>
          <a:schemeClr val="accent3">
            <a:tint val="40000"/>
            <a:alpha val="90000"/>
            <a:hueOff val="579755"/>
            <a:satOff val="28571"/>
            <a:lumOff val="508"/>
            <a:alphaOff val="0"/>
          </a:schemeClr>
        </a:solidFill>
        <a:ln w="12700" cap="flat" cmpd="sng" algn="ctr">
          <a:solidFill>
            <a:schemeClr val="accent3">
              <a:tint val="40000"/>
              <a:alpha val="90000"/>
              <a:hueOff val="579755"/>
              <a:satOff val="28571"/>
              <a:lumOff val="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s-MX" sz="1400" kern="1200" dirty="0">
              <a:effectLst/>
              <a:latin typeface="Times New Roman" panose="02020603050405020304" pitchFamily="18" charset="0"/>
              <a:ea typeface="Times New Roman" panose="02020603050405020304" pitchFamily="18" charset="0"/>
            </a:rPr>
            <a:t>Transición Más Probable: Aumento Moderado.</a:t>
          </a:r>
          <a:endParaRPr lang="es-PA" sz="1400" kern="1200" dirty="0"/>
        </a:p>
      </dsp:txBody>
      <dsp:txXfrm>
        <a:off x="4377100" y="1347381"/>
        <a:ext cx="1555582" cy="1235206"/>
      </dsp:txXfrm>
    </dsp:sp>
    <dsp:sp modelId="{2E14AD42-112F-458E-913E-9743DF47B17B}">
      <dsp:nvSpPr>
        <dsp:cNvPr id="0" name=""/>
        <dsp:cNvSpPr/>
      </dsp:nvSpPr>
      <dsp:spPr>
        <a:xfrm>
          <a:off x="4080798" y="2582588"/>
          <a:ext cx="1851884" cy="3000465"/>
        </a:xfrm>
        <a:prstGeom prst="rect">
          <a:avLst/>
        </a:prstGeom>
        <a:solidFill>
          <a:schemeClr val="accent3">
            <a:tint val="40000"/>
            <a:alpha val="90000"/>
            <a:hueOff val="869632"/>
            <a:satOff val="42857"/>
            <a:lumOff val="762"/>
            <a:alphaOff val="0"/>
          </a:schemeClr>
        </a:solidFill>
        <a:ln w="12700" cap="flat" cmpd="sng" algn="ctr">
          <a:solidFill>
            <a:schemeClr val="accent3">
              <a:tint val="40000"/>
              <a:alpha val="90000"/>
              <a:hueOff val="869632"/>
              <a:satOff val="42857"/>
              <a:lumOff val="7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s-MX" sz="1400" kern="1200" dirty="0">
              <a:effectLst/>
              <a:latin typeface="Times New Roman" panose="02020603050405020304" pitchFamily="18" charset="0"/>
              <a:ea typeface="Times New Roman" panose="02020603050405020304" pitchFamily="18" charset="0"/>
            </a:rPr>
            <a:t>Un aumento moderado tiende a ser seguido por otro aumento moderado, sugiriendo una fase de crecimiento estable.</a:t>
          </a:r>
          <a:endParaRPr lang="es-PA" sz="1400" kern="1200" dirty="0"/>
        </a:p>
      </dsp:txBody>
      <dsp:txXfrm>
        <a:off x="4377100" y="2582588"/>
        <a:ext cx="1555582" cy="3000465"/>
      </dsp:txXfrm>
    </dsp:sp>
    <dsp:sp modelId="{F5A9CC63-786B-4D14-B01E-1BA5FCD27438}">
      <dsp:nvSpPr>
        <dsp:cNvPr id="0" name=""/>
        <dsp:cNvSpPr/>
      </dsp:nvSpPr>
      <dsp:spPr>
        <a:xfrm>
          <a:off x="3093127" y="853545"/>
          <a:ext cx="1234589" cy="1234589"/>
        </a:xfrm>
        <a:prstGeom prst="ellipse">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s-MX" sz="1200" kern="1200" dirty="0">
              <a:effectLst/>
              <a:latin typeface="Times New Roman" panose="02020603050405020304" pitchFamily="18" charset="0"/>
              <a:ea typeface="Times New Roman" panose="02020603050405020304" pitchFamily="18" charset="0"/>
            </a:rPr>
            <a:t>Aumento Moderado</a:t>
          </a:r>
          <a:endParaRPr lang="es-PA" sz="1200" kern="1200" dirty="0"/>
        </a:p>
      </dsp:txBody>
      <dsp:txXfrm>
        <a:off x="3273928" y="1034346"/>
        <a:ext cx="872987" cy="872987"/>
      </dsp:txXfrm>
    </dsp:sp>
    <dsp:sp modelId="{300F3645-6C27-4C2D-A0ED-D36830701EAA}">
      <dsp:nvSpPr>
        <dsp:cNvPr id="0" name=""/>
        <dsp:cNvSpPr/>
      </dsp:nvSpPr>
      <dsp:spPr>
        <a:xfrm>
          <a:off x="7167272" y="1347381"/>
          <a:ext cx="1851884" cy="1235206"/>
        </a:xfrm>
        <a:prstGeom prst="rect">
          <a:avLst/>
        </a:prstGeom>
        <a:solidFill>
          <a:schemeClr val="accent3">
            <a:tint val="40000"/>
            <a:alpha val="90000"/>
            <a:hueOff val="1159509"/>
            <a:satOff val="57143"/>
            <a:lumOff val="1017"/>
            <a:alphaOff val="0"/>
          </a:schemeClr>
        </a:solidFill>
        <a:ln w="12700" cap="flat" cmpd="sng" algn="ctr">
          <a:solidFill>
            <a:schemeClr val="accent3">
              <a:tint val="40000"/>
              <a:alpha val="90000"/>
              <a:hueOff val="1159509"/>
              <a:satOff val="57143"/>
              <a:lumOff val="10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s-MX" sz="1400" kern="1200" dirty="0">
              <a:effectLst/>
              <a:latin typeface="Times New Roman" panose="02020603050405020304" pitchFamily="18" charset="0"/>
              <a:ea typeface="Times New Roman" panose="02020603050405020304" pitchFamily="18" charset="0"/>
            </a:rPr>
            <a:t>Transición Más Probable: Aumento Significativo</a:t>
          </a:r>
          <a:endParaRPr lang="es-PA" sz="1400" kern="1200" dirty="0"/>
        </a:p>
      </dsp:txBody>
      <dsp:txXfrm>
        <a:off x="7463574" y="1347381"/>
        <a:ext cx="1555582" cy="1235206"/>
      </dsp:txXfrm>
    </dsp:sp>
    <dsp:sp modelId="{57CECD2C-13F6-46C5-AAC9-872402613F47}">
      <dsp:nvSpPr>
        <dsp:cNvPr id="0" name=""/>
        <dsp:cNvSpPr/>
      </dsp:nvSpPr>
      <dsp:spPr>
        <a:xfrm>
          <a:off x="7167272" y="2561058"/>
          <a:ext cx="1851884" cy="2944189"/>
        </a:xfrm>
        <a:prstGeom prst="rect">
          <a:avLst/>
        </a:prstGeom>
        <a:solidFill>
          <a:schemeClr val="accent3">
            <a:tint val="40000"/>
            <a:alpha val="90000"/>
            <a:hueOff val="1449386"/>
            <a:satOff val="71429"/>
            <a:lumOff val="1271"/>
            <a:alphaOff val="0"/>
          </a:schemeClr>
        </a:solidFill>
        <a:ln w="12700" cap="flat" cmpd="sng" algn="ctr">
          <a:solidFill>
            <a:schemeClr val="accent3">
              <a:tint val="40000"/>
              <a:alpha val="90000"/>
              <a:hueOff val="1449386"/>
              <a:satOff val="71429"/>
              <a:lumOff val="12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s-MX" sz="1400" kern="1200" dirty="0">
              <a:effectLst/>
              <a:latin typeface="Times New Roman" panose="02020603050405020304" pitchFamily="18" charset="0"/>
              <a:ea typeface="Times New Roman" panose="02020603050405020304" pitchFamily="18" charset="0"/>
            </a:rPr>
            <a:t>Después de una disminución moderada, es más probable un aumento significativo, indicando una recuperación rápida tras una caída moderada.</a:t>
          </a:r>
          <a:endParaRPr lang="es-PA" sz="1400" kern="1200" dirty="0"/>
        </a:p>
      </dsp:txBody>
      <dsp:txXfrm>
        <a:off x="7463574" y="2561058"/>
        <a:ext cx="1555582" cy="2944189"/>
      </dsp:txXfrm>
    </dsp:sp>
    <dsp:sp modelId="{4CBF3879-CF41-4E25-84E0-1B8004D95EBA}">
      <dsp:nvSpPr>
        <dsp:cNvPr id="0" name=""/>
        <dsp:cNvSpPr/>
      </dsp:nvSpPr>
      <dsp:spPr>
        <a:xfrm>
          <a:off x="6179600" y="853545"/>
          <a:ext cx="1234589" cy="1234589"/>
        </a:xfrm>
        <a:prstGeom prst="ellipse">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s-MX" sz="1200" kern="1200" dirty="0">
              <a:effectLst/>
              <a:latin typeface="Times New Roman" panose="02020603050405020304" pitchFamily="18" charset="0"/>
              <a:ea typeface="Times New Roman" panose="02020603050405020304" pitchFamily="18" charset="0"/>
            </a:rPr>
            <a:t>Disminución Moderada</a:t>
          </a:r>
          <a:endParaRPr lang="es-PA" sz="1200" kern="1200" dirty="0"/>
        </a:p>
      </dsp:txBody>
      <dsp:txXfrm>
        <a:off x="6360401" y="1034346"/>
        <a:ext cx="872987" cy="872987"/>
      </dsp:txXfrm>
    </dsp:sp>
    <dsp:sp modelId="{30D94C07-B300-4693-9F7A-3FEA4235405E}">
      <dsp:nvSpPr>
        <dsp:cNvPr id="0" name=""/>
        <dsp:cNvSpPr/>
      </dsp:nvSpPr>
      <dsp:spPr>
        <a:xfrm>
          <a:off x="10253746" y="1347381"/>
          <a:ext cx="1851884" cy="1235206"/>
        </a:xfrm>
        <a:prstGeom prst="rect">
          <a:avLst/>
        </a:prstGeom>
        <a:solidFill>
          <a:schemeClr val="accent3">
            <a:tint val="40000"/>
            <a:alpha val="90000"/>
            <a:hueOff val="1739264"/>
            <a:satOff val="85714"/>
            <a:lumOff val="1525"/>
            <a:alphaOff val="0"/>
          </a:schemeClr>
        </a:solidFill>
        <a:ln w="12700" cap="flat" cmpd="sng" algn="ctr">
          <a:solidFill>
            <a:schemeClr val="accent3">
              <a:tint val="40000"/>
              <a:alpha val="90000"/>
              <a:hueOff val="1739264"/>
              <a:satOff val="85714"/>
              <a:lumOff val="15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s-MX" sz="1400" kern="1200" dirty="0">
              <a:effectLst/>
              <a:latin typeface="Times New Roman" panose="02020603050405020304" pitchFamily="18" charset="0"/>
              <a:ea typeface="Times New Roman" panose="02020603050405020304" pitchFamily="18" charset="0"/>
            </a:rPr>
            <a:t>Transición Más Probable: Disminución Moderada.</a:t>
          </a:r>
          <a:endParaRPr lang="es-PA" sz="1400" kern="1200" dirty="0"/>
        </a:p>
      </dsp:txBody>
      <dsp:txXfrm>
        <a:off x="10550047" y="1347381"/>
        <a:ext cx="1555582" cy="1235206"/>
      </dsp:txXfrm>
    </dsp:sp>
    <dsp:sp modelId="{985417AC-5129-4369-89C3-8B8C74639EED}">
      <dsp:nvSpPr>
        <dsp:cNvPr id="0" name=""/>
        <dsp:cNvSpPr/>
      </dsp:nvSpPr>
      <dsp:spPr>
        <a:xfrm>
          <a:off x="10253746" y="2582588"/>
          <a:ext cx="1851884" cy="3056741"/>
        </a:xfrm>
        <a:prstGeom prst="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s-MX" sz="1400" kern="1200" dirty="0">
              <a:effectLst/>
              <a:latin typeface="Times New Roman" panose="02020603050405020304" pitchFamily="18" charset="0"/>
              <a:ea typeface="Times New Roman" panose="02020603050405020304" pitchFamily="18" charset="0"/>
            </a:rPr>
            <a:t>Una disminución significativa tiende a ser seguida por una disminución moderada, mostrando una tendencia a continuar decreciendo, aunque a un ritmo menor</a:t>
          </a:r>
          <a:endParaRPr lang="es-PA" sz="1400" kern="1200" dirty="0"/>
        </a:p>
      </dsp:txBody>
      <dsp:txXfrm>
        <a:off x="10550047" y="2582588"/>
        <a:ext cx="1555582" cy="3056741"/>
      </dsp:txXfrm>
    </dsp:sp>
    <dsp:sp modelId="{9C96134A-791E-4356-8366-2CBE9DB91EB7}">
      <dsp:nvSpPr>
        <dsp:cNvPr id="0" name=""/>
        <dsp:cNvSpPr/>
      </dsp:nvSpPr>
      <dsp:spPr>
        <a:xfrm>
          <a:off x="9266074" y="853545"/>
          <a:ext cx="1234589" cy="1234589"/>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s-MX" sz="1200" kern="1200" dirty="0">
              <a:effectLst/>
              <a:latin typeface="Times New Roman" panose="02020603050405020304" pitchFamily="18" charset="0"/>
              <a:ea typeface="Times New Roman" panose="02020603050405020304" pitchFamily="18" charset="0"/>
            </a:rPr>
            <a:t>Disminución Significativa</a:t>
          </a:r>
          <a:endParaRPr lang="es-PA" sz="1200" kern="1200" dirty="0"/>
        </a:p>
      </dsp:txBody>
      <dsp:txXfrm>
        <a:off x="9446875" y="1034346"/>
        <a:ext cx="872987" cy="87298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BA28D-A457-4C2C-875B-4CA95FD6A299}">
      <dsp:nvSpPr>
        <dsp:cNvPr id="0" name=""/>
        <dsp:cNvSpPr/>
      </dsp:nvSpPr>
      <dsp:spPr>
        <a:xfrm rot="10800000">
          <a:off x="0" y="0"/>
          <a:ext cx="5877951" cy="1230460"/>
        </a:xfrm>
        <a:prstGeom prst="trapezoid">
          <a:avLst>
            <a:gd name="adj" fmla="val 79617"/>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s-MX" sz="2900" kern="1200" dirty="0"/>
            <a:t>Planificación de Liquidez</a:t>
          </a:r>
          <a:endParaRPr lang="es-PA" sz="2900" kern="1200" dirty="0"/>
        </a:p>
      </dsp:txBody>
      <dsp:txXfrm rot="-10800000">
        <a:off x="1028641" y="0"/>
        <a:ext cx="3820668" cy="1230460"/>
      </dsp:txXfrm>
    </dsp:sp>
    <dsp:sp modelId="{85D1E44A-DE4A-4119-8A81-B898F04DF522}">
      <dsp:nvSpPr>
        <dsp:cNvPr id="0" name=""/>
        <dsp:cNvSpPr/>
      </dsp:nvSpPr>
      <dsp:spPr>
        <a:xfrm rot="10800000">
          <a:off x="979658" y="1230460"/>
          <a:ext cx="3918634" cy="1230460"/>
        </a:xfrm>
        <a:prstGeom prst="trapezoid">
          <a:avLst>
            <a:gd name="adj" fmla="val 79617"/>
          </a:avLst>
        </a:prstGeom>
        <a:solidFill>
          <a:srgbClr val="4DC58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s-MX" sz="2900" kern="1200" dirty="0"/>
            <a:t>Gestión de Riesgos</a:t>
          </a:r>
          <a:endParaRPr lang="es-PA" sz="2900" kern="1200" dirty="0"/>
        </a:p>
      </dsp:txBody>
      <dsp:txXfrm rot="-10800000">
        <a:off x="1665419" y="1230460"/>
        <a:ext cx="2547112" cy="1230460"/>
      </dsp:txXfrm>
    </dsp:sp>
    <dsp:sp modelId="{0A0D24AD-CC48-45A5-8374-D79661B8C050}">
      <dsp:nvSpPr>
        <dsp:cNvPr id="0" name=""/>
        <dsp:cNvSpPr/>
      </dsp:nvSpPr>
      <dsp:spPr>
        <a:xfrm rot="10800000">
          <a:off x="1959317" y="2460920"/>
          <a:ext cx="1959317" cy="1230460"/>
        </a:xfrm>
        <a:prstGeom prst="trapezoid">
          <a:avLst>
            <a:gd name="adj" fmla="val 79617"/>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s-MX" sz="2900" kern="1200" dirty="0"/>
            <a:t>Estrategias de Inversión</a:t>
          </a:r>
          <a:endParaRPr lang="es-PA" sz="2900" kern="1200" dirty="0"/>
        </a:p>
      </dsp:txBody>
      <dsp:txXfrm rot="-10800000">
        <a:off x="1959317" y="2460920"/>
        <a:ext cx="1959317" cy="1230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0A3DA-DD33-47FB-B99F-93F4A14EC6E8}">
      <dsp:nvSpPr>
        <dsp:cNvPr id="0" name=""/>
        <dsp:cNvSpPr/>
      </dsp:nvSpPr>
      <dsp:spPr>
        <a:xfrm>
          <a:off x="4413468" y="683"/>
          <a:ext cx="6620203" cy="2664457"/>
        </a:xfrm>
        <a:prstGeom prst="rightArrow">
          <a:avLst>
            <a:gd name="adj1" fmla="val 75000"/>
            <a:gd name="adj2" fmla="val 50000"/>
          </a:avLst>
        </a:prstGeom>
        <a:solidFill>
          <a:schemeClr val="accent1">
            <a:alpha val="90000"/>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s-MX" sz="1600" kern="1200" dirty="0"/>
            <a:t>La capacidad predictiva de cada modelo puede evaluarse visualmente comparando las líneas de predicción con los datos originales.</a:t>
          </a:r>
          <a:endParaRPr lang="es-PA" sz="1600" kern="1200" dirty="0"/>
        </a:p>
        <a:p>
          <a:pPr marL="171450" lvl="1" indent="-171450" algn="l" defTabSz="711200">
            <a:lnSpc>
              <a:spcPct val="90000"/>
            </a:lnSpc>
            <a:spcBef>
              <a:spcPct val="0"/>
            </a:spcBef>
            <a:spcAft>
              <a:spcPct val="15000"/>
            </a:spcAft>
            <a:buChar char="•"/>
          </a:pPr>
          <a:r>
            <a:rPr lang="es-PA" sz="1600" kern="1200" dirty="0"/>
            <a:t>Los modelos más complejos como Holt y Winter pueden capturar mejor cambios a corto y mediano plazo, así como estacionalidad.</a:t>
          </a:r>
        </a:p>
        <a:p>
          <a:pPr marL="171450" lvl="1" indent="-171450" algn="l" defTabSz="711200">
            <a:lnSpc>
              <a:spcPct val="90000"/>
            </a:lnSpc>
            <a:spcBef>
              <a:spcPct val="0"/>
            </a:spcBef>
            <a:spcAft>
              <a:spcPct val="15000"/>
            </a:spcAft>
            <a:buChar char="•"/>
          </a:pPr>
          <a:r>
            <a:rPr lang="es-MX" sz="1600" kern="1200" dirty="0"/>
            <a:t>Los promedios móviles son útiles para suavizar datos y identificar tendencias a largo plazo, pero no proporcionan predicciones detalladas.</a:t>
          </a:r>
          <a:endParaRPr lang="es-PA" sz="1600" kern="1200" dirty="0"/>
        </a:p>
      </dsp:txBody>
      <dsp:txXfrm>
        <a:off x="4413468" y="333740"/>
        <a:ext cx="5621032" cy="1998343"/>
      </dsp:txXfrm>
    </dsp:sp>
    <dsp:sp modelId="{518AF97B-6ACF-4F92-80A1-039B6ECCDB96}">
      <dsp:nvSpPr>
        <dsp:cNvPr id="0" name=""/>
        <dsp:cNvSpPr/>
      </dsp:nvSpPr>
      <dsp:spPr>
        <a:xfrm>
          <a:off x="0" y="683"/>
          <a:ext cx="4413468" cy="2664457"/>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es-PA" sz="6000" kern="1200" dirty="0"/>
            <a:t>Capacidad Predictiva:</a:t>
          </a:r>
        </a:p>
      </dsp:txBody>
      <dsp:txXfrm>
        <a:off x="130068" y="130751"/>
        <a:ext cx="4153332" cy="2404321"/>
      </dsp:txXfrm>
    </dsp:sp>
    <dsp:sp modelId="{135C3FA1-A2BA-4425-B886-ECA444ECE41D}">
      <dsp:nvSpPr>
        <dsp:cNvPr id="0" name=""/>
        <dsp:cNvSpPr/>
      </dsp:nvSpPr>
      <dsp:spPr>
        <a:xfrm>
          <a:off x="4413468" y="2931586"/>
          <a:ext cx="6620203" cy="2664457"/>
        </a:xfrm>
        <a:prstGeom prst="rightArrow">
          <a:avLst>
            <a:gd name="adj1" fmla="val 75000"/>
            <a:gd name="adj2" fmla="val 50000"/>
          </a:avLst>
        </a:prstGeom>
        <a:solidFill>
          <a:schemeClr val="accent1">
            <a:alpha val="90000"/>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s-PA" sz="1600" kern="1200" dirty="0"/>
            <a:t>Si la serie temporal muestra una fuerte estacionalidad, el modelo de Winter podría ser más apropiado.</a:t>
          </a:r>
        </a:p>
        <a:p>
          <a:pPr marL="171450" lvl="1" indent="-171450" algn="l" defTabSz="711200">
            <a:lnSpc>
              <a:spcPct val="90000"/>
            </a:lnSpc>
            <a:spcBef>
              <a:spcPct val="0"/>
            </a:spcBef>
            <a:spcAft>
              <a:spcPct val="15000"/>
            </a:spcAft>
            <a:buChar char="•"/>
          </a:pPr>
          <a:r>
            <a:rPr lang="es-PA" sz="1600" kern="1200"/>
            <a:t>Si solo hay una tendencia general sin estacionalidad evidente, Holt podría ser una opción adecuada.</a:t>
          </a:r>
          <a:endParaRPr lang="es-PA" sz="1600" kern="1200" dirty="0"/>
        </a:p>
        <a:p>
          <a:pPr marL="171450" lvl="1" indent="-171450" algn="l" defTabSz="711200">
            <a:lnSpc>
              <a:spcPct val="90000"/>
            </a:lnSpc>
            <a:spcBef>
              <a:spcPct val="0"/>
            </a:spcBef>
            <a:spcAft>
              <a:spcPct val="15000"/>
            </a:spcAft>
            <a:buChar char="•"/>
          </a:pPr>
          <a:r>
            <a:rPr lang="es-PA" sz="1600" kern="1200"/>
            <a:t>Los promedios móviles son útiles para tendencias a largo plazo y como referencia, pero tienen limitaciones en la predicción de cambios abruptos o estacionalidad.</a:t>
          </a:r>
          <a:endParaRPr lang="es-PA" sz="1600" kern="1200" dirty="0"/>
        </a:p>
      </dsp:txBody>
      <dsp:txXfrm>
        <a:off x="4413468" y="3264643"/>
        <a:ext cx="5621032" cy="1998343"/>
      </dsp:txXfrm>
    </dsp:sp>
    <dsp:sp modelId="{F6ED9FC3-C20A-4305-823C-F1B18AA39AC9}">
      <dsp:nvSpPr>
        <dsp:cNvPr id="0" name=""/>
        <dsp:cNvSpPr/>
      </dsp:nvSpPr>
      <dsp:spPr>
        <a:xfrm>
          <a:off x="0" y="2931586"/>
          <a:ext cx="4413468" cy="2664457"/>
        </a:xfrm>
        <a:prstGeom prst="roundRect">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es-PA" sz="6000" kern="1200" dirty="0"/>
            <a:t>Elección del Modelo:</a:t>
          </a:r>
        </a:p>
      </dsp:txBody>
      <dsp:txXfrm>
        <a:off x="130068" y="3061654"/>
        <a:ext cx="4153332" cy="24043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0B605-801A-4583-9E6F-F0F781FE0EB1}">
      <dsp:nvSpPr>
        <dsp:cNvPr id="0" name=""/>
        <dsp:cNvSpPr/>
      </dsp:nvSpPr>
      <dsp:spPr>
        <a:xfrm>
          <a:off x="3423" y="208458"/>
          <a:ext cx="1818679" cy="47370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s-MX" sz="1300" kern="1200" dirty="0"/>
            <a:t>. Ingresos por Intereses y Comisiones</a:t>
          </a:r>
          <a:endParaRPr lang="es-PA" sz="1300" kern="1200" dirty="0"/>
        </a:p>
      </dsp:txBody>
      <dsp:txXfrm>
        <a:off x="3423" y="208458"/>
        <a:ext cx="1818679" cy="473701"/>
      </dsp:txXfrm>
    </dsp:sp>
    <dsp:sp modelId="{16D1B170-2E9D-411E-BFE7-6A7BD7D1A492}">
      <dsp:nvSpPr>
        <dsp:cNvPr id="0" name=""/>
        <dsp:cNvSpPr/>
      </dsp:nvSpPr>
      <dsp:spPr>
        <a:xfrm>
          <a:off x="3423" y="682159"/>
          <a:ext cx="1818679" cy="49959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MX" sz="1300" b="1" kern="1200" dirty="0"/>
            <a:t>Intereses sobre Préstamos</a:t>
          </a:r>
          <a:r>
            <a:rPr lang="es-MX" sz="1300" kern="1200" dirty="0"/>
            <a:t>: Los bancos utilizan los fondos entrantes para otorgar préstamos a empresas y particulares. Los intereses cobrados sobre estos préstamos representan una fuente principal de ingresos para el banco.</a:t>
          </a:r>
          <a:endParaRPr lang="es-PA" sz="1300" kern="1200" dirty="0"/>
        </a:p>
        <a:p>
          <a:pPr marL="114300" lvl="1" indent="-114300" algn="l" defTabSz="577850">
            <a:lnSpc>
              <a:spcPct val="90000"/>
            </a:lnSpc>
            <a:spcBef>
              <a:spcPct val="0"/>
            </a:spcBef>
            <a:spcAft>
              <a:spcPct val="15000"/>
            </a:spcAft>
            <a:buChar char="•"/>
          </a:pPr>
          <a:r>
            <a:rPr lang="es-MX" sz="1300" b="1" kern="1200" dirty="0"/>
            <a:t>Comisiones por Servicios</a:t>
          </a:r>
          <a:r>
            <a:rPr lang="es-MX" sz="1300" kern="1200" dirty="0"/>
            <a:t>: Los bancos cobran comisiones por una variedad de servicios relacionados con transacciones entrantes, como transferencias, procesamiento de pagos y gestión de cuentas. Estas comisiones contribuyen directamente a los ingresos del banco.</a:t>
          </a:r>
          <a:endParaRPr lang="es-PA" sz="1300" kern="1200" dirty="0"/>
        </a:p>
      </dsp:txBody>
      <dsp:txXfrm>
        <a:off x="3423" y="682159"/>
        <a:ext cx="1818679" cy="4995900"/>
      </dsp:txXfrm>
    </dsp:sp>
    <dsp:sp modelId="{4A1AB76E-A689-454E-A352-4C8FB85BD810}">
      <dsp:nvSpPr>
        <dsp:cNvPr id="0" name=""/>
        <dsp:cNvSpPr/>
      </dsp:nvSpPr>
      <dsp:spPr>
        <a:xfrm>
          <a:off x="2076717" y="208458"/>
          <a:ext cx="1818679" cy="473701"/>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s-MX" sz="1300" kern="1200" dirty="0"/>
            <a:t>Aumento de la Base de Clientes y Activos</a:t>
          </a:r>
          <a:endParaRPr lang="es-PA" sz="1300" kern="1200" dirty="0"/>
        </a:p>
      </dsp:txBody>
      <dsp:txXfrm>
        <a:off x="2076717" y="208458"/>
        <a:ext cx="1818679" cy="473701"/>
      </dsp:txXfrm>
    </dsp:sp>
    <dsp:sp modelId="{2E2C9246-9DCD-4038-9169-7D7F5D967434}">
      <dsp:nvSpPr>
        <dsp:cNvPr id="0" name=""/>
        <dsp:cNvSpPr/>
      </dsp:nvSpPr>
      <dsp:spPr>
        <a:xfrm>
          <a:off x="2076717" y="682159"/>
          <a:ext cx="1818679" cy="4995900"/>
        </a:xfrm>
        <a:prstGeom prst="rect">
          <a:avLst/>
        </a:prstGeom>
        <a:solidFill>
          <a:schemeClr val="accent2">
            <a:tint val="40000"/>
            <a:alpha val="90000"/>
            <a:hueOff val="-169845"/>
            <a:satOff val="-15069"/>
            <a:lumOff val="-154"/>
            <a:alphaOff val="0"/>
          </a:schemeClr>
        </a:solidFill>
        <a:ln w="12700" cap="flat" cmpd="sng" algn="ctr">
          <a:solidFill>
            <a:schemeClr val="accent2">
              <a:tint val="40000"/>
              <a:alpha val="90000"/>
              <a:hueOff val="-169845"/>
              <a:satOff val="-1506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MX" sz="1300" b="1" kern="1200" dirty="0"/>
            <a:t>Captación de Depósitos</a:t>
          </a:r>
          <a:r>
            <a:rPr lang="es-MX" sz="1300" kern="1200" dirty="0"/>
            <a:t>: Los depósitos recibidos aumentan los activos del banco, lo cual es crucial para su capacidad de prestar y generar ingresos por intereses.</a:t>
          </a:r>
          <a:endParaRPr lang="es-PA" sz="1300" kern="1200" dirty="0"/>
        </a:p>
        <a:p>
          <a:pPr marL="114300" lvl="1" indent="-114300" algn="l" defTabSz="577850">
            <a:lnSpc>
              <a:spcPct val="90000"/>
            </a:lnSpc>
            <a:spcBef>
              <a:spcPct val="0"/>
            </a:spcBef>
            <a:spcAft>
              <a:spcPct val="15000"/>
            </a:spcAft>
            <a:buChar char="•"/>
          </a:pPr>
          <a:r>
            <a:rPr lang="es-MX" sz="1300" b="1" kern="1200" dirty="0"/>
            <a:t>Ampliación del Mercado</a:t>
          </a:r>
          <a:r>
            <a:rPr lang="es-MX" sz="1300" kern="1200" dirty="0"/>
            <a:t>: Ofrecer servicios eficientes para manejar transacciones entrantes ayuda a atraer nuevos clientes y retener a los existentes, lo cual expande la base de clientes del banco y potencialmente aumenta sus ingresos.</a:t>
          </a:r>
          <a:endParaRPr lang="es-PA" sz="1300" kern="1200" dirty="0"/>
        </a:p>
      </dsp:txBody>
      <dsp:txXfrm>
        <a:off x="2076717" y="682159"/>
        <a:ext cx="1818679" cy="4995900"/>
      </dsp:txXfrm>
    </dsp:sp>
    <dsp:sp modelId="{0E3CB975-5E82-49E1-9092-6EFFE938FA07}">
      <dsp:nvSpPr>
        <dsp:cNvPr id="0" name=""/>
        <dsp:cNvSpPr/>
      </dsp:nvSpPr>
      <dsp:spPr>
        <a:xfrm>
          <a:off x="4150012" y="208458"/>
          <a:ext cx="1818679" cy="473701"/>
        </a:xfrm>
        <a:prstGeom prst="rect">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s-PA" sz="1300" kern="1200" dirty="0"/>
            <a:t>Eficiencia Operativa</a:t>
          </a:r>
        </a:p>
      </dsp:txBody>
      <dsp:txXfrm>
        <a:off x="4150012" y="208458"/>
        <a:ext cx="1818679" cy="473701"/>
      </dsp:txXfrm>
    </dsp:sp>
    <dsp:sp modelId="{ED80177F-7D28-4FBF-AB5D-23D2F6BDC07D}">
      <dsp:nvSpPr>
        <dsp:cNvPr id="0" name=""/>
        <dsp:cNvSpPr/>
      </dsp:nvSpPr>
      <dsp:spPr>
        <a:xfrm>
          <a:off x="4150012" y="682159"/>
          <a:ext cx="1818679" cy="4995900"/>
        </a:xfrm>
        <a:prstGeom prst="rect">
          <a:avLst/>
        </a:prstGeom>
        <a:solidFill>
          <a:schemeClr val="accent2">
            <a:tint val="40000"/>
            <a:alpha val="90000"/>
            <a:hueOff val="-339690"/>
            <a:satOff val="-30138"/>
            <a:lumOff val="-308"/>
            <a:alphaOff val="0"/>
          </a:schemeClr>
        </a:solidFill>
        <a:ln w="12700" cap="flat" cmpd="sng" algn="ctr">
          <a:solidFill>
            <a:schemeClr val="accent2">
              <a:tint val="40000"/>
              <a:alpha val="90000"/>
              <a:hueOff val="-339690"/>
              <a:satOff val="-30138"/>
              <a:lumOff val="-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MX" sz="1300" b="1" kern="1200" dirty="0"/>
            <a:t>Reducción de Costos</a:t>
          </a:r>
          <a:r>
            <a:rPr lang="es-MX" sz="1300" kern="1200" dirty="0"/>
            <a:t>: Al recibir y gestionar fondos de manera eficiente, los bancos pueden optimizar sus operaciones y reducir costos asociados con la gestión de efectivo y otros recursos.</a:t>
          </a:r>
          <a:endParaRPr lang="es-PA" sz="1300" kern="1200" dirty="0"/>
        </a:p>
        <a:p>
          <a:pPr marL="114300" lvl="1" indent="-114300" algn="l" defTabSz="577850">
            <a:lnSpc>
              <a:spcPct val="90000"/>
            </a:lnSpc>
            <a:spcBef>
              <a:spcPct val="0"/>
            </a:spcBef>
            <a:spcAft>
              <a:spcPct val="15000"/>
            </a:spcAft>
            <a:buChar char="•"/>
          </a:pPr>
          <a:r>
            <a:rPr lang="es-MX" sz="1300" b="1" kern="1200" dirty="0"/>
            <a:t>Automatización y Tecnología</a:t>
          </a:r>
          <a:r>
            <a:rPr lang="es-MX" sz="1300" kern="1200" dirty="0"/>
            <a:t>: Inversiones en tecnología permiten a los bancos automatizar procesos de manejo de fondos entrantes, lo cual mejora la eficiencia operativa y reduce costos a largo plazo.</a:t>
          </a:r>
          <a:endParaRPr lang="es-PA" sz="1300" kern="1200" dirty="0"/>
        </a:p>
      </dsp:txBody>
      <dsp:txXfrm>
        <a:off x="4150012" y="682159"/>
        <a:ext cx="1818679" cy="4995900"/>
      </dsp:txXfrm>
    </dsp:sp>
    <dsp:sp modelId="{0E095232-7AA0-4AFF-91D5-95AD28D08896}">
      <dsp:nvSpPr>
        <dsp:cNvPr id="0" name=""/>
        <dsp:cNvSpPr/>
      </dsp:nvSpPr>
      <dsp:spPr>
        <a:xfrm>
          <a:off x="6223307" y="208458"/>
          <a:ext cx="1818679" cy="473701"/>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s-PA" sz="1300" b="1" kern="1200" dirty="0"/>
            <a:t>Diversificación de Ingresos</a:t>
          </a:r>
          <a:endParaRPr lang="es-PA" sz="1300" kern="1200" dirty="0"/>
        </a:p>
      </dsp:txBody>
      <dsp:txXfrm>
        <a:off x="6223307" y="208458"/>
        <a:ext cx="1818679" cy="473701"/>
      </dsp:txXfrm>
    </dsp:sp>
    <dsp:sp modelId="{B38E7027-CECF-4B8E-AABC-18272C52C7AE}">
      <dsp:nvSpPr>
        <dsp:cNvPr id="0" name=""/>
        <dsp:cNvSpPr/>
      </dsp:nvSpPr>
      <dsp:spPr>
        <a:xfrm>
          <a:off x="6223307" y="682159"/>
          <a:ext cx="1818679" cy="4995900"/>
        </a:xfrm>
        <a:prstGeom prst="rect">
          <a:avLst/>
        </a:prstGeom>
        <a:solidFill>
          <a:schemeClr val="accent2">
            <a:tint val="40000"/>
            <a:alpha val="90000"/>
            <a:hueOff val="-509536"/>
            <a:satOff val="-45208"/>
            <a:lumOff val="-461"/>
            <a:alphaOff val="0"/>
          </a:schemeClr>
        </a:solidFill>
        <a:ln w="12700" cap="flat" cmpd="sng" algn="ctr">
          <a:solidFill>
            <a:schemeClr val="accent2">
              <a:tint val="40000"/>
              <a:alpha val="90000"/>
              <a:hueOff val="-509536"/>
              <a:satOff val="-45208"/>
              <a:lumOff val="-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PA" sz="1300" b="1" kern="1200" dirty="0"/>
            <a:t>Inversiones y Rendimientos</a:t>
          </a:r>
          <a:r>
            <a:rPr lang="es-PA" sz="1300" kern="1200" dirty="0"/>
            <a:t>: Los fondos entrantes pueden ser invertidos en diversos instrumentos financieros para generar rendimientos adicionales, diversificando las fuentes de ingresos del banco más allá de los intereses por préstamos.</a:t>
          </a:r>
        </a:p>
      </dsp:txBody>
      <dsp:txXfrm>
        <a:off x="6223307" y="682159"/>
        <a:ext cx="1818679" cy="4995900"/>
      </dsp:txXfrm>
    </dsp:sp>
    <dsp:sp modelId="{302AE10C-4B70-4C73-AEBE-201F1834B0DC}">
      <dsp:nvSpPr>
        <dsp:cNvPr id="0" name=""/>
        <dsp:cNvSpPr/>
      </dsp:nvSpPr>
      <dsp:spPr>
        <a:xfrm>
          <a:off x="8296601" y="208458"/>
          <a:ext cx="1818679" cy="473701"/>
        </a:xfrm>
        <a:prstGeom prst="rect">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s-PA" sz="1300" b="1" kern="1200" dirty="0"/>
            <a:t>Contribución al Sistema Financiero y Económico</a:t>
          </a:r>
          <a:endParaRPr lang="es-PA" sz="1300" kern="1200" dirty="0"/>
        </a:p>
      </dsp:txBody>
      <dsp:txXfrm>
        <a:off x="8296601" y="208458"/>
        <a:ext cx="1818679" cy="473701"/>
      </dsp:txXfrm>
    </dsp:sp>
    <dsp:sp modelId="{B2DFD89F-952B-41EE-A994-427D06FC5855}">
      <dsp:nvSpPr>
        <dsp:cNvPr id="0" name=""/>
        <dsp:cNvSpPr/>
      </dsp:nvSpPr>
      <dsp:spPr>
        <a:xfrm>
          <a:off x="8296601" y="682159"/>
          <a:ext cx="1818679" cy="4995900"/>
        </a:xfrm>
        <a:prstGeom prst="rect">
          <a:avLst/>
        </a:prstGeom>
        <a:solidFill>
          <a:schemeClr val="accent2">
            <a:tint val="40000"/>
            <a:alpha val="90000"/>
            <a:hueOff val="-679381"/>
            <a:satOff val="-60277"/>
            <a:lumOff val="-615"/>
            <a:alphaOff val="0"/>
          </a:schemeClr>
        </a:solidFill>
        <a:ln w="12700" cap="flat" cmpd="sng" algn="ctr">
          <a:solidFill>
            <a:schemeClr val="accent2">
              <a:tint val="40000"/>
              <a:alpha val="90000"/>
              <a:hueOff val="-679381"/>
              <a:satOff val="-60277"/>
              <a:lumOff val="-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PA" sz="1300" b="1" kern="1200" dirty="0"/>
            <a:t>Estímulo Económico</a:t>
          </a:r>
          <a:r>
            <a:rPr lang="es-PA" sz="1300" kern="1200" dirty="0"/>
            <a:t>: Al facilitar la circulación de dinero a través de la economía mediante préstamos y otros servicios financieros, los bancos contribuyen al crecimiento económico y al desarrollo de la comunidad.</a:t>
          </a:r>
        </a:p>
      </dsp:txBody>
      <dsp:txXfrm>
        <a:off x="8296601" y="682159"/>
        <a:ext cx="1818679" cy="4995900"/>
      </dsp:txXfrm>
    </dsp:sp>
    <dsp:sp modelId="{22B93F7A-8922-4862-8EB6-DFB4D9651F17}">
      <dsp:nvSpPr>
        <dsp:cNvPr id="0" name=""/>
        <dsp:cNvSpPr/>
      </dsp:nvSpPr>
      <dsp:spPr>
        <a:xfrm>
          <a:off x="10369896" y="208458"/>
          <a:ext cx="1818679" cy="47370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s-PA" sz="1300" b="1" kern="1200" dirty="0"/>
            <a:t>Fortaleza Financiera y Estabilidad</a:t>
          </a:r>
          <a:endParaRPr lang="es-PA" sz="1300" kern="1200" dirty="0"/>
        </a:p>
      </dsp:txBody>
      <dsp:txXfrm>
        <a:off x="10369896" y="208458"/>
        <a:ext cx="1818679" cy="473701"/>
      </dsp:txXfrm>
    </dsp:sp>
    <dsp:sp modelId="{7BEB4D81-A611-45B6-8DD4-0AB21EB83D3C}">
      <dsp:nvSpPr>
        <dsp:cNvPr id="0" name=""/>
        <dsp:cNvSpPr/>
      </dsp:nvSpPr>
      <dsp:spPr>
        <a:xfrm>
          <a:off x="10369896" y="682159"/>
          <a:ext cx="1818679" cy="499590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PA" sz="1300" b="1" kern="1200" dirty="0"/>
            <a:t>Reserva de Liquidez</a:t>
          </a:r>
          <a:r>
            <a:rPr lang="es-PA" sz="1300" kern="1200" dirty="0"/>
            <a:t>: Los fondos entrantes fortalecen la posición de liquidez del banco, asegurando que pueda cumplir con sus obligaciones financieras y responder a las demandas de los clientes de manera eficiente.</a:t>
          </a:r>
        </a:p>
        <a:p>
          <a:pPr marL="114300" lvl="1" indent="-114300" algn="l" defTabSz="577850">
            <a:lnSpc>
              <a:spcPct val="90000"/>
            </a:lnSpc>
            <a:spcBef>
              <a:spcPct val="0"/>
            </a:spcBef>
            <a:spcAft>
              <a:spcPct val="15000"/>
            </a:spcAft>
            <a:buChar char="•"/>
          </a:pPr>
          <a:r>
            <a:rPr lang="es-PA" sz="1300" b="1" kern="1200"/>
            <a:t>Resistencia a Crisis</a:t>
          </a:r>
          <a:r>
            <a:rPr lang="es-PA" sz="1300" kern="1200"/>
            <a:t>: Una base sólida de fondos entrantes hace que los bancos sean más resistentes a las fluctuaciones económicas y financieras, asegurando una mayor estabilidad a largo plazo.</a:t>
          </a:r>
          <a:endParaRPr lang="es-PA" sz="1300" kern="1200" dirty="0"/>
        </a:p>
      </dsp:txBody>
      <dsp:txXfrm>
        <a:off x="10369896" y="682159"/>
        <a:ext cx="1818679" cy="4995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F6675-3EC2-453C-A8EB-FDC679A1DBA9}">
      <dsp:nvSpPr>
        <dsp:cNvPr id="0" name=""/>
        <dsp:cNvSpPr/>
      </dsp:nvSpPr>
      <dsp:spPr>
        <a:xfrm rot="16200000">
          <a:off x="-1628949" y="1631764"/>
          <a:ext cx="6025791" cy="2762261"/>
        </a:xfrm>
        <a:prstGeom prst="flowChartManualOperati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7048" bIns="0" numCol="1" spcCol="1270" anchor="ctr" anchorCtr="0">
          <a:noAutofit/>
        </a:bodyPr>
        <a:lstStyle/>
        <a:p>
          <a:pPr marL="0" lvl="0" indent="0" algn="ctr" defTabSz="666750">
            <a:lnSpc>
              <a:spcPct val="90000"/>
            </a:lnSpc>
            <a:spcBef>
              <a:spcPct val="0"/>
            </a:spcBef>
            <a:spcAft>
              <a:spcPct val="35000"/>
            </a:spcAft>
            <a:buNone/>
          </a:pPr>
          <a:r>
            <a:rPr lang="es-MX" sz="1500" b="1" kern="1200" dirty="0">
              <a:solidFill>
                <a:schemeClr val="tx1">
                  <a:lumMod val="95000"/>
                  <a:lumOff val="5000"/>
                </a:schemeClr>
              </a:solidFill>
            </a:rPr>
            <a:t>Los beneficios económicos de las transacciones entrantes para los bancos </a:t>
          </a:r>
        </a:p>
        <a:p>
          <a:pPr marL="0" lvl="0" indent="0" algn="l" defTabSz="666750">
            <a:lnSpc>
              <a:spcPct val="90000"/>
            </a:lnSpc>
            <a:spcBef>
              <a:spcPct val="0"/>
            </a:spcBef>
            <a:spcAft>
              <a:spcPct val="35000"/>
            </a:spcAft>
            <a:buNone/>
          </a:pPr>
          <a:r>
            <a:rPr lang="es-MX" sz="1500" kern="1200" dirty="0">
              <a:solidFill>
                <a:schemeClr val="tx1">
                  <a:lumMod val="95000"/>
                  <a:lumOff val="5000"/>
                </a:schemeClr>
              </a:solidFill>
            </a:rPr>
            <a:t>incluyen ingresos directos por intereses y comisiones, aumento de activos y base de clientes, eficiencia operativa mejorada, diversificación de ingresos, contribución al crecimiento económico y fortaleza financiera. Estos factores combinados ayudan a los bancos a mantener su rentabilidad y sostenibilidad a largo plazo en el mercado financiero.</a:t>
          </a:r>
          <a:endParaRPr lang="es-PA" sz="1500" kern="1200" dirty="0">
            <a:solidFill>
              <a:schemeClr val="tx1">
                <a:lumMod val="95000"/>
                <a:lumOff val="5000"/>
              </a:schemeClr>
            </a:solidFill>
          </a:endParaRPr>
        </a:p>
      </dsp:txBody>
      <dsp:txXfrm rot="5400000">
        <a:off x="2816" y="1205157"/>
        <a:ext cx="2762261" cy="3615475"/>
      </dsp:txXfrm>
    </dsp:sp>
    <dsp:sp modelId="{45A4801D-900F-4007-9F5E-F0E3D7193BFF}">
      <dsp:nvSpPr>
        <dsp:cNvPr id="0" name=""/>
        <dsp:cNvSpPr/>
      </dsp:nvSpPr>
      <dsp:spPr>
        <a:xfrm rot="16200000">
          <a:off x="1340481" y="1631764"/>
          <a:ext cx="6025791" cy="2762261"/>
        </a:xfrm>
        <a:prstGeom prst="flowChartManualOperation">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7048" bIns="0" numCol="1" spcCol="1270" anchor="ctr" anchorCtr="0">
          <a:noAutofit/>
        </a:bodyPr>
        <a:lstStyle/>
        <a:p>
          <a:pPr marL="0" lvl="0" indent="0" algn="ctr" defTabSz="666750">
            <a:lnSpc>
              <a:spcPct val="90000"/>
            </a:lnSpc>
            <a:spcBef>
              <a:spcPct val="0"/>
            </a:spcBef>
            <a:spcAft>
              <a:spcPct val="35000"/>
            </a:spcAft>
            <a:buNone/>
          </a:pPr>
          <a:r>
            <a:rPr lang="es-MX" sz="1500" b="1" kern="1200" dirty="0">
              <a:solidFill>
                <a:schemeClr val="tx1">
                  <a:lumMod val="95000"/>
                  <a:lumOff val="5000"/>
                </a:schemeClr>
              </a:solidFill>
            </a:rPr>
            <a:t>Modelos a considerar</a:t>
          </a:r>
          <a:endParaRPr lang="es-PA" sz="1500" b="1" kern="1200" dirty="0">
            <a:solidFill>
              <a:schemeClr val="tx1">
                <a:lumMod val="95000"/>
                <a:lumOff val="5000"/>
              </a:schemeClr>
            </a:solidFill>
          </a:endParaRPr>
        </a:p>
      </dsp:txBody>
      <dsp:txXfrm rot="5400000">
        <a:off x="2972246" y="1205157"/>
        <a:ext cx="2762261" cy="3615475"/>
      </dsp:txXfrm>
    </dsp:sp>
    <dsp:sp modelId="{7232B675-7A14-4984-9D13-2A9238FC054A}">
      <dsp:nvSpPr>
        <dsp:cNvPr id="0" name=""/>
        <dsp:cNvSpPr/>
      </dsp:nvSpPr>
      <dsp:spPr>
        <a:xfrm rot="16200000">
          <a:off x="4309911" y="1631764"/>
          <a:ext cx="6025791" cy="2762261"/>
        </a:xfrm>
        <a:prstGeom prst="flowChartManualOperation">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7048" bIns="0" numCol="1" spcCol="1270" anchor="t" anchorCtr="0">
          <a:noAutofit/>
        </a:bodyPr>
        <a:lstStyle/>
        <a:p>
          <a:pPr marL="0" lvl="0" indent="0" algn="l" defTabSz="666750">
            <a:lnSpc>
              <a:spcPct val="90000"/>
            </a:lnSpc>
            <a:spcBef>
              <a:spcPct val="0"/>
            </a:spcBef>
            <a:spcAft>
              <a:spcPct val="35000"/>
            </a:spcAft>
            <a:buNone/>
          </a:pPr>
          <a:r>
            <a:rPr lang="es-MX" sz="1500" kern="1200" dirty="0">
              <a:solidFill>
                <a:schemeClr val="tx1">
                  <a:lumMod val="95000"/>
                  <a:lumOff val="5000"/>
                </a:schemeClr>
              </a:solidFill>
            </a:rPr>
            <a:t>MARKOV</a:t>
          </a:r>
          <a:endParaRPr lang="es-PA" sz="1500" kern="1200" dirty="0">
            <a:solidFill>
              <a:schemeClr val="tx1">
                <a:lumMod val="95000"/>
                <a:lumOff val="5000"/>
              </a:schemeClr>
            </a:solidFill>
          </a:endParaRPr>
        </a:p>
        <a:p>
          <a:pPr marL="114300" lvl="1" indent="-114300" algn="l" defTabSz="533400">
            <a:lnSpc>
              <a:spcPct val="90000"/>
            </a:lnSpc>
            <a:spcBef>
              <a:spcPct val="0"/>
            </a:spcBef>
            <a:spcAft>
              <a:spcPct val="15000"/>
            </a:spcAft>
            <a:buChar char="•"/>
          </a:pPr>
          <a:r>
            <a:rPr lang="es-MX" sz="1200" kern="1200" dirty="0">
              <a:solidFill>
                <a:schemeClr val="tx1">
                  <a:lumMod val="95000"/>
                  <a:lumOff val="5000"/>
                </a:schemeClr>
              </a:solidFill>
            </a:rPr>
            <a:t>Una cadena de Markov es una serie de eventos, en la cual la probabilidad de que ocurra un evento depende del evento inmediato anterior. </a:t>
          </a:r>
          <a:endParaRPr lang="es-PA" sz="1200" kern="1200" dirty="0">
            <a:solidFill>
              <a:schemeClr val="tx1">
                <a:lumMod val="95000"/>
                <a:lumOff val="5000"/>
              </a:schemeClr>
            </a:solidFill>
          </a:endParaRPr>
        </a:p>
      </dsp:txBody>
      <dsp:txXfrm rot="5400000">
        <a:off x="5941676" y="1205157"/>
        <a:ext cx="2762261" cy="3615475"/>
      </dsp:txXfrm>
    </dsp:sp>
    <dsp:sp modelId="{4E12BA7A-A5EA-4684-A2C6-F2364D1101A8}">
      <dsp:nvSpPr>
        <dsp:cNvPr id="0" name=""/>
        <dsp:cNvSpPr/>
      </dsp:nvSpPr>
      <dsp:spPr>
        <a:xfrm rot="16200000">
          <a:off x="7279342" y="1631764"/>
          <a:ext cx="6025791" cy="2762261"/>
        </a:xfrm>
        <a:prstGeom prst="flowChartManualOperation">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7048" bIns="0" numCol="1" spcCol="1270" anchor="t" anchorCtr="0">
          <a:noAutofit/>
        </a:bodyPr>
        <a:lstStyle/>
        <a:p>
          <a:pPr marL="0" lvl="0" indent="0" algn="l" defTabSz="666750">
            <a:lnSpc>
              <a:spcPct val="90000"/>
            </a:lnSpc>
            <a:spcBef>
              <a:spcPct val="0"/>
            </a:spcBef>
            <a:spcAft>
              <a:spcPct val="35000"/>
            </a:spcAft>
            <a:buNone/>
          </a:pPr>
          <a:r>
            <a:rPr lang="es-MX" sz="1500" kern="1200" dirty="0">
              <a:solidFill>
                <a:schemeClr val="tx1">
                  <a:lumMod val="95000"/>
                  <a:lumOff val="5000"/>
                </a:schemeClr>
              </a:solidFill>
            </a:rPr>
            <a:t>Teoría de Juegos</a:t>
          </a:r>
          <a:endParaRPr lang="es-PA" sz="1500" kern="1200" dirty="0">
            <a:solidFill>
              <a:schemeClr val="tx1">
                <a:lumMod val="95000"/>
                <a:lumOff val="5000"/>
              </a:schemeClr>
            </a:solidFill>
          </a:endParaRPr>
        </a:p>
        <a:p>
          <a:pPr marL="114300" lvl="1" indent="-114300" algn="l" defTabSz="533400">
            <a:lnSpc>
              <a:spcPct val="90000"/>
            </a:lnSpc>
            <a:spcBef>
              <a:spcPct val="0"/>
            </a:spcBef>
            <a:spcAft>
              <a:spcPct val="15000"/>
            </a:spcAft>
            <a:buChar char="•"/>
          </a:pPr>
          <a:r>
            <a:rPr lang="es-MX" sz="1200" kern="1200" dirty="0">
              <a:solidFill>
                <a:schemeClr val="tx1">
                  <a:lumMod val="95000"/>
                  <a:lumOff val="5000"/>
                </a:schemeClr>
              </a:solidFill>
            </a:rPr>
            <a:t> es una rama de las matemáticas que se enfoca en analizar el comportamiento estratégico de los individuos y cómo este puede afectar los resultados de una interacción entre ellos. </a:t>
          </a:r>
          <a:endParaRPr lang="es-PA" sz="1200" kern="1200" dirty="0">
            <a:solidFill>
              <a:schemeClr val="tx1">
                <a:lumMod val="95000"/>
                <a:lumOff val="5000"/>
              </a:schemeClr>
            </a:solidFill>
          </a:endParaRPr>
        </a:p>
      </dsp:txBody>
      <dsp:txXfrm rot="5400000">
        <a:off x="8911107" y="1205157"/>
        <a:ext cx="2762261" cy="36154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0B605-801A-4583-9E6F-F0F781FE0EB1}">
      <dsp:nvSpPr>
        <dsp:cNvPr id="0" name=""/>
        <dsp:cNvSpPr/>
      </dsp:nvSpPr>
      <dsp:spPr>
        <a:xfrm>
          <a:off x="5714" y="1760598"/>
          <a:ext cx="2190749" cy="86474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s-MX" sz="1400" kern="1200" dirty="0"/>
            <a:t>. </a:t>
          </a:r>
          <a:r>
            <a:rPr lang="es-PA" sz="1400" b="1" kern="1200" dirty="0">
              <a:effectLst/>
              <a:latin typeface="Times New Roman" panose="02020603050405020304" pitchFamily="18" charset="0"/>
              <a:ea typeface="Times New Roman" panose="02020603050405020304" pitchFamily="18" charset="0"/>
              <a:cs typeface="Arial" panose="020B0604020202020204" pitchFamily="34" charset="0"/>
            </a:rPr>
            <a:t>Normalización de los Datos</a:t>
          </a:r>
          <a:endParaRPr lang="es-PA" sz="1400" kern="1200" dirty="0"/>
        </a:p>
      </dsp:txBody>
      <dsp:txXfrm>
        <a:off x="5714" y="1760598"/>
        <a:ext cx="2190749" cy="864749"/>
      </dsp:txXfrm>
    </dsp:sp>
    <dsp:sp modelId="{16D1B170-2E9D-411E-BFE7-6A7BD7D1A492}">
      <dsp:nvSpPr>
        <dsp:cNvPr id="0" name=""/>
        <dsp:cNvSpPr/>
      </dsp:nvSpPr>
      <dsp:spPr>
        <a:xfrm>
          <a:off x="5714" y="2625348"/>
          <a:ext cx="2190749" cy="15005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A" sz="1400" kern="1200" dirty="0">
              <a:effectLst/>
              <a:latin typeface="Times New Roman" panose="02020603050405020304" pitchFamily="18" charset="0"/>
              <a:ea typeface="Times New Roman" panose="02020603050405020304" pitchFamily="18" charset="0"/>
              <a:cs typeface="Arial" panose="020B0604020202020204" pitchFamily="34" charset="0"/>
            </a:rPr>
            <a:t>normalizamos los datos de depósitos mensuales para calcular los cambios porcentuales</a:t>
          </a:r>
          <a:r>
            <a:rPr lang="es-MX" sz="1400" kern="1200" dirty="0"/>
            <a:t>.</a:t>
          </a:r>
          <a:endParaRPr lang="es-PA" sz="1400" kern="1200" dirty="0"/>
        </a:p>
      </dsp:txBody>
      <dsp:txXfrm>
        <a:off x="5714" y="2625348"/>
        <a:ext cx="2190749" cy="1500571"/>
      </dsp:txXfrm>
    </dsp:sp>
    <dsp:sp modelId="{4A1AB76E-A689-454E-A352-4C8FB85BD810}">
      <dsp:nvSpPr>
        <dsp:cNvPr id="0" name=""/>
        <dsp:cNvSpPr/>
      </dsp:nvSpPr>
      <dsp:spPr>
        <a:xfrm>
          <a:off x="2503169" y="1760598"/>
          <a:ext cx="2190749" cy="864749"/>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s-PA" sz="1400" b="1" kern="1200" dirty="0">
              <a:effectLst/>
              <a:latin typeface="Times New Roman" panose="02020603050405020304" pitchFamily="18" charset="0"/>
              <a:ea typeface="Times New Roman" panose="02020603050405020304" pitchFamily="18" charset="0"/>
              <a:cs typeface="Arial" panose="020B0604020202020204" pitchFamily="34" charset="0"/>
            </a:rPr>
            <a:t>Construcción de una Matriz de Transición Basada en Cambios Relativos</a:t>
          </a:r>
          <a:endParaRPr lang="es-PA" sz="1400" kern="1200" dirty="0"/>
        </a:p>
      </dsp:txBody>
      <dsp:txXfrm>
        <a:off x="2503169" y="1760598"/>
        <a:ext cx="2190749" cy="864749"/>
      </dsp:txXfrm>
    </dsp:sp>
    <dsp:sp modelId="{2E2C9246-9DCD-4038-9169-7D7F5D967434}">
      <dsp:nvSpPr>
        <dsp:cNvPr id="0" name=""/>
        <dsp:cNvSpPr/>
      </dsp:nvSpPr>
      <dsp:spPr>
        <a:xfrm>
          <a:off x="2503169" y="2625348"/>
          <a:ext cx="2190749" cy="1500571"/>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A" sz="1400" kern="1200" dirty="0">
              <a:effectLst/>
              <a:latin typeface="Times New Roman" panose="02020603050405020304" pitchFamily="18" charset="0"/>
              <a:ea typeface="Times New Roman" panose="02020603050405020304" pitchFamily="18" charset="0"/>
              <a:cs typeface="Arial" panose="020B0604020202020204" pitchFamily="34" charset="0"/>
            </a:rPr>
            <a:t>Calcularemos los cambios porcentuales de un mes al siguiente para construir una matriz de transición.</a:t>
          </a:r>
          <a:endParaRPr lang="es-PA" sz="1400" kern="1200" dirty="0"/>
        </a:p>
      </dsp:txBody>
      <dsp:txXfrm>
        <a:off x="2503169" y="2625348"/>
        <a:ext cx="2190749" cy="1500571"/>
      </dsp:txXfrm>
    </dsp:sp>
    <dsp:sp modelId="{0E3CB975-5E82-49E1-9092-6EFFE938FA07}">
      <dsp:nvSpPr>
        <dsp:cNvPr id="0" name=""/>
        <dsp:cNvSpPr/>
      </dsp:nvSpPr>
      <dsp:spPr>
        <a:xfrm>
          <a:off x="5000624" y="1760598"/>
          <a:ext cx="2190749" cy="864749"/>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s-PA" sz="1400" b="1" kern="1200" dirty="0">
              <a:effectLst/>
              <a:latin typeface="Times New Roman" panose="02020603050405020304" pitchFamily="18" charset="0"/>
              <a:ea typeface="Times New Roman" panose="02020603050405020304" pitchFamily="18" charset="0"/>
              <a:cs typeface="Arial" panose="020B0604020202020204" pitchFamily="34" charset="0"/>
            </a:rPr>
            <a:t>Agrupación de Cambios</a:t>
          </a:r>
          <a:endParaRPr lang="es-PA" sz="1400" kern="1200" dirty="0"/>
        </a:p>
      </dsp:txBody>
      <dsp:txXfrm>
        <a:off x="5000624" y="1760598"/>
        <a:ext cx="2190749" cy="864749"/>
      </dsp:txXfrm>
    </dsp:sp>
    <dsp:sp modelId="{ED80177F-7D28-4FBF-AB5D-23D2F6BDC07D}">
      <dsp:nvSpPr>
        <dsp:cNvPr id="0" name=""/>
        <dsp:cNvSpPr/>
      </dsp:nvSpPr>
      <dsp:spPr>
        <a:xfrm>
          <a:off x="5000624" y="2625348"/>
          <a:ext cx="2190749" cy="150057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mj-lt"/>
            <a:buAutoNum type="arabicPeriod"/>
          </a:pPr>
          <a:r>
            <a:rPr lang="es-PA" sz="1400" kern="1200">
              <a:effectLst/>
              <a:latin typeface="Times New Roman" panose="02020603050405020304" pitchFamily="18" charset="0"/>
              <a:ea typeface="Times New Roman" panose="02020603050405020304" pitchFamily="18" charset="0"/>
              <a:cs typeface="Arial" panose="020B0604020202020204" pitchFamily="34" charset="0"/>
            </a:rPr>
            <a:t>Agruparemos los cambios en categorías (aumento significativo, aumento moderado, sin cambio, disminución moderada, disminución significativa).</a:t>
          </a:r>
          <a:endParaRPr lang="es-PA" sz="1400" kern="1200" dirty="0"/>
        </a:p>
      </dsp:txBody>
      <dsp:txXfrm>
        <a:off x="5000624" y="2625348"/>
        <a:ext cx="2190749" cy="1500571"/>
      </dsp:txXfrm>
    </dsp:sp>
    <dsp:sp modelId="{0E095232-7AA0-4AFF-91D5-95AD28D08896}">
      <dsp:nvSpPr>
        <dsp:cNvPr id="0" name=""/>
        <dsp:cNvSpPr/>
      </dsp:nvSpPr>
      <dsp:spPr>
        <a:xfrm>
          <a:off x="7498079" y="1760598"/>
          <a:ext cx="2190749" cy="864749"/>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s-PA" sz="1400" b="1" kern="1200" dirty="0">
              <a:effectLst/>
              <a:latin typeface="Times New Roman" panose="02020603050405020304" pitchFamily="18" charset="0"/>
              <a:ea typeface="Times New Roman" panose="02020603050405020304" pitchFamily="18" charset="0"/>
              <a:cs typeface="Arial" panose="020B0604020202020204" pitchFamily="34" charset="0"/>
            </a:rPr>
            <a:t>Cálculo de Probabilidades de Transición para Cada Categoría</a:t>
          </a:r>
          <a:endParaRPr lang="es-PA" sz="1400" kern="1200" dirty="0"/>
        </a:p>
      </dsp:txBody>
      <dsp:txXfrm>
        <a:off x="7498079" y="1760598"/>
        <a:ext cx="2190749" cy="864749"/>
      </dsp:txXfrm>
    </dsp:sp>
    <dsp:sp modelId="{B38E7027-CECF-4B8E-AABC-18272C52C7AE}">
      <dsp:nvSpPr>
        <dsp:cNvPr id="0" name=""/>
        <dsp:cNvSpPr/>
      </dsp:nvSpPr>
      <dsp:spPr>
        <a:xfrm>
          <a:off x="7498079" y="2625348"/>
          <a:ext cx="2190749" cy="1500571"/>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A" sz="1400" kern="1200" dirty="0"/>
            <a:t>.</a:t>
          </a:r>
          <a:r>
            <a:rPr lang="es-PA" sz="1400" kern="1200" dirty="0">
              <a:effectLst/>
              <a:latin typeface="Times New Roman" panose="02020603050405020304" pitchFamily="18" charset="0"/>
              <a:ea typeface="Times New Roman" panose="02020603050405020304" pitchFamily="18" charset="0"/>
              <a:cs typeface="Arial" panose="020B0604020202020204" pitchFamily="34" charset="0"/>
            </a:rPr>
            <a:t> Determinaremos la frecuencia de cada transición entre las categorías.</a:t>
          </a:r>
          <a:endParaRPr lang="es-PA" sz="1400" kern="1200" dirty="0"/>
        </a:p>
      </dsp:txBody>
      <dsp:txXfrm>
        <a:off x="7498079" y="2625348"/>
        <a:ext cx="2190749" cy="1500571"/>
      </dsp:txXfrm>
    </dsp:sp>
    <dsp:sp modelId="{302AE10C-4B70-4C73-AEBE-201F1834B0DC}">
      <dsp:nvSpPr>
        <dsp:cNvPr id="0" name=""/>
        <dsp:cNvSpPr/>
      </dsp:nvSpPr>
      <dsp:spPr>
        <a:xfrm>
          <a:off x="9995534" y="1760598"/>
          <a:ext cx="2190749" cy="864749"/>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s-PA" sz="1400" b="1" kern="1200" dirty="0">
              <a:effectLst/>
              <a:latin typeface="Times New Roman" panose="02020603050405020304" pitchFamily="18" charset="0"/>
              <a:ea typeface="Times New Roman" panose="02020603050405020304" pitchFamily="18" charset="0"/>
              <a:cs typeface="Arial" panose="020B0604020202020204" pitchFamily="34" charset="0"/>
            </a:rPr>
            <a:t>Análisis de la Matriz de Transición</a:t>
          </a:r>
          <a:endParaRPr lang="es-PA" sz="1400" kern="1200" dirty="0"/>
        </a:p>
      </dsp:txBody>
      <dsp:txXfrm>
        <a:off x="9995534" y="1760598"/>
        <a:ext cx="2190749" cy="864749"/>
      </dsp:txXfrm>
    </dsp:sp>
    <dsp:sp modelId="{B2DFD89F-952B-41EE-A994-427D06FC5855}">
      <dsp:nvSpPr>
        <dsp:cNvPr id="0" name=""/>
        <dsp:cNvSpPr/>
      </dsp:nvSpPr>
      <dsp:spPr>
        <a:xfrm>
          <a:off x="9995534" y="2625348"/>
          <a:ext cx="2190749" cy="150057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A" sz="1400" kern="1200">
              <a:effectLst/>
              <a:latin typeface="Times New Roman" panose="02020603050405020304" pitchFamily="18" charset="0"/>
              <a:ea typeface="Times New Roman" panose="02020603050405020304" pitchFamily="18" charset="0"/>
              <a:cs typeface="Arial" panose="020B0604020202020204" pitchFamily="34" charset="0"/>
            </a:rPr>
            <a:t>Analizaremos la matriz para sacar conclusiones sobre las probabilidades de transición entre estados</a:t>
          </a:r>
          <a:endParaRPr lang="es-PA" sz="1400" kern="1200" dirty="0"/>
        </a:p>
      </dsp:txBody>
      <dsp:txXfrm>
        <a:off x="9995534" y="2625348"/>
        <a:ext cx="2190749" cy="15005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44FF6-394C-46EC-B68F-50699A0F1759}">
      <dsp:nvSpPr>
        <dsp:cNvPr id="0" name=""/>
        <dsp:cNvSpPr/>
      </dsp:nvSpPr>
      <dsp:spPr>
        <a:xfrm>
          <a:off x="0" y="547574"/>
          <a:ext cx="9203397" cy="63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35419C-E6FA-4933-8B7D-DE6301BD0238}">
      <dsp:nvSpPr>
        <dsp:cNvPr id="0" name=""/>
        <dsp:cNvSpPr/>
      </dsp:nvSpPr>
      <dsp:spPr>
        <a:xfrm>
          <a:off x="460169" y="178574"/>
          <a:ext cx="6442377" cy="73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507" tIns="0" rIns="243507" bIns="0" numCol="1" spcCol="1270" anchor="ctr" anchorCtr="0">
          <a:noAutofit/>
        </a:bodyPr>
        <a:lstStyle/>
        <a:p>
          <a:pPr marL="0" lvl="0" indent="0" algn="l" defTabSz="1111250">
            <a:lnSpc>
              <a:spcPct val="90000"/>
            </a:lnSpc>
            <a:spcBef>
              <a:spcPct val="0"/>
            </a:spcBef>
            <a:spcAft>
              <a:spcPct val="35000"/>
            </a:spcAft>
            <a:buNone/>
          </a:pPr>
          <a:r>
            <a:rPr lang="es-MX" sz="2500" kern="1200" dirty="0">
              <a:latin typeface="Times New Roman" panose="02020603050405020304" pitchFamily="18" charset="0"/>
              <a:cs typeface="Arial" panose="020B0604020202020204" pitchFamily="34" charset="0"/>
            </a:rPr>
            <a:t>Aumento significativo: cambio &gt; 10%</a:t>
          </a:r>
          <a:endParaRPr lang="es-PA" sz="2500" kern="1200" dirty="0"/>
        </a:p>
      </dsp:txBody>
      <dsp:txXfrm>
        <a:off x="496195" y="214600"/>
        <a:ext cx="6370325" cy="665948"/>
      </dsp:txXfrm>
    </dsp:sp>
    <dsp:sp modelId="{33312B1D-DB4C-4BC0-9C54-9DB498472AB1}">
      <dsp:nvSpPr>
        <dsp:cNvPr id="0" name=""/>
        <dsp:cNvSpPr/>
      </dsp:nvSpPr>
      <dsp:spPr>
        <a:xfrm>
          <a:off x="0" y="1681574"/>
          <a:ext cx="9203397" cy="630000"/>
        </a:xfrm>
        <a:prstGeom prst="rect">
          <a:avLst/>
        </a:prstGeom>
        <a:solidFill>
          <a:schemeClr val="lt1">
            <a:alpha val="90000"/>
            <a:hueOff val="0"/>
            <a:satOff val="0"/>
            <a:lumOff val="0"/>
            <a:alphaOff val="0"/>
          </a:schemeClr>
        </a:solidFill>
        <a:ln w="12700" cap="flat" cmpd="sng" algn="ctr">
          <a:solidFill>
            <a:schemeClr val="accent3">
              <a:hueOff val="677650"/>
              <a:satOff val="25000"/>
              <a:lumOff val="-36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54BBE8-48C3-4A5E-B7FD-D69F53D31B49}">
      <dsp:nvSpPr>
        <dsp:cNvPr id="0" name=""/>
        <dsp:cNvSpPr/>
      </dsp:nvSpPr>
      <dsp:spPr>
        <a:xfrm>
          <a:off x="460169" y="1312574"/>
          <a:ext cx="6442377" cy="738000"/>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507" tIns="0" rIns="243507" bIns="0" numCol="1" spcCol="1270" anchor="ctr" anchorCtr="0">
          <a:noAutofit/>
        </a:bodyPr>
        <a:lstStyle/>
        <a:p>
          <a:pPr marL="0" lvl="0" indent="0" algn="l" defTabSz="1111250">
            <a:lnSpc>
              <a:spcPct val="90000"/>
            </a:lnSpc>
            <a:spcBef>
              <a:spcPct val="0"/>
            </a:spcBef>
            <a:spcAft>
              <a:spcPct val="35000"/>
            </a:spcAft>
            <a:buNone/>
          </a:pPr>
          <a:r>
            <a:rPr lang="es-MX" sz="2500" kern="1200" dirty="0"/>
            <a:t>Aumento Moderado: 0% &lt; cambio </a:t>
          </a:r>
          <a:r>
            <a:rPr lang="es-MX" sz="2500" u="sng" kern="1200" dirty="0"/>
            <a:t>&lt;</a:t>
          </a:r>
          <a:r>
            <a:rPr lang="es-MX" sz="2500" kern="1200" dirty="0"/>
            <a:t> 10%</a:t>
          </a:r>
          <a:endParaRPr lang="es-PA" sz="2500" kern="1200" dirty="0"/>
        </a:p>
      </dsp:txBody>
      <dsp:txXfrm>
        <a:off x="496195" y="1348600"/>
        <a:ext cx="6370325" cy="665948"/>
      </dsp:txXfrm>
    </dsp:sp>
    <dsp:sp modelId="{66AD0CD5-88A2-42EC-9D78-26326F767AD8}">
      <dsp:nvSpPr>
        <dsp:cNvPr id="0" name=""/>
        <dsp:cNvSpPr/>
      </dsp:nvSpPr>
      <dsp:spPr>
        <a:xfrm>
          <a:off x="0" y="2815574"/>
          <a:ext cx="9203397" cy="630000"/>
        </a:xfrm>
        <a:prstGeom prst="rect">
          <a:avLst/>
        </a:prstGeom>
        <a:solidFill>
          <a:schemeClr val="lt1">
            <a:alpha val="90000"/>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903922-E9C9-4876-B8B4-3B18E3F9D25D}">
      <dsp:nvSpPr>
        <dsp:cNvPr id="0" name=""/>
        <dsp:cNvSpPr/>
      </dsp:nvSpPr>
      <dsp:spPr>
        <a:xfrm>
          <a:off x="460169" y="2446574"/>
          <a:ext cx="6442377" cy="73800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507" tIns="0" rIns="243507" bIns="0" numCol="1" spcCol="1270" anchor="ctr" anchorCtr="0">
          <a:noAutofit/>
        </a:bodyPr>
        <a:lstStyle/>
        <a:p>
          <a:pPr marL="0" lvl="0" indent="0" algn="l" defTabSz="1111250">
            <a:lnSpc>
              <a:spcPct val="90000"/>
            </a:lnSpc>
            <a:spcBef>
              <a:spcPct val="0"/>
            </a:spcBef>
            <a:spcAft>
              <a:spcPct val="35000"/>
            </a:spcAft>
            <a:buNone/>
          </a:pPr>
          <a:r>
            <a:rPr lang="es-MX" sz="2500" kern="1200" dirty="0">
              <a:latin typeface="Times New Roman" panose="02020603050405020304" pitchFamily="18" charset="0"/>
              <a:cs typeface="Arial" panose="020B0604020202020204" pitchFamily="34" charset="0"/>
            </a:rPr>
            <a:t>Sin cambio: cambio ≈ 0%</a:t>
          </a:r>
          <a:endParaRPr lang="es-PA" sz="2500" kern="1200" dirty="0"/>
        </a:p>
      </dsp:txBody>
      <dsp:txXfrm>
        <a:off x="496195" y="2482600"/>
        <a:ext cx="6370325" cy="665948"/>
      </dsp:txXfrm>
    </dsp:sp>
    <dsp:sp modelId="{4F03BB44-C4E6-48FD-89F9-D5ED9FACE43B}">
      <dsp:nvSpPr>
        <dsp:cNvPr id="0" name=""/>
        <dsp:cNvSpPr/>
      </dsp:nvSpPr>
      <dsp:spPr>
        <a:xfrm>
          <a:off x="0" y="3949574"/>
          <a:ext cx="9203397" cy="630000"/>
        </a:xfrm>
        <a:prstGeom prst="rect">
          <a:avLst/>
        </a:prstGeom>
        <a:solidFill>
          <a:schemeClr val="lt1">
            <a:alpha val="90000"/>
            <a:hueOff val="0"/>
            <a:satOff val="0"/>
            <a:lumOff val="0"/>
            <a:alphaOff val="0"/>
          </a:schemeClr>
        </a:solidFill>
        <a:ln w="12700" cap="flat" cmpd="sng" algn="ctr">
          <a:solidFill>
            <a:schemeClr val="accent3">
              <a:hueOff val="2032949"/>
              <a:satOff val="75000"/>
              <a:lumOff val="-110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56AF24-E376-4651-80C1-89C55DC99719}">
      <dsp:nvSpPr>
        <dsp:cNvPr id="0" name=""/>
        <dsp:cNvSpPr/>
      </dsp:nvSpPr>
      <dsp:spPr>
        <a:xfrm>
          <a:off x="460169" y="3580574"/>
          <a:ext cx="6442377" cy="738000"/>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507" tIns="0" rIns="243507" bIns="0" numCol="1" spcCol="1270" anchor="ctr" anchorCtr="0">
          <a:noAutofit/>
        </a:bodyPr>
        <a:lstStyle/>
        <a:p>
          <a:pPr marL="0" lvl="0" indent="0" algn="l" defTabSz="1111250">
            <a:lnSpc>
              <a:spcPct val="90000"/>
            </a:lnSpc>
            <a:spcBef>
              <a:spcPct val="0"/>
            </a:spcBef>
            <a:spcAft>
              <a:spcPct val="35000"/>
            </a:spcAft>
            <a:buNone/>
          </a:pPr>
          <a:r>
            <a:rPr lang="es-MX" sz="2500" kern="1200" dirty="0">
              <a:latin typeface="Times New Roman" panose="02020603050405020304" pitchFamily="18" charset="0"/>
              <a:cs typeface="Arial" panose="020B0604020202020204" pitchFamily="34" charset="0"/>
            </a:rPr>
            <a:t>Disminución moderada: -10% ≤ cambio &lt; 0%</a:t>
          </a:r>
          <a:endParaRPr lang="es-PA" sz="2500" kern="1200" dirty="0"/>
        </a:p>
      </dsp:txBody>
      <dsp:txXfrm>
        <a:off x="496195" y="3616600"/>
        <a:ext cx="6370325" cy="665948"/>
      </dsp:txXfrm>
    </dsp:sp>
    <dsp:sp modelId="{1E406DBB-EB81-4647-91BC-5806D6C926B9}">
      <dsp:nvSpPr>
        <dsp:cNvPr id="0" name=""/>
        <dsp:cNvSpPr/>
      </dsp:nvSpPr>
      <dsp:spPr>
        <a:xfrm>
          <a:off x="0" y="5083574"/>
          <a:ext cx="9203397" cy="630000"/>
        </a:xfrm>
        <a:prstGeom prst="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A1925D-2B92-45B5-8185-92FD552ADACE}">
      <dsp:nvSpPr>
        <dsp:cNvPr id="0" name=""/>
        <dsp:cNvSpPr/>
      </dsp:nvSpPr>
      <dsp:spPr>
        <a:xfrm>
          <a:off x="460169" y="4714574"/>
          <a:ext cx="6442377" cy="73800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507" tIns="0" rIns="243507" bIns="0" numCol="1" spcCol="1270" anchor="ctr" anchorCtr="0">
          <a:noAutofit/>
        </a:bodyPr>
        <a:lstStyle/>
        <a:p>
          <a:pPr marL="0" lvl="0" indent="0" algn="l" defTabSz="1111250">
            <a:lnSpc>
              <a:spcPct val="90000"/>
            </a:lnSpc>
            <a:spcBef>
              <a:spcPct val="0"/>
            </a:spcBef>
            <a:spcAft>
              <a:spcPct val="35000"/>
            </a:spcAft>
            <a:buNone/>
          </a:pPr>
          <a:r>
            <a:rPr lang="es-MX" sz="2500" kern="1200" dirty="0">
              <a:latin typeface="Times New Roman" panose="02020603050405020304" pitchFamily="18" charset="0"/>
              <a:cs typeface="Arial" panose="020B0604020202020204" pitchFamily="34" charset="0"/>
            </a:rPr>
            <a:t>Disminución significativa: cambio &lt; -10%</a:t>
          </a:r>
          <a:endParaRPr lang="es-PA" sz="2500" kern="1200" dirty="0"/>
        </a:p>
      </dsp:txBody>
      <dsp:txXfrm>
        <a:off x="496195" y="4750600"/>
        <a:ext cx="6370325" cy="6659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042D6-66A3-4D48-9AF5-1341FE1A0D34}">
      <dsp:nvSpPr>
        <dsp:cNvPr id="0" name=""/>
        <dsp:cNvSpPr/>
      </dsp:nvSpPr>
      <dsp:spPr>
        <a:xfrm>
          <a:off x="58" y="39004"/>
          <a:ext cx="5574432" cy="12096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s-MX" sz="4200" kern="1200" dirty="0"/>
            <a:t>Categoría</a:t>
          </a:r>
          <a:endParaRPr lang="es-PA" sz="4200" kern="1200" dirty="0"/>
        </a:p>
      </dsp:txBody>
      <dsp:txXfrm>
        <a:off x="58" y="39004"/>
        <a:ext cx="5574432" cy="1209600"/>
      </dsp:txXfrm>
    </dsp:sp>
    <dsp:sp modelId="{3D361D5A-EF63-41E7-AE64-5B13B283CDE9}">
      <dsp:nvSpPr>
        <dsp:cNvPr id="0" name=""/>
        <dsp:cNvSpPr/>
      </dsp:nvSpPr>
      <dsp:spPr>
        <a:xfrm>
          <a:off x="58" y="1248605"/>
          <a:ext cx="5574432" cy="322812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ctr" defTabSz="1866900">
            <a:lnSpc>
              <a:spcPct val="90000"/>
            </a:lnSpc>
            <a:spcBef>
              <a:spcPct val="0"/>
            </a:spcBef>
            <a:spcAft>
              <a:spcPct val="15000"/>
            </a:spcAft>
            <a:buNone/>
          </a:pPr>
          <a:r>
            <a:rPr lang="es-MX" sz="4200" kern="1200" dirty="0"/>
            <a:t>0</a:t>
          </a:r>
          <a:endParaRPr lang="es-PA" sz="4200" kern="1200" dirty="0"/>
        </a:p>
        <a:p>
          <a:pPr marL="285750" lvl="1" indent="-285750" algn="ctr" defTabSz="1866900">
            <a:lnSpc>
              <a:spcPct val="90000"/>
            </a:lnSpc>
            <a:spcBef>
              <a:spcPct val="0"/>
            </a:spcBef>
            <a:spcAft>
              <a:spcPct val="15000"/>
            </a:spcAft>
            <a:buNone/>
          </a:pPr>
          <a:r>
            <a:rPr lang="es-MX" sz="4200" kern="1200" dirty="0"/>
            <a:t>1</a:t>
          </a:r>
          <a:endParaRPr lang="es-PA" sz="4200" kern="1200" dirty="0"/>
        </a:p>
        <a:p>
          <a:pPr marL="285750" lvl="1" indent="-285750" algn="ctr" defTabSz="1866900">
            <a:lnSpc>
              <a:spcPct val="90000"/>
            </a:lnSpc>
            <a:spcBef>
              <a:spcPct val="0"/>
            </a:spcBef>
            <a:spcAft>
              <a:spcPct val="15000"/>
            </a:spcAft>
            <a:buNone/>
          </a:pPr>
          <a:r>
            <a:rPr lang="es-MX" sz="4200" kern="1200" dirty="0"/>
            <a:t>2</a:t>
          </a:r>
          <a:endParaRPr lang="es-PA" sz="4200" kern="1200" dirty="0"/>
        </a:p>
        <a:p>
          <a:pPr marL="285750" lvl="1" indent="-285750" algn="ctr" defTabSz="1866900">
            <a:lnSpc>
              <a:spcPct val="90000"/>
            </a:lnSpc>
            <a:spcBef>
              <a:spcPct val="0"/>
            </a:spcBef>
            <a:spcAft>
              <a:spcPct val="15000"/>
            </a:spcAft>
            <a:buNone/>
          </a:pPr>
          <a:r>
            <a:rPr lang="es-MX" sz="4200" kern="1200" dirty="0"/>
            <a:t>3</a:t>
          </a:r>
          <a:endParaRPr lang="es-PA" sz="4200" kern="1200" dirty="0"/>
        </a:p>
      </dsp:txBody>
      <dsp:txXfrm>
        <a:off x="58" y="1248605"/>
        <a:ext cx="5574432" cy="3228120"/>
      </dsp:txXfrm>
    </dsp:sp>
    <dsp:sp modelId="{B6F49A6D-94CE-435A-B795-0A1F11B52033}">
      <dsp:nvSpPr>
        <dsp:cNvPr id="0" name=""/>
        <dsp:cNvSpPr/>
      </dsp:nvSpPr>
      <dsp:spPr>
        <a:xfrm>
          <a:off x="6354911" y="39004"/>
          <a:ext cx="5574432" cy="12096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s-MX" sz="4200" kern="1200" dirty="0"/>
            <a:t>Estrategia dominante</a:t>
          </a:r>
          <a:endParaRPr lang="es-PA" sz="4200" kern="1200" dirty="0"/>
        </a:p>
      </dsp:txBody>
      <dsp:txXfrm>
        <a:off x="6354911" y="39004"/>
        <a:ext cx="5574432" cy="1209600"/>
      </dsp:txXfrm>
    </dsp:sp>
    <dsp:sp modelId="{E7DE25CB-E840-41B5-90D3-11C7CEB097B2}">
      <dsp:nvSpPr>
        <dsp:cNvPr id="0" name=""/>
        <dsp:cNvSpPr/>
      </dsp:nvSpPr>
      <dsp:spPr>
        <a:xfrm>
          <a:off x="6354911" y="1248605"/>
          <a:ext cx="5574432" cy="322812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s-MX" sz="2000" kern="1200" dirty="0"/>
            <a:t>Aumento Significativo - Aumento Moderado</a:t>
          </a:r>
          <a:endParaRPr lang="es-PA" sz="2000" kern="1200" dirty="0"/>
        </a:p>
        <a:p>
          <a:pPr marL="228600" lvl="1" indent="-228600" algn="l" defTabSz="889000">
            <a:lnSpc>
              <a:spcPct val="90000"/>
            </a:lnSpc>
            <a:spcBef>
              <a:spcPct val="0"/>
            </a:spcBef>
            <a:spcAft>
              <a:spcPct val="15000"/>
            </a:spcAft>
            <a:buChar char="•"/>
          </a:pPr>
          <a:endParaRPr lang="es-PA" sz="2000" kern="1200" dirty="0"/>
        </a:p>
        <a:p>
          <a:pPr marL="228600" lvl="1" indent="-228600" algn="l" defTabSz="889000">
            <a:lnSpc>
              <a:spcPct val="90000"/>
            </a:lnSpc>
            <a:spcBef>
              <a:spcPct val="0"/>
            </a:spcBef>
            <a:spcAft>
              <a:spcPct val="15000"/>
            </a:spcAft>
            <a:buChar char="•"/>
          </a:pPr>
          <a:r>
            <a:rPr lang="es-MX" sz="2000" kern="1200" dirty="0"/>
            <a:t>Aumento Moderado - Disminución Significativa</a:t>
          </a:r>
          <a:endParaRPr lang="es-PA" sz="2000" kern="1200" dirty="0"/>
        </a:p>
        <a:p>
          <a:pPr marL="228600" lvl="1" indent="-228600" algn="l" defTabSz="889000">
            <a:lnSpc>
              <a:spcPct val="90000"/>
            </a:lnSpc>
            <a:spcBef>
              <a:spcPct val="0"/>
            </a:spcBef>
            <a:spcAft>
              <a:spcPct val="15000"/>
            </a:spcAft>
            <a:buChar char="•"/>
          </a:pPr>
          <a:endParaRPr lang="es-PA" sz="2000" kern="1200" dirty="0"/>
        </a:p>
        <a:p>
          <a:pPr marL="228600" lvl="1" indent="-228600" algn="l" defTabSz="889000">
            <a:lnSpc>
              <a:spcPct val="90000"/>
            </a:lnSpc>
            <a:spcBef>
              <a:spcPct val="0"/>
            </a:spcBef>
            <a:spcAft>
              <a:spcPct val="15000"/>
            </a:spcAft>
            <a:buChar char="•"/>
          </a:pPr>
          <a:r>
            <a:rPr lang="es-MX" sz="2000" kern="1200" dirty="0"/>
            <a:t>Disminución Moderada - Disminución Significativa</a:t>
          </a:r>
          <a:endParaRPr lang="es-PA" sz="2000" kern="1200" dirty="0"/>
        </a:p>
        <a:p>
          <a:pPr marL="228600" lvl="1" indent="-228600" algn="l" defTabSz="889000">
            <a:lnSpc>
              <a:spcPct val="90000"/>
            </a:lnSpc>
            <a:spcBef>
              <a:spcPct val="0"/>
            </a:spcBef>
            <a:spcAft>
              <a:spcPct val="15000"/>
            </a:spcAft>
            <a:buChar char="•"/>
          </a:pPr>
          <a:endParaRPr lang="es-PA" sz="2000" kern="1200" dirty="0"/>
        </a:p>
        <a:p>
          <a:pPr marL="228600" lvl="1" indent="-228600" algn="l" defTabSz="889000">
            <a:lnSpc>
              <a:spcPct val="90000"/>
            </a:lnSpc>
            <a:spcBef>
              <a:spcPct val="0"/>
            </a:spcBef>
            <a:spcAft>
              <a:spcPct val="15000"/>
            </a:spcAft>
            <a:buChar char="•"/>
          </a:pPr>
          <a:r>
            <a:rPr lang="es-MX" sz="2000" kern="1200" dirty="0"/>
            <a:t>Disminución Significativa - Disminución Significativa</a:t>
          </a:r>
          <a:endParaRPr lang="es-PA" sz="2000" kern="1200" dirty="0"/>
        </a:p>
      </dsp:txBody>
      <dsp:txXfrm>
        <a:off x="6354911" y="1248605"/>
        <a:ext cx="5574432" cy="3228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7D701-D056-4ECA-BCFB-A442134C0F25}">
      <dsp:nvSpPr>
        <dsp:cNvPr id="0" name=""/>
        <dsp:cNvSpPr/>
      </dsp:nvSpPr>
      <dsp:spPr>
        <a:xfrm>
          <a:off x="0" y="0"/>
          <a:ext cx="1005019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9CDAADA-2938-45E7-8B20-131B20FE985C}">
      <dsp:nvSpPr>
        <dsp:cNvPr id="0" name=""/>
        <dsp:cNvSpPr/>
      </dsp:nvSpPr>
      <dsp:spPr>
        <a:xfrm>
          <a:off x="0" y="0"/>
          <a:ext cx="2010038" cy="2342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MX" sz="2500" b="1" kern="1200" dirty="0">
              <a:latin typeface="Times New Roman" panose="02020603050405020304" pitchFamily="18" charset="0"/>
              <a:cs typeface="Arial" panose="020B0604020202020204" pitchFamily="34" charset="0"/>
            </a:rPr>
            <a:t>Conclusiones</a:t>
          </a:r>
          <a:endParaRPr lang="es-PA" sz="2500" b="1" kern="1200" dirty="0"/>
        </a:p>
      </dsp:txBody>
      <dsp:txXfrm>
        <a:off x="0" y="0"/>
        <a:ext cx="2010038" cy="2342270"/>
      </dsp:txXfrm>
    </dsp:sp>
    <dsp:sp modelId="{9C09316B-7EC8-40FA-8FAF-E5ED9096F7F0}">
      <dsp:nvSpPr>
        <dsp:cNvPr id="0" name=""/>
        <dsp:cNvSpPr/>
      </dsp:nvSpPr>
      <dsp:spPr>
        <a:xfrm>
          <a:off x="2160791" y="36597"/>
          <a:ext cx="7889401" cy="73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latin typeface="Times New Roman" panose="02020603050405020304" pitchFamily="18" charset="0"/>
              <a:cs typeface="Arial" panose="020B0604020202020204" pitchFamily="34" charset="0"/>
            </a:rPr>
            <a:t>Patrones de Cambio: La matriz de transición muestra las probabilidades de moverse de una categoría de cambio a otra en meses consecutivos.</a:t>
          </a:r>
          <a:endParaRPr lang="es-PA" sz="1800" kern="1200" dirty="0"/>
        </a:p>
      </dsp:txBody>
      <dsp:txXfrm>
        <a:off x="2160791" y="36597"/>
        <a:ext cx="7889401" cy="731959"/>
      </dsp:txXfrm>
    </dsp:sp>
    <dsp:sp modelId="{387959C6-BA40-4402-963D-D377F5D248A9}">
      <dsp:nvSpPr>
        <dsp:cNvPr id="0" name=""/>
        <dsp:cNvSpPr/>
      </dsp:nvSpPr>
      <dsp:spPr>
        <a:xfrm>
          <a:off x="2010038" y="768557"/>
          <a:ext cx="80401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BDC72732-6B73-4B37-88C0-B07043C936D8}">
      <dsp:nvSpPr>
        <dsp:cNvPr id="0" name=""/>
        <dsp:cNvSpPr/>
      </dsp:nvSpPr>
      <dsp:spPr>
        <a:xfrm>
          <a:off x="2160791" y="805155"/>
          <a:ext cx="7889401" cy="73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latin typeface="Times New Roman" panose="02020603050405020304" pitchFamily="18" charset="0"/>
              <a:cs typeface="Arial" panose="020B0604020202020204" pitchFamily="34" charset="0"/>
            </a:rPr>
            <a:t>Tendencias de Depósitos: Identifica si es más probable que un aumento significativo en los depósitos sea seguido por otro aumento, una disminución moderada, etc.</a:t>
          </a:r>
          <a:endParaRPr lang="es-PA" sz="1800" kern="1200" dirty="0"/>
        </a:p>
      </dsp:txBody>
      <dsp:txXfrm>
        <a:off x="2160791" y="805155"/>
        <a:ext cx="7889401" cy="731959"/>
      </dsp:txXfrm>
    </dsp:sp>
    <dsp:sp modelId="{615FE3AB-DF6E-4598-8AD0-B59500C7E8E9}">
      <dsp:nvSpPr>
        <dsp:cNvPr id="0" name=""/>
        <dsp:cNvSpPr/>
      </dsp:nvSpPr>
      <dsp:spPr>
        <a:xfrm>
          <a:off x="2010038" y="1537115"/>
          <a:ext cx="80401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5B5027B5-3880-4E5A-8043-86C4BA90578F}">
      <dsp:nvSpPr>
        <dsp:cNvPr id="0" name=""/>
        <dsp:cNvSpPr/>
      </dsp:nvSpPr>
      <dsp:spPr>
        <a:xfrm>
          <a:off x="2160791" y="1573712"/>
          <a:ext cx="7889401" cy="73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latin typeface="Times New Roman" panose="02020603050405020304" pitchFamily="18" charset="0"/>
              <a:cs typeface="Arial" panose="020B0604020202020204" pitchFamily="34" charset="0"/>
            </a:rPr>
            <a:t>Predicción de Comportamientos Futuros: Puede usarse para predecir la probabilidad de cambios futuros en los depósitos basándose en los cambios actuales y pasados.</a:t>
          </a:r>
          <a:endParaRPr lang="es-PA" sz="1800" kern="1200" dirty="0"/>
        </a:p>
      </dsp:txBody>
      <dsp:txXfrm>
        <a:off x="2160791" y="1573712"/>
        <a:ext cx="7889401" cy="731959"/>
      </dsp:txXfrm>
    </dsp:sp>
    <dsp:sp modelId="{B11118E2-00B9-4AAF-AB07-D15B0ECC644F}">
      <dsp:nvSpPr>
        <dsp:cNvPr id="0" name=""/>
        <dsp:cNvSpPr/>
      </dsp:nvSpPr>
      <dsp:spPr>
        <a:xfrm>
          <a:off x="2010038" y="2305672"/>
          <a:ext cx="80401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BBFFBD00-9D5B-4184-B249-01AE222539D5}">
      <dsp:nvSpPr>
        <dsp:cNvPr id="0" name=""/>
        <dsp:cNvSpPr/>
      </dsp:nvSpPr>
      <dsp:spPr>
        <a:xfrm>
          <a:off x="0" y="2342270"/>
          <a:ext cx="1005019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3BCFFC3-9B36-45EE-A821-EAAC822F757C}">
      <dsp:nvSpPr>
        <dsp:cNvPr id="0" name=""/>
        <dsp:cNvSpPr/>
      </dsp:nvSpPr>
      <dsp:spPr>
        <a:xfrm>
          <a:off x="0" y="2342270"/>
          <a:ext cx="2010038" cy="2342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MX" sz="2500" b="1" kern="1200" dirty="0">
              <a:latin typeface="Times New Roman" panose="02020603050405020304" pitchFamily="18" charset="0"/>
              <a:cs typeface="Arial" panose="020B0604020202020204" pitchFamily="34" charset="0"/>
            </a:rPr>
            <a:t>La matriz de transición resultante</a:t>
          </a:r>
          <a:endParaRPr lang="es-PA" sz="2500" b="1" kern="1200" dirty="0"/>
        </a:p>
      </dsp:txBody>
      <dsp:txXfrm>
        <a:off x="0" y="2342270"/>
        <a:ext cx="2010038" cy="2342270"/>
      </dsp:txXfrm>
    </dsp:sp>
    <dsp:sp modelId="{D90642EB-2629-4683-B067-65126AA948B4}">
      <dsp:nvSpPr>
        <dsp:cNvPr id="0" name=""/>
        <dsp:cNvSpPr/>
      </dsp:nvSpPr>
      <dsp:spPr>
        <a:xfrm>
          <a:off x="2160791" y="2448633"/>
          <a:ext cx="7889401" cy="212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latin typeface="Times New Roman" panose="02020603050405020304" pitchFamily="18" charset="0"/>
              <a:cs typeface="Arial" panose="020B0604020202020204" pitchFamily="34" charset="0"/>
            </a:rPr>
            <a:t>Nos dará una visión clara de cómo tienden a comportarse los cambios en los depósitos mensuales y nos permitirá hacer predicciones sobre posibles futuros estados.</a:t>
          </a:r>
          <a:endParaRPr lang="es-PA" sz="1800" kern="1200" dirty="0"/>
        </a:p>
      </dsp:txBody>
      <dsp:txXfrm>
        <a:off x="2160791" y="2448633"/>
        <a:ext cx="7889401" cy="2127257"/>
      </dsp:txXfrm>
    </dsp:sp>
    <dsp:sp modelId="{F8761E30-824A-4B8A-8B3E-E7ACE21A1B24}">
      <dsp:nvSpPr>
        <dsp:cNvPr id="0" name=""/>
        <dsp:cNvSpPr/>
      </dsp:nvSpPr>
      <dsp:spPr>
        <a:xfrm>
          <a:off x="2010038" y="4575890"/>
          <a:ext cx="80401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0B605-801A-4583-9E6F-F0F781FE0EB1}">
      <dsp:nvSpPr>
        <dsp:cNvPr id="0" name=""/>
        <dsp:cNvSpPr/>
      </dsp:nvSpPr>
      <dsp:spPr>
        <a:xfrm>
          <a:off x="3809" y="67217"/>
          <a:ext cx="3714749" cy="6048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s-MX" sz="2100" kern="1200" dirty="0"/>
            <a:t>. </a:t>
          </a:r>
          <a:r>
            <a:rPr lang="es-PA" sz="2100" b="1" kern="1200" dirty="0">
              <a:effectLst/>
              <a:latin typeface="Times New Roman" panose="02020603050405020304" pitchFamily="18" charset="0"/>
              <a:ea typeface="Times New Roman" panose="02020603050405020304" pitchFamily="18" charset="0"/>
            </a:rPr>
            <a:t>Definir el Juego</a:t>
          </a:r>
          <a:endParaRPr lang="es-PA" sz="2100" kern="1200" dirty="0"/>
        </a:p>
      </dsp:txBody>
      <dsp:txXfrm>
        <a:off x="3809" y="67217"/>
        <a:ext cx="3714749" cy="604800"/>
      </dsp:txXfrm>
    </dsp:sp>
    <dsp:sp modelId="{16D1B170-2E9D-411E-BFE7-6A7BD7D1A492}">
      <dsp:nvSpPr>
        <dsp:cNvPr id="0" name=""/>
        <dsp:cNvSpPr/>
      </dsp:nvSpPr>
      <dsp:spPr>
        <a:xfrm>
          <a:off x="3809" y="672017"/>
          <a:ext cx="3714749" cy="369648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s-PA" sz="2100" kern="1200" dirty="0">
              <a:effectLst/>
              <a:latin typeface="Times New Roman" panose="02020603050405020304" pitchFamily="18" charset="0"/>
              <a:ea typeface="Times New Roman" panose="02020603050405020304" pitchFamily="18" charset="0"/>
            </a:rPr>
            <a:t>Consideremos un "juego" donde cada "jugador" representa un mes del año, y las estrategias disponibles son las categorías de cambios en depósitos (Aumento Significativo, Aumento Moderado, Disminución Moderada, Disminución Significativa).</a:t>
          </a:r>
          <a:endParaRPr lang="es-PA" sz="2100" kern="1200" dirty="0"/>
        </a:p>
      </dsp:txBody>
      <dsp:txXfrm>
        <a:off x="3809" y="672017"/>
        <a:ext cx="3714749" cy="3696485"/>
      </dsp:txXfrm>
    </dsp:sp>
    <dsp:sp modelId="{4A1AB76E-A689-454E-A352-4C8FB85BD810}">
      <dsp:nvSpPr>
        <dsp:cNvPr id="0" name=""/>
        <dsp:cNvSpPr/>
      </dsp:nvSpPr>
      <dsp:spPr>
        <a:xfrm>
          <a:off x="4238624" y="67217"/>
          <a:ext cx="3714749" cy="604800"/>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s-PA" sz="2100" b="1" kern="1200" dirty="0">
              <a:effectLst/>
              <a:latin typeface="Times New Roman" panose="02020603050405020304" pitchFamily="18" charset="0"/>
              <a:ea typeface="Times New Roman" panose="02020603050405020304" pitchFamily="18" charset="0"/>
            </a:rPr>
            <a:t>Matriz de Pago</a:t>
          </a:r>
          <a:endParaRPr lang="es-PA" sz="2100" kern="1200" dirty="0"/>
        </a:p>
      </dsp:txBody>
      <dsp:txXfrm>
        <a:off x="4238624" y="67217"/>
        <a:ext cx="3714749" cy="604800"/>
      </dsp:txXfrm>
    </dsp:sp>
    <dsp:sp modelId="{2E2C9246-9DCD-4038-9169-7D7F5D967434}">
      <dsp:nvSpPr>
        <dsp:cNvPr id="0" name=""/>
        <dsp:cNvSpPr/>
      </dsp:nvSpPr>
      <dsp:spPr>
        <a:xfrm>
          <a:off x="4238624" y="672017"/>
          <a:ext cx="3714749" cy="3696485"/>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s-PA" sz="2100" kern="1200" dirty="0">
              <a:effectLst/>
              <a:latin typeface="Times New Roman" panose="02020603050405020304" pitchFamily="18" charset="0"/>
              <a:ea typeface="Times New Roman" panose="02020603050405020304" pitchFamily="18" charset="0"/>
            </a:rPr>
            <a:t>En este contexto, la matriz de transición calculada anteriormente puede ser vista como una matriz de pago, donde la probabilidad de moverse de una categoría a otra representa la "recompensa" o "pago" de hacer una transición particular.</a:t>
          </a:r>
          <a:endParaRPr lang="es-PA" sz="2100" kern="1200" dirty="0"/>
        </a:p>
      </dsp:txBody>
      <dsp:txXfrm>
        <a:off x="4238624" y="672017"/>
        <a:ext cx="3714749" cy="3696485"/>
      </dsp:txXfrm>
    </dsp:sp>
    <dsp:sp modelId="{0E3CB975-5E82-49E1-9092-6EFFE938FA07}">
      <dsp:nvSpPr>
        <dsp:cNvPr id="0" name=""/>
        <dsp:cNvSpPr/>
      </dsp:nvSpPr>
      <dsp:spPr>
        <a:xfrm>
          <a:off x="8473439" y="67217"/>
          <a:ext cx="3714749" cy="6048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s-PA" sz="2100" b="1" kern="1200" dirty="0">
              <a:effectLst/>
              <a:latin typeface="Times New Roman" panose="02020603050405020304" pitchFamily="18" charset="0"/>
              <a:ea typeface="Times New Roman" panose="02020603050405020304" pitchFamily="18" charset="0"/>
            </a:rPr>
            <a:t>Estrategias y Equilibrios</a:t>
          </a:r>
          <a:endParaRPr lang="es-PA" sz="2100" kern="1200" dirty="0"/>
        </a:p>
      </dsp:txBody>
      <dsp:txXfrm>
        <a:off x="8473439" y="67217"/>
        <a:ext cx="3714749" cy="604800"/>
      </dsp:txXfrm>
    </dsp:sp>
    <dsp:sp modelId="{ED80177F-7D28-4FBF-AB5D-23D2F6BDC07D}">
      <dsp:nvSpPr>
        <dsp:cNvPr id="0" name=""/>
        <dsp:cNvSpPr/>
      </dsp:nvSpPr>
      <dsp:spPr>
        <a:xfrm>
          <a:off x="8473439" y="672017"/>
          <a:ext cx="3714749" cy="3696485"/>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Font typeface="Arial" panose="020B0604020202020204" pitchFamily="34" charset="0"/>
            <a:buChar char="•"/>
          </a:pPr>
          <a:r>
            <a:rPr lang="es-PA" sz="2100" kern="1200" dirty="0">
              <a:effectLst/>
              <a:latin typeface="Times New Roman" panose="02020603050405020304" pitchFamily="18" charset="0"/>
              <a:ea typeface="Times New Roman" panose="02020603050405020304" pitchFamily="18" charset="0"/>
            </a:rPr>
            <a:t>Buscaremos identificar estrategias óptimas y equilibrios utilizando la matriz de transición. En teoría de juegos, un equilibrio de Nash es una situación en la que ningún jugador puede mejorar su resultado cambiando solo su propia estrategia, dado que los otros jugadores no cambian las suyas.</a:t>
          </a:r>
          <a:endParaRPr lang="es-PA" sz="2100" kern="1200" dirty="0"/>
        </a:p>
      </dsp:txBody>
      <dsp:txXfrm>
        <a:off x="8473439" y="672017"/>
        <a:ext cx="3714749" cy="369648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78A448-BEFA-40EE-B43E-12906E7C9500}" type="datetimeFigureOut">
              <a:rPr lang="es-419" smtClean="0"/>
              <a:t>18/6/2024</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BA094-78BB-4413-AF0A-7E05A2DBF2A9}" type="slidenum">
              <a:rPr lang="es-419" smtClean="0"/>
              <a:t>‹Nº›</a:t>
            </a:fld>
            <a:endParaRPr lang="es-419"/>
          </a:p>
        </p:txBody>
      </p:sp>
    </p:spTree>
    <p:extLst>
      <p:ext uri="{BB962C8B-B14F-4D97-AF65-F5344CB8AC3E}">
        <p14:creationId xmlns:p14="http://schemas.microsoft.com/office/powerpoint/2010/main" val="4061882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11</a:t>
            </a:fld>
            <a:endParaRPr lang="en-US"/>
          </a:p>
        </p:txBody>
      </p:sp>
    </p:spTree>
    <p:extLst>
      <p:ext uri="{BB962C8B-B14F-4D97-AF65-F5344CB8AC3E}">
        <p14:creationId xmlns:p14="http://schemas.microsoft.com/office/powerpoint/2010/main" val="3629684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78C6C-4477-8DD2-6353-33D85908611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8E436546-571D-704A-ADEB-AD13BE9302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86F7BA41-6DA4-04B8-EA8A-564EA9A41494}"/>
              </a:ext>
            </a:extLst>
          </p:cNvPr>
          <p:cNvSpPr>
            <a:spLocks noGrp="1"/>
          </p:cNvSpPr>
          <p:nvPr>
            <p:ph type="dt" sz="half" idx="10"/>
          </p:nvPr>
        </p:nvSpPr>
        <p:spPr/>
        <p:txBody>
          <a:bodyPr/>
          <a:lstStyle/>
          <a:p>
            <a:fld id="{04D6FE2E-758C-4776-A4D5-FACB98A15A91}" type="datetimeFigureOut">
              <a:rPr lang="es-419" smtClean="0"/>
              <a:t>18/6/2024</a:t>
            </a:fld>
            <a:endParaRPr lang="es-419"/>
          </a:p>
        </p:txBody>
      </p:sp>
      <p:sp>
        <p:nvSpPr>
          <p:cNvPr id="5" name="Marcador de pie de página 4">
            <a:extLst>
              <a:ext uri="{FF2B5EF4-FFF2-40B4-BE49-F238E27FC236}">
                <a16:creationId xmlns:a16="http://schemas.microsoft.com/office/drawing/2014/main" id="{A6BD024E-B5EB-1F05-E859-A27362DF9840}"/>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FE4A602A-6EE0-952A-02D1-32149C930D8B}"/>
              </a:ext>
            </a:extLst>
          </p:cNvPr>
          <p:cNvSpPr>
            <a:spLocks noGrp="1"/>
          </p:cNvSpPr>
          <p:nvPr>
            <p:ph type="sldNum" sz="quarter" idx="12"/>
          </p:nvPr>
        </p:nvSpPr>
        <p:spPr/>
        <p:txBody>
          <a:bodyPr/>
          <a:lstStyle/>
          <a:p>
            <a:fld id="{48E72699-0ADB-4384-9996-1BA07502A8F8}" type="slidenum">
              <a:rPr lang="es-419" smtClean="0"/>
              <a:t>‹Nº›</a:t>
            </a:fld>
            <a:endParaRPr lang="es-419"/>
          </a:p>
        </p:txBody>
      </p:sp>
    </p:spTree>
    <p:extLst>
      <p:ext uri="{BB962C8B-B14F-4D97-AF65-F5344CB8AC3E}">
        <p14:creationId xmlns:p14="http://schemas.microsoft.com/office/powerpoint/2010/main" val="1984191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7E460-FBC8-67EF-553F-64080BE541F4}"/>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43A0E592-1454-6F3E-5057-65141DC0D9A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47CC95B7-314C-6FD6-DF94-902C08FCBD46}"/>
              </a:ext>
            </a:extLst>
          </p:cNvPr>
          <p:cNvSpPr>
            <a:spLocks noGrp="1"/>
          </p:cNvSpPr>
          <p:nvPr>
            <p:ph type="dt" sz="half" idx="10"/>
          </p:nvPr>
        </p:nvSpPr>
        <p:spPr/>
        <p:txBody>
          <a:bodyPr/>
          <a:lstStyle/>
          <a:p>
            <a:fld id="{04D6FE2E-758C-4776-A4D5-FACB98A15A91}" type="datetimeFigureOut">
              <a:rPr lang="es-419" smtClean="0"/>
              <a:t>18/6/2024</a:t>
            </a:fld>
            <a:endParaRPr lang="es-419"/>
          </a:p>
        </p:txBody>
      </p:sp>
      <p:sp>
        <p:nvSpPr>
          <p:cNvPr id="5" name="Marcador de pie de página 4">
            <a:extLst>
              <a:ext uri="{FF2B5EF4-FFF2-40B4-BE49-F238E27FC236}">
                <a16:creationId xmlns:a16="http://schemas.microsoft.com/office/drawing/2014/main" id="{59079DCB-D458-C54F-3A89-182128F030A7}"/>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AD1EFBE2-6FFB-60C9-F66F-C60133801063}"/>
              </a:ext>
            </a:extLst>
          </p:cNvPr>
          <p:cNvSpPr>
            <a:spLocks noGrp="1"/>
          </p:cNvSpPr>
          <p:nvPr>
            <p:ph type="sldNum" sz="quarter" idx="12"/>
          </p:nvPr>
        </p:nvSpPr>
        <p:spPr/>
        <p:txBody>
          <a:bodyPr/>
          <a:lstStyle/>
          <a:p>
            <a:fld id="{48E72699-0ADB-4384-9996-1BA07502A8F8}" type="slidenum">
              <a:rPr lang="es-419" smtClean="0"/>
              <a:t>‹Nº›</a:t>
            </a:fld>
            <a:endParaRPr lang="es-419"/>
          </a:p>
        </p:txBody>
      </p:sp>
    </p:spTree>
    <p:extLst>
      <p:ext uri="{BB962C8B-B14F-4D97-AF65-F5344CB8AC3E}">
        <p14:creationId xmlns:p14="http://schemas.microsoft.com/office/powerpoint/2010/main" val="658640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C2186EE-36E4-4F4F-D2AD-269A2639595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882EF5A8-A559-D841-45C3-036973C2B48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BD2DCEA0-F154-3CF5-27F4-2C5290423FAE}"/>
              </a:ext>
            </a:extLst>
          </p:cNvPr>
          <p:cNvSpPr>
            <a:spLocks noGrp="1"/>
          </p:cNvSpPr>
          <p:nvPr>
            <p:ph type="dt" sz="half" idx="10"/>
          </p:nvPr>
        </p:nvSpPr>
        <p:spPr/>
        <p:txBody>
          <a:bodyPr/>
          <a:lstStyle/>
          <a:p>
            <a:fld id="{04D6FE2E-758C-4776-A4D5-FACB98A15A91}" type="datetimeFigureOut">
              <a:rPr lang="es-419" smtClean="0"/>
              <a:t>18/6/2024</a:t>
            </a:fld>
            <a:endParaRPr lang="es-419"/>
          </a:p>
        </p:txBody>
      </p:sp>
      <p:sp>
        <p:nvSpPr>
          <p:cNvPr id="5" name="Marcador de pie de página 4">
            <a:extLst>
              <a:ext uri="{FF2B5EF4-FFF2-40B4-BE49-F238E27FC236}">
                <a16:creationId xmlns:a16="http://schemas.microsoft.com/office/drawing/2014/main" id="{5B633988-8BE5-39F3-788B-BB0018398C5E}"/>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69B34EBC-BE5C-4CE9-D50A-A20813D3AEDA}"/>
              </a:ext>
            </a:extLst>
          </p:cNvPr>
          <p:cNvSpPr>
            <a:spLocks noGrp="1"/>
          </p:cNvSpPr>
          <p:nvPr>
            <p:ph type="sldNum" sz="quarter" idx="12"/>
          </p:nvPr>
        </p:nvSpPr>
        <p:spPr/>
        <p:txBody>
          <a:bodyPr/>
          <a:lstStyle/>
          <a:p>
            <a:fld id="{48E72699-0ADB-4384-9996-1BA07502A8F8}" type="slidenum">
              <a:rPr lang="es-419" smtClean="0"/>
              <a:t>‹Nº›</a:t>
            </a:fld>
            <a:endParaRPr lang="es-419"/>
          </a:p>
        </p:txBody>
      </p:sp>
    </p:spTree>
    <p:extLst>
      <p:ext uri="{BB962C8B-B14F-4D97-AF65-F5344CB8AC3E}">
        <p14:creationId xmlns:p14="http://schemas.microsoft.com/office/powerpoint/2010/main" val="4163988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532391" y="2084852"/>
            <a:ext cx="5127221" cy="1440161"/>
          </a:xfrm>
          <a:prstGeom prst="rect">
            <a:avLst/>
          </a:prstGeom>
        </p:spPr>
        <p:txBody>
          <a:bodyPr anchor="ctr"/>
          <a:lstStyle>
            <a:lvl1pPr marL="0" indent="0" algn="ctr">
              <a:lnSpc>
                <a:spcPct val="100000"/>
              </a:lnSpc>
              <a:buNone/>
              <a:defRPr sz="4800" b="1" baseline="0">
                <a:solidFill>
                  <a:schemeClr val="tx1">
                    <a:lumMod val="75000"/>
                    <a:lumOff val="25000"/>
                  </a:schemeClr>
                </a:solidFill>
                <a:latin typeface="+mj-lt"/>
                <a:cs typeface="Arial" pitchFamily="34" charset="0"/>
              </a:defRPr>
            </a:lvl1pPr>
          </a:lstStyle>
          <a:p>
            <a:pPr lvl="0"/>
            <a:r>
              <a:rPr lang="en-US" altLang="ko-KR">
                <a:ea typeface="맑은 고딕" pitchFamily="50" charset="-127"/>
              </a:rPr>
              <a:t>FREE PPT TEMPLATES</a:t>
            </a:r>
            <a:endParaRPr lang="en-US" altLang="ko-KR"/>
          </a:p>
        </p:txBody>
      </p:sp>
      <p:sp>
        <p:nvSpPr>
          <p:cNvPr id="11" name="Text Placeholder 9"/>
          <p:cNvSpPr>
            <a:spLocks noGrp="1"/>
          </p:cNvSpPr>
          <p:nvPr>
            <p:ph type="body" sz="quarter" idx="11" hasCustomPrompt="1"/>
          </p:nvPr>
        </p:nvSpPr>
        <p:spPr>
          <a:xfrm>
            <a:off x="3532194" y="3512309"/>
            <a:ext cx="5127221" cy="1066579"/>
          </a:xfrm>
          <a:prstGeom prst="rect">
            <a:avLst/>
          </a:prstGeom>
        </p:spPr>
        <p:txBody>
          <a:bodyPr anchor="ctr"/>
          <a:lstStyle>
            <a:lvl1pPr marL="0" indent="0" algn="ctr">
              <a:lnSpc>
                <a:spcPct val="100000"/>
              </a:lnSpc>
              <a:buNone/>
              <a:defRPr sz="1867" b="1" baseline="0">
                <a:solidFill>
                  <a:schemeClr val="tx1">
                    <a:lumMod val="75000"/>
                    <a:lumOff val="25000"/>
                  </a:schemeClr>
                </a:solidFill>
                <a:latin typeface="+mn-lt"/>
                <a:cs typeface="Arial" pitchFamily="34" charset="0"/>
              </a:defRPr>
            </a:lvl1pPr>
          </a:lstStyle>
          <a:p>
            <a:pPr lvl="0"/>
            <a:r>
              <a:rPr lang="en-US" altLang="ko-KR"/>
              <a:t>INSTERT THE TITLE</a:t>
            </a:r>
          </a:p>
          <a:p>
            <a:pPr lvl="0"/>
            <a:r>
              <a:rPr lang="en-US" altLang="ko-KR"/>
              <a:t>OF YOUR </a:t>
            </a:r>
          </a:p>
          <a:p>
            <a:pPr lvl="0"/>
            <a:r>
              <a:rPr lang="en-US" altLang="ko-KR"/>
              <a:t>PRESENTATION HERE</a:t>
            </a:r>
            <a:endParaRPr lang="ko-KR" altLang="en-US"/>
          </a:p>
        </p:txBody>
      </p:sp>
      <p:grpSp>
        <p:nvGrpSpPr>
          <p:cNvPr id="4" name="Group 3"/>
          <p:cNvGrpSpPr/>
          <p:nvPr userDrawn="1"/>
        </p:nvGrpSpPr>
        <p:grpSpPr>
          <a:xfrm>
            <a:off x="2592400" y="0"/>
            <a:ext cx="7007203" cy="68580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682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D5F81-50BB-4F50-A055-165188B9167A}"/>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551EE147-7313-4026-A117-00C943169D6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3893B098-1CA9-11ED-4253-DA7DCBD6011A}"/>
              </a:ext>
            </a:extLst>
          </p:cNvPr>
          <p:cNvSpPr>
            <a:spLocks noGrp="1"/>
          </p:cNvSpPr>
          <p:nvPr>
            <p:ph type="dt" sz="half" idx="10"/>
          </p:nvPr>
        </p:nvSpPr>
        <p:spPr/>
        <p:txBody>
          <a:bodyPr/>
          <a:lstStyle/>
          <a:p>
            <a:fld id="{04D6FE2E-758C-4776-A4D5-FACB98A15A91}" type="datetimeFigureOut">
              <a:rPr lang="es-419" smtClean="0"/>
              <a:t>18/6/2024</a:t>
            </a:fld>
            <a:endParaRPr lang="es-419"/>
          </a:p>
        </p:txBody>
      </p:sp>
      <p:sp>
        <p:nvSpPr>
          <p:cNvPr id="5" name="Marcador de pie de página 4">
            <a:extLst>
              <a:ext uri="{FF2B5EF4-FFF2-40B4-BE49-F238E27FC236}">
                <a16:creationId xmlns:a16="http://schemas.microsoft.com/office/drawing/2014/main" id="{93B22114-3FC1-4832-9CB6-6731C3898712}"/>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111424A5-5191-2976-9EFD-622F790A27B5}"/>
              </a:ext>
            </a:extLst>
          </p:cNvPr>
          <p:cNvSpPr>
            <a:spLocks noGrp="1"/>
          </p:cNvSpPr>
          <p:nvPr>
            <p:ph type="sldNum" sz="quarter" idx="12"/>
          </p:nvPr>
        </p:nvSpPr>
        <p:spPr/>
        <p:txBody>
          <a:bodyPr/>
          <a:lstStyle/>
          <a:p>
            <a:fld id="{48E72699-0ADB-4384-9996-1BA07502A8F8}" type="slidenum">
              <a:rPr lang="es-419" smtClean="0"/>
              <a:t>‹Nº›</a:t>
            </a:fld>
            <a:endParaRPr lang="es-419"/>
          </a:p>
        </p:txBody>
      </p:sp>
    </p:spTree>
    <p:extLst>
      <p:ext uri="{BB962C8B-B14F-4D97-AF65-F5344CB8AC3E}">
        <p14:creationId xmlns:p14="http://schemas.microsoft.com/office/powerpoint/2010/main" val="123420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88A3A9-E4B8-FAB6-CEFA-BCBC1223741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8BEE91E9-7840-9476-8FEC-3C87738CE2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836AA00-BFC3-1670-DEFB-548BEC099D3D}"/>
              </a:ext>
            </a:extLst>
          </p:cNvPr>
          <p:cNvSpPr>
            <a:spLocks noGrp="1"/>
          </p:cNvSpPr>
          <p:nvPr>
            <p:ph type="dt" sz="half" idx="10"/>
          </p:nvPr>
        </p:nvSpPr>
        <p:spPr/>
        <p:txBody>
          <a:bodyPr/>
          <a:lstStyle/>
          <a:p>
            <a:fld id="{04D6FE2E-758C-4776-A4D5-FACB98A15A91}" type="datetimeFigureOut">
              <a:rPr lang="es-419" smtClean="0"/>
              <a:t>18/6/2024</a:t>
            </a:fld>
            <a:endParaRPr lang="es-419"/>
          </a:p>
        </p:txBody>
      </p:sp>
      <p:sp>
        <p:nvSpPr>
          <p:cNvPr id="5" name="Marcador de pie de página 4">
            <a:extLst>
              <a:ext uri="{FF2B5EF4-FFF2-40B4-BE49-F238E27FC236}">
                <a16:creationId xmlns:a16="http://schemas.microsoft.com/office/drawing/2014/main" id="{8894872B-8BC9-2D8A-3463-AA3891004F9A}"/>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D45FADAD-50F3-018E-1FC3-660F5C56A6CD}"/>
              </a:ext>
            </a:extLst>
          </p:cNvPr>
          <p:cNvSpPr>
            <a:spLocks noGrp="1"/>
          </p:cNvSpPr>
          <p:nvPr>
            <p:ph type="sldNum" sz="quarter" idx="12"/>
          </p:nvPr>
        </p:nvSpPr>
        <p:spPr/>
        <p:txBody>
          <a:bodyPr/>
          <a:lstStyle/>
          <a:p>
            <a:fld id="{48E72699-0ADB-4384-9996-1BA07502A8F8}" type="slidenum">
              <a:rPr lang="es-419" smtClean="0"/>
              <a:t>‹Nº›</a:t>
            </a:fld>
            <a:endParaRPr lang="es-419"/>
          </a:p>
        </p:txBody>
      </p:sp>
    </p:spTree>
    <p:extLst>
      <p:ext uri="{BB962C8B-B14F-4D97-AF65-F5344CB8AC3E}">
        <p14:creationId xmlns:p14="http://schemas.microsoft.com/office/powerpoint/2010/main" val="53592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7D91B6-6853-9604-1AC1-0AC4617A1987}"/>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FF14E55D-C19E-5651-11DC-89E0B83D42A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1C60CD52-0BDA-071D-B12B-2ADA7A43287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E7161B69-34C4-A772-6415-FC622EAB5FF9}"/>
              </a:ext>
            </a:extLst>
          </p:cNvPr>
          <p:cNvSpPr>
            <a:spLocks noGrp="1"/>
          </p:cNvSpPr>
          <p:nvPr>
            <p:ph type="dt" sz="half" idx="10"/>
          </p:nvPr>
        </p:nvSpPr>
        <p:spPr/>
        <p:txBody>
          <a:bodyPr/>
          <a:lstStyle/>
          <a:p>
            <a:fld id="{04D6FE2E-758C-4776-A4D5-FACB98A15A91}" type="datetimeFigureOut">
              <a:rPr lang="es-419" smtClean="0"/>
              <a:t>18/6/2024</a:t>
            </a:fld>
            <a:endParaRPr lang="es-419"/>
          </a:p>
        </p:txBody>
      </p:sp>
      <p:sp>
        <p:nvSpPr>
          <p:cNvPr id="6" name="Marcador de pie de página 5">
            <a:extLst>
              <a:ext uri="{FF2B5EF4-FFF2-40B4-BE49-F238E27FC236}">
                <a16:creationId xmlns:a16="http://schemas.microsoft.com/office/drawing/2014/main" id="{B94E04FC-897D-4B18-687B-98ECFD0D967D}"/>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2B62A47D-A44F-D3DC-4786-33386425DC1C}"/>
              </a:ext>
            </a:extLst>
          </p:cNvPr>
          <p:cNvSpPr>
            <a:spLocks noGrp="1"/>
          </p:cNvSpPr>
          <p:nvPr>
            <p:ph type="sldNum" sz="quarter" idx="12"/>
          </p:nvPr>
        </p:nvSpPr>
        <p:spPr/>
        <p:txBody>
          <a:bodyPr/>
          <a:lstStyle/>
          <a:p>
            <a:fld id="{48E72699-0ADB-4384-9996-1BA07502A8F8}" type="slidenum">
              <a:rPr lang="es-419" smtClean="0"/>
              <a:t>‹Nº›</a:t>
            </a:fld>
            <a:endParaRPr lang="es-419"/>
          </a:p>
        </p:txBody>
      </p:sp>
    </p:spTree>
    <p:extLst>
      <p:ext uri="{BB962C8B-B14F-4D97-AF65-F5344CB8AC3E}">
        <p14:creationId xmlns:p14="http://schemas.microsoft.com/office/powerpoint/2010/main" val="170056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D3CEF0-64D8-5D72-F4B5-CCE5A73A4C8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29258D8F-AE10-6245-ECD7-CE669426C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E4A9A80-F599-1EC5-4880-4B29CA7A202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C4667271-5C4B-E28D-F4AC-362FDD0F5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83DD448-6A3D-A183-778D-5A8E571524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F5D69B7A-8390-B3D4-964F-53C10C6A1287}"/>
              </a:ext>
            </a:extLst>
          </p:cNvPr>
          <p:cNvSpPr>
            <a:spLocks noGrp="1"/>
          </p:cNvSpPr>
          <p:nvPr>
            <p:ph type="dt" sz="half" idx="10"/>
          </p:nvPr>
        </p:nvSpPr>
        <p:spPr/>
        <p:txBody>
          <a:bodyPr/>
          <a:lstStyle/>
          <a:p>
            <a:fld id="{04D6FE2E-758C-4776-A4D5-FACB98A15A91}" type="datetimeFigureOut">
              <a:rPr lang="es-419" smtClean="0"/>
              <a:t>18/6/2024</a:t>
            </a:fld>
            <a:endParaRPr lang="es-419"/>
          </a:p>
        </p:txBody>
      </p:sp>
      <p:sp>
        <p:nvSpPr>
          <p:cNvPr id="8" name="Marcador de pie de página 7">
            <a:extLst>
              <a:ext uri="{FF2B5EF4-FFF2-40B4-BE49-F238E27FC236}">
                <a16:creationId xmlns:a16="http://schemas.microsoft.com/office/drawing/2014/main" id="{578FCEE2-D01D-E2CB-9528-F25247747A08}"/>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E49ED5FB-C15A-F73C-6CB4-40F88B73F301}"/>
              </a:ext>
            </a:extLst>
          </p:cNvPr>
          <p:cNvSpPr>
            <a:spLocks noGrp="1"/>
          </p:cNvSpPr>
          <p:nvPr>
            <p:ph type="sldNum" sz="quarter" idx="12"/>
          </p:nvPr>
        </p:nvSpPr>
        <p:spPr/>
        <p:txBody>
          <a:bodyPr/>
          <a:lstStyle/>
          <a:p>
            <a:fld id="{48E72699-0ADB-4384-9996-1BA07502A8F8}" type="slidenum">
              <a:rPr lang="es-419" smtClean="0"/>
              <a:t>‹Nº›</a:t>
            </a:fld>
            <a:endParaRPr lang="es-419"/>
          </a:p>
        </p:txBody>
      </p:sp>
    </p:spTree>
    <p:extLst>
      <p:ext uri="{BB962C8B-B14F-4D97-AF65-F5344CB8AC3E}">
        <p14:creationId xmlns:p14="http://schemas.microsoft.com/office/powerpoint/2010/main" val="254463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4128D-EA78-7C59-DAC1-36448FE01B1B}"/>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FFF97D1D-D490-B9FE-6159-FBD14C827F83}"/>
              </a:ext>
            </a:extLst>
          </p:cNvPr>
          <p:cNvSpPr>
            <a:spLocks noGrp="1"/>
          </p:cNvSpPr>
          <p:nvPr>
            <p:ph type="dt" sz="half" idx="10"/>
          </p:nvPr>
        </p:nvSpPr>
        <p:spPr/>
        <p:txBody>
          <a:bodyPr/>
          <a:lstStyle/>
          <a:p>
            <a:fld id="{04D6FE2E-758C-4776-A4D5-FACB98A15A91}" type="datetimeFigureOut">
              <a:rPr lang="es-419" smtClean="0"/>
              <a:t>18/6/2024</a:t>
            </a:fld>
            <a:endParaRPr lang="es-419"/>
          </a:p>
        </p:txBody>
      </p:sp>
      <p:sp>
        <p:nvSpPr>
          <p:cNvPr id="4" name="Marcador de pie de página 3">
            <a:extLst>
              <a:ext uri="{FF2B5EF4-FFF2-40B4-BE49-F238E27FC236}">
                <a16:creationId xmlns:a16="http://schemas.microsoft.com/office/drawing/2014/main" id="{DBBFDF84-5E1C-3EA1-5438-3B6378E1A56B}"/>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59EDF176-E7DF-3859-CF33-F7E6D565C8E9}"/>
              </a:ext>
            </a:extLst>
          </p:cNvPr>
          <p:cNvSpPr>
            <a:spLocks noGrp="1"/>
          </p:cNvSpPr>
          <p:nvPr>
            <p:ph type="sldNum" sz="quarter" idx="12"/>
          </p:nvPr>
        </p:nvSpPr>
        <p:spPr/>
        <p:txBody>
          <a:bodyPr/>
          <a:lstStyle/>
          <a:p>
            <a:fld id="{48E72699-0ADB-4384-9996-1BA07502A8F8}" type="slidenum">
              <a:rPr lang="es-419" smtClean="0"/>
              <a:t>‹Nº›</a:t>
            </a:fld>
            <a:endParaRPr lang="es-419"/>
          </a:p>
        </p:txBody>
      </p:sp>
    </p:spTree>
    <p:extLst>
      <p:ext uri="{BB962C8B-B14F-4D97-AF65-F5344CB8AC3E}">
        <p14:creationId xmlns:p14="http://schemas.microsoft.com/office/powerpoint/2010/main" val="421250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3F13BDF-BE0A-BBD0-167A-FB09C9ED0107}"/>
              </a:ext>
            </a:extLst>
          </p:cNvPr>
          <p:cNvSpPr>
            <a:spLocks noGrp="1"/>
          </p:cNvSpPr>
          <p:nvPr>
            <p:ph type="dt" sz="half" idx="10"/>
          </p:nvPr>
        </p:nvSpPr>
        <p:spPr/>
        <p:txBody>
          <a:bodyPr/>
          <a:lstStyle/>
          <a:p>
            <a:fld id="{04D6FE2E-758C-4776-A4D5-FACB98A15A91}" type="datetimeFigureOut">
              <a:rPr lang="es-419" smtClean="0"/>
              <a:t>18/6/2024</a:t>
            </a:fld>
            <a:endParaRPr lang="es-419"/>
          </a:p>
        </p:txBody>
      </p:sp>
      <p:sp>
        <p:nvSpPr>
          <p:cNvPr id="3" name="Marcador de pie de página 2">
            <a:extLst>
              <a:ext uri="{FF2B5EF4-FFF2-40B4-BE49-F238E27FC236}">
                <a16:creationId xmlns:a16="http://schemas.microsoft.com/office/drawing/2014/main" id="{B7F637EF-D647-765D-99AA-DA80EE6F8A68}"/>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8B8E66AE-7450-3947-B07B-7FA7EC0E3738}"/>
              </a:ext>
            </a:extLst>
          </p:cNvPr>
          <p:cNvSpPr>
            <a:spLocks noGrp="1"/>
          </p:cNvSpPr>
          <p:nvPr>
            <p:ph type="sldNum" sz="quarter" idx="12"/>
          </p:nvPr>
        </p:nvSpPr>
        <p:spPr/>
        <p:txBody>
          <a:bodyPr/>
          <a:lstStyle/>
          <a:p>
            <a:fld id="{48E72699-0ADB-4384-9996-1BA07502A8F8}" type="slidenum">
              <a:rPr lang="es-419" smtClean="0"/>
              <a:t>‹Nº›</a:t>
            </a:fld>
            <a:endParaRPr lang="es-419"/>
          </a:p>
        </p:txBody>
      </p:sp>
    </p:spTree>
    <p:extLst>
      <p:ext uri="{BB962C8B-B14F-4D97-AF65-F5344CB8AC3E}">
        <p14:creationId xmlns:p14="http://schemas.microsoft.com/office/powerpoint/2010/main" val="403746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70A9F-AD49-35C1-66AE-4A7114E6CB9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0BD4976F-72D9-CB95-5C26-D1F078B22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B367260B-5EB9-8242-11A5-030B4240F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297A43F-7B8B-ABA9-C6A1-B271E4855FB5}"/>
              </a:ext>
            </a:extLst>
          </p:cNvPr>
          <p:cNvSpPr>
            <a:spLocks noGrp="1"/>
          </p:cNvSpPr>
          <p:nvPr>
            <p:ph type="dt" sz="half" idx="10"/>
          </p:nvPr>
        </p:nvSpPr>
        <p:spPr/>
        <p:txBody>
          <a:bodyPr/>
          <a:lstStyle/>
          <a:p>
            <a:fld id="{04D6FE2E-758C-4776-A4D5-FACB98A15A91}" type="datetimeFigureOut">
              <a:rPr lang="es-419" smtClean="0"/>
              <a:t>18/6/2024</a:t>
            </a:fld>
            <a:endParaRPr lang="es-419"/>
          </a:p>
        </p:txBody>
      </p:sp>
      <p:sp>
        <p:nvSpPr>
          <p:cNvPr id="6" name="Marcador de pie de página 5">
            <a:extLst>
              <a:ext uri="{FF2B5EF4-FFF2-40B4-BE49-F238E27FC236}">
                <a16:creationId xmlns:a16="http://schemas.microsoft.com/office/drawing/2014/main" id="{77310152-EA2F-B888-6D10-CDE48E869DE8}"/>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0B71E1DE-23E8-4511-6D83-C18C93FBD367}"/>
              </a:ext>
            </a:extLst>
          </p:cNvPr>
          <p:cNvSpPr>
            <a:spLocks noGrp="1"/>
          </p:cNvSpPr>
          <p:nvPr>
            <p:ph type="sldNum" sz="quarter" idx="12"/>
          </p:nvPr>
        </p:nvSpPr>
        <p:spPr/>
        <p:txBody>
          <a:bodyPr/>
          <a:lstStyle/>
          <a:p>
            <a:fld id="{48E72699-0ADB-4384-9996-1BA07502A8F8}" type="slidenum">
              <a:rPr lang="es-419" smtClean="0"/>
              <a:t>‹Nº›</a:t>
            </a:fld>
            <a:endParaRPr lang="es-419"/>
          </a:p>
        </p:txBody>
      </p:sp>
    </p:spTree>
    <p:extLst>
      <p:ext uri="{BB962C8B-B14F-4D97-AF65-F5344CB8AC3E}">
        <p14:creationId xmlns:p14="http://schemas.microsoft.com/office/powerpoint/2010/main" val="427580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6365FA-AA5B-2806-FB9C-ECF83044ED2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B06C39DC-47E6-EFC2-8C87-8D20CCE021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A8EF62DF-3880-DF9C-4C6A-0A7D7DD04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5A9DCC-8A5A-DB34-4064-AC9B64671831}"/>
              </a:ext>
            </a:extLst>
          </p:cNvPr>
          <p:cNvSpPr>
            <a:spLocks noGrp="1"/>
          </p:cNvSpPr>
          <p:nvPr>
            <p:ph type="dt" sz="half" idx="10"/>
          </p:nvPr>
        </p:nvSpPr>
        <p:spPr/>
        <p:txBody>
          <a:bodyPr/>
          <a:lstStyle/>
          <a:p>
            <a:fld id="{04D6FE2E-758C-4776-A4D5-FACB98A15A91}" type="datetimeFigureOut">
              <a:rPr lang="es-419" smtClean="0"/>
              <a:t>18/6/2024</a:t>
            </a:fld>
            <a:endParaRPr lang="es-419"/>
          </a:p>
        </p:txBody>
      </p:sp>
      <p:sp>
        <p:nvSpPr>
          <p:cNvPr id="6" name="Marcador de pie de página 5">
            <a:extLst>
              <a:ext uri="{FF2B5EF4-FFF2-40B4-BE49-F238E27FC236}">
                <a16:creationId xmlns:a16="http://schemas.microsoft.com/office/drawing/2014/main" id="{E86668E9-44AF-7292-EB0E-AE2E670F98F4}"/>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120B7E04-BC96-6373-F59B-747CCD5A321A}"/>
              </a:ext>
            </a:extLst>
          </p:cNvPr>
          <p:cNvSpPr>
            <a:spLocks noGrp="1"/>
          </p:cNvSpPr>
          <p:nvPr>
            <p:ph type="sldNum" sz="quarter" idx="12"/>
          </p:nvPr>
        </p:nvSpPr>
        <p:spPr/>
        <p:txBody>
          <a:bodyPr/>
          <a:lstStyle/>
          <a:p>
            <a:fld id="{48E72699-0ADB-4384-9996-1BA07502A8F8}" type="slidenum">
              <a:rPr lang="es-419" smtClean="0"/>
              <a:t>‹Nº›</a:t>
            </a:fld>
            <a:endParaRPr lang="es-419"/>
          </a:p>
        </p:txBody>
      </p:sp>
    </p:spTree>
    <p:extLst>
      <p:ext uri="{BB962C8B-B14F-4D97-AF65-F5344CB8AC3E}">
        <p14:creationId xmlns:p14="http://schemas.microsoft.com/office/powerpoint/2010/main" val="1992400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DB05F03-D217-70EE-FFCB-221DB0BCBE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046E4F67-661F-17D5-BA38-50689E891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0652E884-2A80-76D8-0062-151FD8635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6FE2E-758C-4776-A4D5-FACB98A15A91}" type="datetimeFigureOut">
              <a:rPr lang="es-419" smtClean="0"/>
              <a:t>18/6/2024</a:t>
            </a:fld>
            <a:endParaRPr lang="es-419"/>
          </a:p>
        </p:txBody>
      </p:sp>
      <p:sp>
        <p:nvSpPr>
          <p:cNvPr id="5" name="Marcador de pie de página 4">
            <a:extLst>
              <a:ext uri="{FF2B5EF4-FFF2-40B4-BE49-F238E27FC236}">
                <a16:creationId xmlns:a16="http://schemas.microsoft.com/office/drawing/2014/main" id="{3A7900A3-2520-3754-FB9E-16BE416DD0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90AA9F23-C235-81E5-F84E-F2FC3F77F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72699-0ADB-4384-9996-1BA07502A8F8}" type="slidenum">
              <a:rPr lang="es-419" smtClean="0"/>
              <a:t>‹Nº›</a:t>
            </a:fld>
            <a:endParaRPr lang="es-419"/>
          </a:p>
        </p:txBody>
      </p:sp>
    </p:spTree>
    <p:extLst>
      <p:ext uri="{BB962C8B-B14F-4D97-AF65-F5344CB8AC3E}">
        <p14:creationId xmlns:p14="http://schemas.microsoft.com/office/powerpoint/2010/main" val="321189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9.xml"/><Relationship Id="rId1" Type="http://schemas.openxmlformats.org/officeDocument/2006/relationships/themeOverride" Target="../theme/themeOverride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7.xml"/><Relationship Id="rId1" Type="http://schemas.openxmlformats.org/officeDocument/2006/relationships/themeOverride" Target="../theme/themeOverride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4.xml"/><Relationship Id="rId7" Type="http://schemas.openxmlformats.org/officeDocument/2006/relationships/image" Target="../media/image14.png"/><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ipse 10">
            <a:extLst>
              <a:ext uri="{FF2B5EF4-FFF2-40B4-BE49-F238E27FC236}">
                <a16:creationId xmlns:a16="http://schemas.microsoft.com/office/drawing/2014/main" id="{2F983E1D-8C1E-3E80-BFF2-D73A711DB719}"/>
              </a:ext>
            </a:extLst>
          </p:cNvPr>
          <p:cNvSpPr/>
          <p:nvPr/>
        </p:nvSpPr>
        <p:spPr>
          <a:xfrm>
            <a:off x="4178105" y="1378634"/>
            <a:ext cx="3840479" cy="4023360"/>
          </a:xfrm>
          <a:prstGeom prst="ellipse">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Text Placeholder 2">
            <a:extLst>
              <a:ext uri="{FF2B5EF4-FFF2-40B4-BE49-F238E27FC236}">
                <a16:creationId xmlns:a16="http://schemas.microsoft.com/office/drawing/2014/main" id="{29A86F4F-45B1-3016-989A-AB1909CE348B}"/>
              </a:ext>
            </a:extLst>
          </p:cNvPr>
          <p:cNvSpPr>
            <a:spLocks noGrp="1"/>
          </p:cNvSpPr>
          <p:nvPr>
            <p:ph type="body" sz="quarter" idx="10"/>
          </p:nvPr>
        </p:nvSpPr>
        <p:spPr>
          <a:xfrm>
            <a:off x="6991643" y="0"/>
            <a:ext cx="5200357" cy="1080121"/>
          </a:xfrm>
        </p:spPr>
        <p:txBody>
          <a:bodyPr>
            <a:normAutofit/>
          </a:bodyPr>
          <a:lstStyle/>
          <a:p>
            <a:pPr lvl="0"/>
            <a:r>
              <a:rPr lang="en-US" altLang="ko-KR" dirty="0">
                <a:solidFill>
                  <a:schemeClr val="tx1">
                    <a:lumMod val="95000"/>
                    <a:lumOff val="5000"/>
                  </a:schemeClr>
                </a:solidFill>
                <a:ea typeface="맑은 고딕" pitchFamily="50" charset="-127"/>
              </a:rPr>
              <a:t>Modelos Predictivos</a:t>
            </a:r>
            <a:endParaRPr lang="en-US" altLang="ko-KR" dirty="0">
              <a:solidFill>
                <a:schemeClr val="tx1">
                  <a:lumMod val="95000"/>
                  <a:lumOff val="5000"/>
                </a:schemeClr>
              </a:solidFill>
            </a:endParaRPr>
          </a:p>
        </p:txBody>
      </p:sp>
      <p:sp>
        <p:nvSpPr>
          <p:cNvPr id="2" name="Text Placeholder 2">
            <a:extLst>
              <a:ext uri="{FF2B5EF4-FFF2-40B4-BE49-F238E27FC236}">
                <a16:creationId xmlns:a16="http://schemas.microsoft.com/office/drawing/2014/main" id="{65846225-2C76-E8D0-1FBF-243C5BB94A31}"/>
              </a:ext>
            </a:extLst>
          </p:cNvPr>
          <p:cNvSpPr txBox="1">
            <a:spLocks/>
          </p:cNvSpPr>
          <p:nvPr/>
        </p:nvSpPr>
        <p:spPr>
          <a:xfrm>
            <a:off x="7709095" y="540060"/>
            <a:ext cx="5200357" cy="1080121"/>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4800" b="1"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tx1">
                    <a:lumMod val="95000"/>
                    <a:lumOff val="5000"/>
                  </a:schemeClr>
                </a:solidFill>
                <a:ea typeface="맑은 고딕" pitchFamily="50" charset="-127"/>
              </a:rPr>
              <a:t>Raff Quito</a:t>
            </a:r>
            <a:endParaRPr lang="en-US" altLang="ko-KR" dirty="0">
              <a:solidFill>
                <a:schemeClr val="tx1">
                  <a:lumMod val="95000"/>
                  <a:lumOff val="5000"/>
                </a:schemeClr>
              </a:solidFill>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53DE9-7FF1-5AD5-5058-8C95B63AA760}"/>
              </a:ext>
            </a:extLst>
          </p:cNvPr>
          <p:cNvSpPr>
            <a:spLocks noGrp="1"/>
          </p:cNvSpPr>
          <p:nvPr>
            <p:ph type="ctrTitle"/>
          </p:nvPr>
        </p:nvSpPr>
        <p:spPr>
          <a:xfrm>
            <a:off x="222738" y="2135237"/>
            <a:ext cx="11746523" cy="1293763"/>
          </a:xfrm>
        </p:spPr>
        <p:txBody>
          <a:bodyPr>
            <a:normAutofit/>
          </a:bodyPr>
          <a:lstStyle/>
          <a:p>
            <a:r>
              <a:rPr lang="es-MX" b="1" dirty="0"/>
              <a:t>Regresión</a:t>
            </a:r>
            <a:endParaRPr lang="es-PA" b="1" dirty="0"/>
          </a:p>
        </p:txBody>
      </p:sp>
    </p:spTree>
    <p:extLst>
      <p:ext uri="{BB962C8B-B14F-4D97-AF65-F5344CB8AC3E}">
        <p14:creationId xmlns:p14="http://schemas.microsoft.com/office/powerpoint/2010/main" val="303527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72079" y="-157174"/>
            <a:ext cx="10515600" cy="1325563"/>
          </a:xfrm>
        </p:spPr>
        <p:txBody>
          <a:bodyPr>
            <a:noAutofit/>
          </a:bodyPr>
          <a:lstStyle/>
          <a:p>
            <a:r>
              <a:rPr lang="es-MX" b="1" dirty="0">
                <a:solidFill>
                  <a:schemeClr val="tx1">
                    <a:lumMod val="95000"/>
                    <a:lumOff val="5000"/>
                  </a:schemeClr>
                </a:solidFill>
              </a:rPr>
              <a:t>T</a:t>
            </a:r>
            <a:r>
              <a:rPr lang="es-PA" b="1" dirty="0">
                <a:solidFill>
                  <a:schemeClr val="tx1">
                    <a:lumMod val="95000"/>
                    <a:lumOff val="5000"/>
                  </a:schemeClr>
                </a:solidFill>
              </a:rPr>
              <a:t>ipos de Regresión y Uso</a:t>
            </a:r>
          </a:p>
        </p:txBody>
      </p:sp>
      <p:grpSp>
        <p:nvGrpSpPr>
          <p:cNvPr id="4" name="Group 3">
            <a:extLst>
              <a:ext uri="{FF2B5EF4-FFF2-40B4-BE49-F238E27FC236}">
                <a16:creationId xmlns:a16="http://schemas.microsoft.com/office/drawing/2014/main" id="{48B01B3E-6939-4C74-9B52-41CD4BFBF6E9}"/>
              </a:ext>
            </a:extLst>
          </p:cNvPr>
          <p:cNvGrpSpPr/>
          <p:nvPr/>
        </p:nvGrpSpPr>
        <p:grpSpPr>
          <a:xfrm>
            <a:off x="3892790" y="1459179"/>
            <a:ext cx="4406423" cy="4406465"/>
            <a:chOff x="3891996" y="1358325"/>
            <a:chExt cx="4408008" cy="4408049"/>
          </a:xfrm>
        </p:grpSpPr>
        <p:sp>
          <p:nvSpPr>
            <p:cNvPr id="34" name="Freeform: Shape 33">
              <a:extLst>
                <a:ext uri="{FF2B5EF4-FFF2-40B4-BE49-F238E27FC236}">
                  <a16:creationId xmlns:a16="http://schemas.microsoft.com/office/drawing/2014/main" id="{804647D3-1E74-4A88-B80B-C368E31649C5}"/>
                </a:ext>
              </a:extLst>
            </p:cNvPr>
            <p:cNvSpPr/>
            <p:nvPr/>
          </p:nvSpPr>
          <p:spPr>
            <a:xfrm>
              <a:off x="4717923" y="2142843"/>
              <a:ext cx="1391068" cy="1392427"/>
            </a:xfrm>
            <a:custGeom>
              <a:avLst/>
              <a:gdLst>
                <a:gd name="connsiteX0" fmla="*/ 473045 w 1023404"/>
                <a:gd name="connsiteY0" fmla="*/ 0 h 1024404"/>
                <a:gd name="connsiteX1" fmla="*/ 961336 w 1023404"/>
                <a:gd name="connsiteY1" fmla="*/ 123640 h 1024404"/>
                <a:gd name="connsiteX2" fmla="*/ 1023404 w 1023404"/>
                <a:gd name="connsiteY2" fmla="*/ 161347 h 1024404"/>
                <a:gd name="connsiteX3" fmla="*/ 1001009 w 1023404"/>
                <a:gd name="connsiteY3" fmla="*/ 174952 h 1024404"/>
                <a:gd name="connsiteX4" fmla="*/ 629862 w 1023404"/>
                <a:gd name="connsiteY4" fmla="*/ 625659 h 1024404"/>
                <a:gd name="connsiteX5" fmla="*/ 628307 w 1023404"/>
                <a:gd name="connsiteY5" fmla="*/ 629908 h 1024404"/>
                <a:gd name="connsiteX6" fmla="*/ 625659 w 1023404"/>
                <a:gd name="connsiteY6" fmla="*/ 630877 h 1024404"/>
                <a:gd name="connsiteX7" fmla="*/ 174952 w 1023404"/>
                <a:gd name="connsiteY7" fmla="*/ 1002024 h 1024404"/>
                <a:gd name="connsiteX8" fmla="*/ 161356 w 1023404"/>
                <a:gd name="connsiteY8" fmla="*/ 1024404 h 1024404"/>
                <a:gd name="connsiteX9" fmla="*/ 123640 w 1023404"/>
                <a:gd name="connsiteY9" fmla="*/ 962321 h 1024404"/>
                <a:gd name="connsiteX10" fmla="*/ 0 w 1023404"/>
                <a:gd name="connsiteY10" fmla="*/ 474030 h 1024404"/>
                <a:gd name="connsiteX11" fmla="*/ 46055 w 1023404"/>
                <a:gd name="connsiteY11" fmla="*/ 169404 h 1024404"/>
                <a:gd name="connsiteX12" fmla="*/ 79257 w 1023404"/>
                <a:gd name="connsiteY12" fmla="*/ 78689 h 1024404"/>
                <a:gd name="connsiteX13" fmla="*/ 168419 w 1023404"/>
                <a:gd name="connsiteY13" fmla="*/ 46055 h 1024404"/>
                <a:gd name="connsiteX14" fmla="*/ 473045 w 1023404"/>
                <a:gd name="connsiteY14" fmla="*/ 0 h 102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3404" h="1024404">
                  <a:moveTo>
                    <a:pt x="473045" y="0"/>
                  </a:moveTo>
                  <a:cubicBezTo>
                    <a:pt x="649846" y="0"/>
                    <a:pt x="816185" y="44789"/>
                    <a:pt x="961336" y="123640"/>
                  </a:cubicBezTo>
                  <a:lnTo>
                    <a:pt x="1023404" y="161347"/>
                  </a:lnTo>
                  <a:lnTo>
                    <a:pt x="1001009" y="174952"/>
                  </a:lnTo>
                  <a:cubicBezTo>
                    <a:pt x="837513" y="285408"/>
                    <a:pt x="707618" y="441823"/>
                    <a:pt x="629862" y="625659"/>
                  </a:cubicBezTo>
                  <a:lnTo>
                    <a:pt x="628307" y="629908"/>
                  </a:lnTo>
                  <a:lnTo>
                    <a:pt x="625659" y="630877"/>
                  </a:lnTo>
                  <a:cubicBezTo>
                    <a:pt x="441822" y="708633"/>
                    <a:pt x="285407" y="838528"/>
                    <a:pt x="174952" y="1002024"/>
                  </a:cubicBezTo>
                  <a:lnTo>
                    <a:pt x="161356" y="1024404"/>
                  </a:lnTo>
                  <a:lnTo>
                    <a:pt x="123640" y="962321"/>
                  </a:lnTo>
                  <a:cubicBezTo>
                    <a:pt x="44789" y="817170"/>
                    <a:pt x="0" y="650831"/>
                    <a:pt x="0" y="474030"/>
                  </a:cubicBezTo>
                  <a:cubicBezTo>
                    <a:pt x="0" y="367950"/>
                    <a:pt x="16124" y="265635"/>
                    <a:pt x="46055" y="169404"/>
                  </a:cubicBezTo>
                  <a:lnTo>
                    <a:pt x="79257" y="78689"/>
                  </a:lnTo>
                  <a:lnTo>
                    <a:pt x="168419" y="46055"/>
                  </a:lnTo>
                  <a:cubicBezTo>
                    <a:pt x="264650" y="16124"/>
                    <a:pt x="366964" y="0"/>
                    <a:pt x="473045" y="0"/>
                  </a:cubicBezTo>
                  <a:close/>
                </a:path>
              </a:pathLst>
            </a:custGeom>
            <a:solidFill>
              <a:srgbClr val="E04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sz="1350">
                <a:solidFill>
                  <a:schemeClr val="tx1">
                    <a:lumMod val="95000"/>
                    <a:lumOff val="5000"/>
                  </a:schemeClr>
                </a:solidFill>
              </a:endParaRPr>
            </a:p>
          </p:txBody>
        </p:sp>
        <p:sp>
          <p:nvSpPr>
            <p:cNvPr id="35" name="Freeform: Shape 34">
              <a:extLst>
                <a:ext uri="{FF2B5EF4-FFF2-40B4-BE49-F238E27FC236}">
                  <a16:creationId xmlns:a16="http://schemas.microsoft.com/office/drawing/2014/main" id="{B7B16CE0-4CD0-4FA6-80E6-67CE5E0597C4}"/>
                </a:ext>
              </a:extLst>
            </p:cNvPr>
            <p:cNvSpPr/>
            <p:nvPr/>
          </p:nvSpPr>
          <p:spPr>
            <a:xfrm>
              <a:off x="6096000" y="2169923"/>
              <a:ext cx="1393783" cy="1392427"/>
            </a:xfrm>
            <a:custGeom>
              <a:avLst/>
              <a:gdLst>
                <a:gd name="connsiteX0" fmla="*/ 550358 w 1025402"/>
                <a:gd name="connsiteY0" fmla="*/ 0 h 1024404"/>
                <a:gd name="connsiteX1" fmla="*/ 854984 w 1025402"/>
                <a:gd name="connsiteY1" fmla="*/ 46055 h 1024404"/>
                <a:gd name="connsiteX2" fmla="*/ 946454 w 1025402"/>
                <a:gd name="connsiteY2" fmla="*/ 79534 h 1024404"/>
                <a:gd name="connsiteX3" fmla="*/ 979347 w 1025402"/>
                <a:gd name="connsiteY3" fmla="*/ 169404 h 1024404"/>
                <a:gd name="connsiteX4" fmla="*/ 1025402 w 1025402"/>
                <a:gd name="connsiteY4" fmla="*/ 474030 h 1024404"/>
                <a:gd name="connsiteX5" fmla="*/ 901762 w 1025402"/>
                <a:gd name="connsiteY5" fmla="*/ 962321 h 1024404"/>
                <a:gd name="connsiteX6" fmla="*/ 864046 w 1025402"/>
                <a:gd name="connsiteY6" fmla="*/ 1024404 h 1024404"/>
                <a:gd name="connsiteX7" fmla="*/ 850450 w 1025402"/>
                <a:gd name="connsiteY7" fmla="*/ 1002024 h 1024404"/>
                <a:gd name="connsiteX8" fmla="*/ 399743 w 1025402"/>
                <a:gd name="connsiteY8" fmla="*/ 630877 h 1024404"/>
                <a:gd name="connsiteX9" fmla="*/ 394787 w 1025402"/>
                <a:gd name="connsiteY9" fmla="*/ 629063 h 1024404"/>
                <a:gd name="connsiteX10" fmla="*/ 393541 w 1025402"/>
                <a:gd name="connsiteY10" fmla="*/ 625659 h 1024404"/>
                <a:gd name="connsiteX11" fmla="*/ 22394 w 1025402"/>
                <a:gd name="connsiteY11" fmla="*/ 174952 h 1024404"/>
                <a:gd name="connsiteX12" fmla="*/ 0 w 1025402"/>
                <a:gd name="connsiteY12" fmla="*/ 161347 h 1024404"/>
                <a:gd name="connsiteX13" fmla="*/ 62067 w 1025402"/>
                <a:gd name="connsiteY13" fmla="*/ 123640 h 1024404"/>
                <a:gd name="connsiteX14" fmla="*/ 550358 w 1025402"/>
                <a:gd name="connsiteY14" fmla="*/ 0 h 102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5402" h="1024404">
                  <a:moveTo>
                    <a:pt x="550358" y="0"/>
                  </a:moveTo>
                  <a:cubicBezTo>
                    <a:pt x="656439" y="0"/>
                    <a:pt x="758753" y="16124"/>
                    <a:pt x="854984" y="46055"/>
                  </a:cubicBezTo>
                  <a:lnTo>
                    <a:pt x="946454" y="79534"/>
                  </a:lnTo>
                  <a:lnTo>
                    <a:pt x="979347" y="169404"/>
                  </a:lnTo>
                  <a:cubicBezTo>
                    <a:pt x="1009278" y="265635"/>
                    <a:pt x="1025402" y="367950"/>
                    <a:pt x="1025402" y="474030"/>
                  </a:cubicBezTo>
                  <a:cubicBezTo>
                    <a:pt x="1025402" y="650831"/>
                    <a:pt x="980613" y="817170"/>
                    <a:pt x="901762" y="962321"/>
                  </a:cubicBezTo>
                  <a:lnTo>
                    <a:pt x="864046" y="1024404"/>
                  </a:lnTo>
                  <a:lnTo>
                    <a:pt x="850450" y="1002024"/>
                  </a:lnTo>
                  <a:cubicBezTo>
                    <a:pt x="739995" y="838528"/>
                    <a:pt x="583580" y="708633"/>
                    <a:pt x="399743" y="630877"/>
                  </a:cubicBezTo>
                  <a:lnTo>
                    <a:pt x="394787" y="629063"/>
                  </a:lnTo>
                  <a:lnTo>
                    <a:pt x="393541" y="625659"/>
                  </a:lnTo>
                  <a:cubicBezTo>
                    <a:pt x="315785" y="441823"/>
                    <a:pt x="185890" y="285408"/>
                    <a:pt x="22394" y="174952"/>
                  </a:cubicBezTo>
                  <a:lnTo>
                    <a:pt x="0" y="161347"/>
                  </a:lnTo>
                  <a:lnTo>
                    <a:pt x="62067" y="123640"/>
                  </a:lnTo>
                  <a:cubicBezTo>
                    <a:pt x="207218" y="44789"/>
                    <a:pt x="373558" y="0"/>
                    <a:pt x="55035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sz="1350">
                <a:solidFill>
                  <a:schemeClr val="tx1">
                    <a:lumMod val="95000"/>
                    <a:lumOff val="5000"/>
                  </a:schemeClr>
                </a:solidFill>
              </a:endParaRPr>
            </a:p>
          </p:txBody>
        </p:sp>
        <p:sp>
          <p:nvSpPr>
            <p:cNvPr id="36" name="Freeform: Shape 35">
              <a:extLst>
                <a:ext uri="{FF2B5EF4-FFF2-40B4-BE49-F238E27FC236}">
                  <a16:creationId xmlns:a16="http://schemas.microsoft.com/office/drawing/2014/main" id="{39B52E48-F7B8-43DD-A9E7-8BE094B143F1}"/>
                </a:ext>
              </a:extLst>
            </p:cNvPr>
            <p:cNvSpPr/>
            <p:nvPr/>
          </p:nvSpPr>
          <p:spPr>
            <a:xfrm>
              <a:off x="5451653" y="2918023"/>
              <a:ext cx="1288695" cy="1288655"/>
            </a:xfrm>
            <a:custGeom>
              <a:avLst/>
              <a:gdLst>
                <a:gd name="connsiteX0" fmla="*/ 475044 w 948089"/>
                <a:gd name="connsiteY0" fmla="*/ 0 h 948059"/>
                <a:gd name="connsiteX1" fmla="*/ 779670 w 948089"/>
                <a:gd name="connsiteY1" fmla="*/ 46055 h 948059"/>
                <a:gd name="connsiteX2" fmla="*/ 868832 w 948089"/>
                <a:gd name="connsiteY2" fmla="*/ 78689 h 948059"/>
                <a:gd name="connsiteX3" fmla="*/ 902034 w 948089"/>
                <a:gd name="connsiteY3" fmla="*/ 169403 h 948059"/>
                <a:gd name="connsiteX4" fmla="*/ 948089 w 948089"/>
                <a:gd name="connsiteY4" fmla="*/ 474029 h 948059"/>
                <a:gd name="connsiteX5" fmla="*/ 902034 w 948089"/>
                <a:gd name="connsiteY5" fmla="*/ 778655 h 948059"/>
                <a:gd name="connsiteX6" fmla="*/ 868832 w 948089"/>
                <a:gd name="connsiteY6" fmla="*/ 869370 h 948059"/>
                <a:gd name="connsiteX7" fmla="*/ 779670 w 948089"/>
                <a:gd name="connsiteY7" fmla="*/ 902004 h 948059"/>
                <a:gd name="connsiteX8" fmla="*/ 475044 w 948089"/>
                <a:gd name="connsiteY8" fmla="*/ 948059 h 948059"/>
                <a:gd name="connsiteX9" fmla="*/ 170418 w 948089"/>
                <a:gd name="connsiteY9" fmla="*/ 902004 h 948059"/>
                <a:gd name="connsiteX10" fmla="*/ 78949 w 948089"/>
                <a:gd name="connsiteY10" fmla="*/ 868525 h 948059"/>
                <a:gd name="connsiteX11" fmla="*/ 46055 w 948089"/>
                <a:gd name="connsiteY11" fmla="*/ 778655 h 948059"/>
                <a:gd name="connsiteX12" fmla="*/ 0 w 948089"/>
                <a:gd name="connsiteY12" fmla="*/ 474029 h 948059"/>
                <a:gd name="connsiteX13" fmla="*/ 46055 w 948089"/>
                <a:gd name="connsiteY13" fmla="*/ 169403 h 948059"/>
                <a:gd name="connsiteX14" fmla="*/ 78948 w 948089"/>
                <a:gd name="connsiteY14" fmla="*/ 79534 h 948059"/>
                <a:gd name="connsiteX15" fmla="*/ 170418 w 948089"/>
                <a:gd name="connsiteY15" fmla="*/ 46055 h 948059"/>
                <a:gd name="connsiteX16" fmla="*/ 475044 w 948089"/>
                <a:gd name="connsiteY16" fmla="*/ 0 h 94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8089" h="948059">
                  <a:moveTo>
                    <a:pt x="475044" y="0"/>
                  </a:moveTo>
                  <a:cubicBezTo>
                    <a:pt x="581125" y="0"/>
                    <a:pt x="683439" y="16124"/>
                    <a:pt x="779670" y="46055"/>
                  </a:cubicBezTo>
                  <a:lnTo>
                    <a:pt x="868832" y="78689"/>
                  </a:lnTo>
                  <a:lnTo>
                    <a:pt x="902034" y="169403"/>
                  </a:lnTo>
                  <a:cubicBezTo>
                    <a:pt x="931965" y="265634"/>
                    <a:pt x="948089" y="367949"/>
                    <a:pt x="948089" y="474029"/>
                  </a:cubicBezTo>
                  <a:cubicBezTo>
                    <a:pt x="948089" y="580110"/>
                    <a:pt x="931965" y="682424"/>
                    <a:pt x="902034" y="778655"/>
                  </a:cubicBezTo>
                  <a:lnTo>
                    <a:pt x="868832" y="869370"/>
                  </a:lnTo>
                  <a:lnTo>
                    <a:pt x="779670" y="902004"/>
                  </a:lnTo>
                  <a:cubicBezTo>
                    <a:pt x="683439" y="931935"/>
                    <a:pt x="581125" y="948059"/>
                    <a:pt x="475044" y="948059"/>
                  </a:cubicBezTo>
                  <a:cubicBezTo>
                    <a:pt x="368964" y="948059"/>
                    <a:pt x="266649" y="931935"/>
                    <a:pt x="170418" y="902004"/>
                  </a:cubicBezTo>
                  <a:lnTo>
                    <a:pt x="78949" y="868525"/>
                  </a:lnTo>
                  <a:lnTo>
                    <a:pt x="46055" y="778655"/>
                  </a:lnTo>
                  <a:cubicBezTo>
                    <a:pt x="16124" y="682424"/>
                    <a:pt x="0" y="580110"/>
                    <a:pt x="0" y="474029"/>
                  </a:cubicBezTo>
                  <a:cubicBezTo>
                    <a:pt x="0" y="367949"/>
                    <a:pt x="16124" y="265634"/>
                    <a:pt x="46055" y="169403"/>
                  </a:cubicBezTo>
                  <a:lnTo>
                    <a:pt x="78948" y="79534"/>
                  </a:lnTo>
                  <a:lnTo>
                    <a:pt x="170418" y="46055"/>
                  </a:lnTo>
                  <a:cubicBezTo>
                    <a:pt x="266649" y="16124"/>
                    <a:pt x="368964" y="0"/>
                    <a:pt x="4750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sz="1350">
                <a:solidFill>
                  <a:schemeClr val="tx1">
                    <a:lumMod val="95000"/>
                    <a:lumOff val="5000"/>
                  </a:schemeClr>
                </a:solidFill>
              </a:endParaRPr>
            </a:p>
          </p:txBody>
        </p:sp>
        <p:sp>
          <p:nvSpPr>
            <p:cNvPr id="37" name="Freeform: Shape 36">
              <a:extLst>
                <a:ext uri="{FF2B5EF4-FFF2-40B4-BE49-F238E27FC236}">
                  <a16:creationId xmlns:a16="http://schemas.microsoft.com/office/drawing/2014/main" id="{8B35443E-3714-46E6-8B87-631FA4B190D4}"/>
                </a:ext>
              </a:extLst>
            </p:cNvPr>
            <p:cNvSpPr/>
            <p:nvPr/>
          </p:nvSpPr>
          <p:spPr>
            <a:xfrm>
              <a:off x="4704932" y="3562350"/>
              <a:ext cx="1391068" cy="1392424"/>
            </a:xfrm>
            <a:custGeom>
              <a:avLst/>
              <a:gdLst>
                <a:gd name="connsiteX0" fmla="*/ 161356 w 1023404"/>
                <a:gd name="connsiteY0" fmla="*/ 0 h 1024402"/>
                <a:gd name="connsiteX1" fmla="*/ 174952 w 1023404"/>
                <a:gd name="connsiteY1" fmla="*/ 22379 h 1024402"/>
                <a:gd name="connsiteX2" fmla="*/ 625659 w 1023404"/>
                <a:gd name="connsiteY2" fmla="*/ 393526 h 1024402"/>
                <a:gd name="connsiteX3" fmla="*/ 628308 w 1023404"/>
                <a:gd name="connsiteY3" fmla="*/ 394495 h 1024402"/>
                <a:gd name="connsiteX4" fmla="*/ 629862 w 1023404"/>
                <a:gd name="connsiteY4" fmla="*/ 398743 h 1024402"/>
                <a:gd name="connsiteX5" fmla="*/ 1001009 w 1023404"/>
                <a:gd name="connsiteY5" fmla="*/ 849450 h 1024402"/>
                <a:gd name="connsiteX6" fmla="*/ 1023404 w 1023404"/>
                <a:gd name="connsiteY6" fmla="*/ 863055 h 1024402"/>
                <a:gd name="connsiteX7" fmla="*/ 961336 w 1023404"/>
                <a:gd name="connsiteY7" fmla="*/ 900762 h 1024402"/>
                <a:gd name="connsiteX8" fmla="*/ 473045 w 1023404"/>
                <a:gd name="connsiteY8" fmla="*/ 1024402 h 1024402"/>
                <a:gd name="connsiteX9" fmla="*/ 168419 w 1023404"/>
                <a:gd name="connsiteY9" fmla="*/ 978347 h 1024402"/>
                <a:gd name="connsiteX10" fmla="*/ 79257 w 1023404"/>
                <a:gd name="connsiteY10" fmla="*/ 945713 h 1024402"/>
                <a:gd name="connsiteX11" fmla="*/ 46055 w 1023404"/>
                <a:gd name="connsiteY11" fmla="*/ 854999 h 1024402"/>
                <a:gd name="connsiteX12" fmla="*/ 0 w 1023404"/>
                <a:gd name="connsiteY12" fmla="*/ 550373 h 1024402"/>
                <a:gd name="connsiteX13" fmla="*/ 123640 w 1023404"/>
                <a:gd name="connsiteY13" fmla="*/ 62082 h 1024402"/>
                <a:gd name="connsiteX14" fmla="*/ 161356 w 1023404"/>
                <a:gd name="connsiteY14" fmla="*/ 0 h 10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3404" h="1024402">
                  <a:moveTo>
                    <a:pt x="161356" y="0"/>
                  </a:moveTo>
                  <a:lnTo>
                    <a:pt x="174952" y="22379"/>
                  </a:lnTo>
                  <a:cubicBezTo>
                    <a:pt x="285407" y="185875"/>
                    <a:pt x="441822" y="315770"/>
                    <a:pt x="625659" y="393526"/>
                  </a:cubicBezTo>
                  <a:lnTo>
                    <a:pt x="628308" y="394495"/>
                  </a:lnTo>
                  <a:lnTo>
                    <a:pt x="629862" y="398743"/>
                  </a:lnTo>
                  <a:cubicBezTo>
                    <a:pt x="707618" y="582580"/>
                    <a:pt x="837513" y="738995"/>
                    <a:pt x="1001009" y="849450"/>
                  </a:cubicBezTo>
                  <a:lnTo>
                    <a:pt x="1023404" y="863055"/>
                  </a:lnTo>
                  <a:lnTo>
                    <a:pt x="961336" y="900762"/>
                  </a:lnTo>
                  <a:cubicBezTo>
                    <a:pt x="816185" y="979613"/>
                    <a:pt x="649846" y="1024402"/>
                    <a:pt x="473045" y="1024402"/>
                  </a:cubicBezTo>
                  <a:cubicBezTo>
                    <a:pt x="366964" y="1024402"/>
                    <a:pt x="264650" y="1008278"/>
                    <a:pt x="168419" y="978347"/>
                  </a:cubicBezTo>
                  <a:lnTo>
                    <a:pt x="79257" y="945713"/>
                  </a:lnTo>
                  <a:lnTo>
                    <a:pt x="46055" y="854999"/>
                  </a:lnTo>
                  <a:cubicBezTo>
                    <a:pt x="16124" y="758768"/>
                    <a:pt x="0" y="656454"/>
                    <a:pt x="0" y="550373"/>
                  </a:cubicBezTo>
                  <a:cubicBezTo>
                    <a:pt x="0" y="373573"/>
                    <a:pt x="44789" y="207233"/>
                    <a:pt x="123640" y="62082"/>
                  </a:cubicBezTo>
                  <a:lnTo>
                    <a:pt x="161356"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sz="1350">
                <a:solidFill>
                  <a:schemeClr val="tx1">
                    <a:lumMod val="95000"/>
                    <a:lumOff val="5000"/>
                  </a:schemeClr>
                </a:solidFill>
              </a:endParaRPr>
            </a:p>
          </p:txBody>
        </p:sp>
        <p:sp>
          <p:nvSpPr>
            <p:cNvPr id="38" name="Freeform: Shape 37">
              <a:extLst>
                <a:ext uri="{FF2B5EF4-FFF2-40B4-BE49-F238E27FC236}">
                  <a16:creationId xmlns:a16="http://schemas.microsoft.com/office/drawing/2014/main" id="{7C4CDE17-9491-40BA-A5E0-44BFACC7C984}"/>
                </a:ext>
              </a:extLst>
            </p:cNvPr>
            <p:cNvSpPr/>
            <p:nvPr/>
          </p:nvSpPr>
          <p:spPr>
            <a:xfrm>
              <a:off x="6096000" y="3562350"/>
              <a:ext cx="1393783" cy="1392424"/>
            </a:xfrm>
            <a:custGeom>
              <a:avLst/>
              <a:gdLst>
                <a:gd name="connsiteX0" fmla="*/ 864046 w 1025402"/>
                <a:gd name="connsiteY0" fmla="*/ 0 h 1024402"/>
                <a:gd name="connsiteX1" fmla="*/ 901762 w 1025402"/>
                <a:gd name="connsiteY1" fmla="*/ 62082 h 1024402"/>
                <a:gd name="connsiteX2" fmla="*/ 1025402 w 1025402"/>
                <a:gd name="connsiteY2" fmla="*/ 550373 h 1024402"/>
                <a:gd name="connsiteX3" fmla="*/ 979347 w 1025402"/>
                <a:gd name="connsiteY3" fmla="*/ 854999 h 1024402"/>
                <a:gd name="connsiteX4" fmla="*/ 946454 w 1025402"/>
                <a:gd name="connsiteY4" fmla="*/ 944868 h 1024402"/>
                <a:gd name="connsiteX5" fmla="*/ 854984 w 1025402"/>
                <a:gd name="connsiteY5" fmla="*/ 978347 h 1024402"/>
                <a:gd name="connsiteX6" fmla="*/ 550358 w 1025402"/>
                <a:gd name="connsiteY6" fmla="*/ 1024402 h 1024402"/>
                <a:gd name="connsiteX7" fmla="*/ 62067 w 1025402"/>
                <a:gd name="connsiteY7" fmla="*/ 900762 h 1024402"/>
                <a:gd name="connsiteX8" fmla="*/ 0 w 1025402"/>
                <a:gd name="connsiteY8" fmla="*/ 863055 h 1024402"/>
                <a:gd name="connsiteX9" fmla="*/ 22394 w 1025402"/>
                <a:gd name="connsiteY9" fmla="*/ 849450 h 1024402"/>
                <a:gd name="connsiteX10" fmla="*/ 393541 w 1025402"/>
                <a:gd name="connsiteY10" fmla="*/ 398743 h 1024402"/>
                <a:gd name="connsiteX11" fmla="*/ 394787 w 1025402"/>
                <a:gd name="connsiteY11" fmla="*/ 395340 h 1024402"/>
                <a:gd name="connsiteX12" fmla="*/ 399743 w 1025402"/>
                <a:gd name="connsiteY12" fmla="*/ 393526 h 1024402"/>
                <a:gd name="connsiteX13" fmla="*/ 850450 w 1025402"/>
                <a:gd name="connsiteY13" fmla="*/ 22379 h 1024402"/>
                <a:gd name="connsiteX14" fmla="*/ 864046 w 1025402"/>
                <a:gd name="connsiteY14" fmla="*/ 0 h 10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5402" h="1024402">
                  <a:moveTo>
                    <a:pt x="864046" y="0"/>
                  </a:moveTo>
                  <a:lnTo>
                    <a:pt x="901762" y="62082"/>
                  </a:lnTo>
                  <a:cubicBezTo>
                    <a:pt x="980613" y="207233"/>
                    <a:pt x="1025402" y="373573"/>
                    <a:pt x="1025402" y="550373"/>
                  </a:cubicBezTo>
                  <a:cubicBezTo>
                    <a:pt x="1025402" y="656454"/>
                    <a:pt x="1009278" y="758768"/>
                    <a:pt x="979347" y="854999"/>
                  </a:cubicBezTo>
                  <a:lnTo>
                    <a:pt x="946454" y="944868"/>
                  </a:lnTo>
                  <a:lnTo>
                    <a:pt x="854984" y="978347"/>
                  </a:lnTo>
                  <a:cubicBezTo>
                    <a:pt x="758753" y="1008278"/>
                    <a:pt x="656439" y="1024402"/>
                    <a:pt x="550358" y="1024402"/>
                  </a:cubicBezTo>
                  <a:cubicBezTo>
                    <a:pt x="373558" y="1024402"/>
                    <a:pt x="207218" y="979613"/>
                    <a:pt x="62067" y="900762"/>
                  </a:cubicBezTo>
                  <a:lnTo>
                    <a:pt x="0" y="863055"/>
                  </a:lnTo>
                  <a:lnTo>
                    <a:pt x="22394" y="849450"/>
                  </a:lnTo>
                  <a:cubicBezTo>
                    <a:pt x="185890" y="738995"/>
                    <a:pt x="315785" y="582580"/>
                    <a:pt x="393541" y="398743"/>
                  </a:cubicBezTo>
                  <a:lnTo>
                    <a:pt x="394787" y="395340"/>
                  </a:lnTo>
                  <a:lnTo>
                    <a:pt x="399743" y="393526"/>
                  </a:lnTo>
                  <a:cubicBezTo>
                    <a:pt x="583580" y="315770"/>
                    <a:pt x="739995" y="185875"/>
                    <a:pt x="850450" y="22379"/>
                  </a:cubicBezTo>
                  <a:lnTo>
                    <a:pt x="86404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sz="1350">
                <a:solidFill>
                  <a:schemeClr val="tx1">
                    <a:lumMod val="95000"/>
                    <a:lumOff val="5000"/>
                  </a:schemeClr>
                </a:solidFill>
              </a:endParaRPr>
            </a:p>
          </p:txBody>
        </p:sp>
        <p:sp>
          <p:nvSpPr>
            <p:cNvPr id="39" name="Freeform: Shape 38">
              <a:extLst>
                <a:ext uri="{FF2B5EF4-FFF2-40B4-BE49-F238E27FC236}">
                  <a16:creationId xmlns:a16="http://schemas.microsoft.com/office/drawing/2014/main" id="{C3AE7ADC-4793-4757-B709-FF8439D64EFC}"/>
                </a:ext>
              </a:extLst>
            </p:cNvPr>
            <p:cNvSpPr/>
            <p:nvPr/>
          </p:nvSpPr>
          <p:spPr>
            <a:xfrm>
              <a:off x="4812664" y="1358325"/>
              <a:ext cx="2569810" cy="967409"/>
            </a:xfrm>
            <a:custGeom>
              <a:avLst/>
              <a:gdLst>
                <a:gd name="connsiteX0" fmla="*/ 945146 w 1890601"/>
                <a:gd name="connsiteY0" fmla="*/ 0 h 711720"/>
                <a:gd name="connsiteX1" fmla="*/ 1889046 w 1890601"/>
                <a:gd name="connsiteY1" fmla="*/ 625659 h 711720"/>
                <a:gd name="connsiteX2" fmla="*/ 1890601 w 1890601"/>
                <a:gd name="connsiteY2" fmla="*/ 629907 h 711720"/>
                <a:gd name="connsiteX3" fmla="*/ 1799131 w 1890601"/>
                <a:gd name="connsiteY3" fmla="*/ 596428 h 711720"/>
                <a:gd name="connsiteX4" fmla="*/ 1494505 w 1890601"/>
                <a:gd name="connsiteY4" fmla="*/ 550373 h 711720"/>
                <a:gd name="connsiteX5" fmla="*/ 1006214 w 1890601"/>
                <a:gd name="connsiteY5" fmla="*/ 674013 h 711720"/>
                <a:gd name="connsiteX6" fmla="*/ 944147 w 1890601"/>
                <a:gd name="connsiteY6" fmla="*/ 711720 h 711720"/>
                <a:gd name="connsiteX7" fmla="*/ 882079 w 1890601"/>
                <a:gd name="connsiteY7" fmla="*/ 674013 h 711720"/>
                <a:gd name="connsiteX8" fmla="*/ 393788 w 1890601"/>
                <a:gd name="connsiteY8" fmla="*/ 550373 h 711720"/>
                <a:gd name="connsiteX9" fmla="*/ 89162 w 1890601"/>
                <a:gd name="connsiteY9" fmla="*/ 596428 h 711720"/>
                <a:gd name="connsiteX10" fmla="*/ 0 w 1890601"/>
                <a:gd name="connsiteY10" fmla="*/ 629062 h 711720"/>
                <a:gd name="connsiteX11" fmla="*/ 1246 w 1890601"/>
                <a:gd name="connsiteY11" fmla="*/ 625659 h 711720"/>
                <a:gd name="connsiteX12" fmla="*/ 945146 w 1890601"/>
                <a:gd name="connsiteY12" fmla="*/ 0 h 71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0601" h="711720">
                  <a:moveTo>
                    <a:pt x="945146" y="0"/>
                  </a:moveTo>
                  <a:cubicBezTo>
                    <a:pt x="1369468" y="0"/>
                    <a:pt x="1733534" y="257985"/>
                    <a:pt x="1889046" y="625659"/>
                  </a:cubicBezTo>
                  <a:lnTo>
                    <a:pt x="1890601" y="629907"/>
                  </a:lnTo>
                  <a:lnTo>
                    <a:pt x="1799131" y="596428"/>
                  </a:lnTo>
                  <a:cubicBezTo>
                    <a:pt x="1702900" y="566497"/>
                    <a:pt x="1600586" y="550373"/>
                    <a:pt x="1494505" y="550373"/>
                  </a:cubicBezTo>
                  <a:cubicBezTo>
                    <a:pt x="1317705" y="550373"/>
                    <a:pt x="1151365" y="595162"/>
                    <a:pt x="1006214" y="674013"/>
                  </a:cubicBezTo>
                  <a:lnTo>
                    <a:pt x="944147" y="711720"/>
                  </a:lnTo>
                  <a:lnTo>
                    <a:pt x="882079" y="674013"/>
                  </a:lnTo>
                  <a:cubicBezTo>
                    <a:pt x="736928" y="595162"/>
                    <a:pt x="570589" y="550373"/>
                    <a:pt x="393788" y="550373"/>
                  </a:cubicBezTo>
                  <a:cubicBezTo>
                    <a:pt x="287707" y="550373"/>
                    <a:pt x="185393" y="566497"/>
                    <a:pt x="89162" y="596428"/>
                  </a:cubicBezTo>
                  <a:lnTo>
                    <a:pt x="0" y="629062"/>
                  </a:lnTo>
                  <a:lnTo>
                    <a:pt x="1246" y="625659"/>
                  </a:lnTo>
                  <a:cubicBezTo>
                    <a:pt x="156758" y="257985"/>
                    <a:pt x="520825" y="0"/>
                    <a:pt x="945146" y="0"/>
                  </a:cubicBezTo>
                  <a:close/>
                </a:path>
              </a:pathLst>
            </a:cu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sz="1350">
                <a:solidFill>
                  <a:schemeClr val="tx1">
                    <a:lumMod val="95000"/>
                    <a:lumOff val="5000"/>
                  </a:schemeClr>
                </a:solidFill>
              </a:endParaRPr>
            </a:p>
          </p:txBody>
        </p:sp>
        <p:sp>
          <p:nvSpPr>
            <p:cNvPr id="40" name="Freeform: Shape 39">
              <a:extLst>
                <a:ext uri="{FF2B5EF4-FFF2-40B4-BE49-F238E27FC236}">
                  <a16:creationId xmlns:a16="http://schemas.microsoft.com/office/drawing/2014/main" id="{821A725F-B060-4A40-9E05-559CD7E1F918}"/>
                </a:ext>
              </a:extLst>
            </p:cNvPr>
            <p:cNvSpPr/>
            <p:nvPr/>
          </p:nvSpPr>
          <p:spPr>
            <a:xfrm>
              <a:off x="3891996" y="2276881"/>
              <a:ext cx="968760" cy="2570934"/>
            </a:xfrm>
            <a:custGeom>
              <a:avLst/>
              <a:gdLst>
                <a:gd name="connsiteX0" fmla="*/ 630615 w 712714"/>
                <a:gd name="connsiteY0" fmla="*/ 0 h 1891428"/>
                <a:gd name="connsiteX1" fmla="*/ 597413 w 712714"/>
                <a:gd name="connsiteY1" fmla="*/ 90715 h 1891428"/>
                <a:gd name="connsiteX2" fmla="*/ 551358 w 712714"/>
                <a:gd name="connsiteY2" fmla="*/ 395341 h 1891428"/>
                <a:gd name="connsiteX3" fmla="*/ 674998 w 712714"/>
                <a:gd name="connsiteY3" fmla="*/ 883632 h 1891428"/>
                <a:gd name="connsiteX4" fmla="*/ 712714 w 712714"/>
                <a:gd name="connsiteY4" fmla="*/ 945715 h 1891428"/>
                <a:gd name="connsiteX5" fmla="*/ 674998 w 712714"/>
                <a:gd name="connsiteY5" fmla="*/ 1007797 h 1891428"/>
                <a:gd name="connsiteX6" fmla="*/ 551358 w 712714"/>
                <a:gd name="connsiteY6" fmla="*/ 1496088 h 1891428"/>
                <a:gd name="connsiteX7" fmla="*/ 597413 w 712714"/>
                <a:gd name="connsiteY7" fmla="*/ 1800714 h 1891428"/>
                <a:gd name="connsiteX8" fmla="*/ 630615 w 712714"/>
                <a:gd name="connsiteY8" fmla="*/ 1891428 h 1891428"/>
                <a:gd name="connsiteX9" fmla="*/ 625659 w 712714"/>
                <a:gd name="connsiteY9" fmla="*/ 1889614 h 1891428"/>
                <a:gd name="connsiteX10" fmla="*/ 0 w 712714"/>
                <a:gd name="connsiteY10" fmla="*/ 945714 h 1891428"/>
                <a:gd name="connsiteX11" fmla="*/ 625659 w 712714"/>
                <a:gd name="connsiteY11" fmla="*/ 1814 h 1891428"/>
                <a:gd name="connsiteX12" fmla="*/ 630615 w 712714"/>
                <a:gd name="connsiteY12" fmla="*/ 0 h 189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2714" h="1891428">
                  <a:moveTo>
                    <a:pt x="630615" y="0"/>
                  </a:moveTo>
                  <a:lnTo>
                    <a:pt x="597413" y="90715"/>
                  </a:lnTo>
                  <a:cubicBezTo>
                    <a:pt x="567482" y="186946"/>
                    <a:pt x="551358" y="289261"/>
                    <a:pt x="551358" y="395341"/>
                  </a:cubicBezTo>
                  <a:cubicBezTo>
                    <a:pt x="551358" y="572142"/>
                    <a:pt x="596147" y="738481"/>
                    <a:pt x="674998" y="883632"/>
                  </a:cubicBezTo>
                  <a:lnTo>
                    <a:pt x="712714" y="945715"/>
                  </a:lnTo>
                  <a:lnTo>
                    <a:pt x="674998" y="1007797"/>
                  </a:lnTo>
                  <a:cubicBezTo>
                    <a:pt x="596147" y="1152948"/>
                    <a:pt x="551358" y="1319288"/>
                    <a:pt x="551358" y="1496088"/>
                  </a:cubicBezTo>
                  <a:cubicBezTo>
                    <a:pt x="551358" y="1602169"/>
                    <a:pt x="567482" y="1704483"/>
                    <a:pt x="597413" y="1800714"/>
                  </a:cubicBezTo>
                  <a:lnTo>
                    <a:pt x="630615" y="1891428"/>
                  </a:lnTo>
                  <a:lnTo>
                    <a:pt x="625659" y="1889614"/>
                  </a:lnTo>
                  <a:cubicBezTo>
                    <a:pt x="257985" y="1734102"/>
                    <a:pt x="0" y="1370036"/>
                    <a:pt x="0" y="945714"/>
                  </a:cubicBezTo>
                  <a:cubicBezTo>
                    <a:pt x="0" y="521393"/>
                    <a:pt x="257985" y="157327"/>
                    <a:pt x="625659" y="1814"/>
                  </a:cubicBezTo>
                  <a:lnTo>
                    <a:pt x="630615" y="0"/>
                  </a:lnTo>
                  <a:close/>
                </a:path>
              </a:pathLst>
            </a:cu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sz="1350">
                <a:solidFill>
                  <a:schemeClr val="tx1">
                    <a:lumMod val="95000"/>
                    <a:lumOff val="5000"/>
                  </a:schemeClr>
                </a:solidFill>
              </a:endParaRPr>
            </a:p>
          </p:txBody>
        </p:sp>
        <p:sp>
          <p:nvSpPr>
            <p:cNvPr id="41" name="Freeform: Shape 40">
              <a:extLst>
                <a:ext uri="{FF2B5EF4-FFF2-40B4-BE49-F238E27FC236}">
                  <a16:creationId xmlns:a16="http://schemas.microsoft.com/office/drawing/2014/main" id="{73013B99-EA34-41FB-B0D7-A20EBB61D9F4}"/>
                </a:ext>
              </a:extLst>
            </p:cNvPr>
            <p:cNvSpPr/>
            <p:nvPr/>
          </p:nvSpPr>
          <p:spPr>
            <a:xfrm>
              <a:off x="7333961" y="2278030"/>
              <a:ext cx="966043" cy="2568637"/>
            </a:xfrm>
            <a:custGeom>
              <a:avLst/>
              <a:gdLst>
                <a:gd name="connsiteX0" fmla="*/ 82408 w 710715"/>
                <a:gd name="connsiteY0" fmla="*/ 0 h 1889738"/>
                <a:gd name="connsiteX1" fmla="*/ 85056 w 710715"/>
                <a:gd name="connsiteY1" fmla="*/ 969 h 1889738"/>
                <a:gd name="connsiteX2" fmla="*/ 710715 w 710715"/>
                <a:gd name="connsiteY2" fmla="*/ 944869 h 1889738"/>
                <a:gd name="connsiteX3" fmla="*/ 85056 w 710715"/>
                <a:gd name="connsiteY3" fmla="*/ 1888769 h 1889738"/>
                <a:gd name="connsiteX4" fmla="*/ 82408 w 710715"/>
                <a:gd name="connsiteY4" fmla="*/ 1889738 h 1889738"/>
                <a:gd name="connsiteX5" fmla="*/ 115301 w 710715"/>
                <a:gd name="connsiteY5" fmla="*/ 1799869 h 1889738"/>
                <a:gd name="connsiteX6" fmla="*/ 161356 w 710715"/>
                <a:gd name="connsiteY6" fmla="*/ 1495243 h 1889738"/>
                <a:gd name="connsiteX7" fmla="*/ 37716 w 710715"/>
                <a:gd name="connsiteY7" fmla="*/ 1006952 h 1889738"/>
                <a:gd name="connsiteX8" fmla="*/ 0 w 710715"/>
                <a:gd name="connsiteY8" fmla="*/ 944870 h 1889738"/>
                <a:gd name="connsiteX9" fmla="*/ 37716 w 710715"/>
                <a:gd name="connsiteY9" fmla="*/ 882787 h 1889738"/>
                <a:gd name="connsiteX10" fmla="*/ 161356 w 710715"/>
                <a:gd name="connsiteY10" fmla="*/ 394496 h 1889738"/>
                <a:gd name="connsiteX11" fmla="*/ 115301 w 710715"/>
                <a:gd name="connsiteY11" fmla="*/ 89870 h 1889738"/>
                <a:gd name="connsiteX12" fmla="*/ 82408 w 710715"/>
                <a:gd name="connsiteY12" fmla="*/ 0 h 188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0715" h="1889738">
                  <a:moveTo>
                    <a:pt x="82408" y="0"/>
                  </a:moveTo>
                  <a:lnTo>
                    <a:pt x="85056" y="969"/>
                  </a:lnTo>
                  <a:cubicBezTo>
                    <a:pt x="452730" y="156482"/>
                    <a:pt x="710715" y="520548"/>
                    <a:pt x="710715" y="944869"/>
                  </a:cubicBezTo>
                  <a:cubicBezTo>
                    <a:pt x="710715" y="1369191"/>
                    <a:pt x="452730" y="1733257"/>
                    <a:pt x="85056" y="1888769"/>
                  </a:cubicBezTo>
                  <a:lnTo>
                    <a:pt x="82408" y="1889738"/>
                  </a:lnTo>
                  <a:lnTo>
                    <a:pt x="115301" y="1799869"/>
                  </a:lnTo>
                  <a:cubicBezTo>
                    <a:pt x="145232" y="1703638"/>
                    <a:pt x="161356" y="1601324"/>
                    <a:pt x="161356" y="1495243"/>
                  </a:cubicBezTo>
                  <a:cubicBezTo>
                    <a:pt x="161356" y="1318443"/>
                    <a:pt x="116567" y="1152103"/>
                    <a:pt x="37716" y="1006952"/>
                  </a:cubicBezTo>
                  <a:lnTo>
                    <a:pt x="0" y="944870"/>
                  </a:lnTo>
                  <a:lnTo>
                    <a:pt x="37716" y="882787"/>
                  </a:lnTo>
                  <a:cubicBezTo>
                    <a:pt x="116567" y="737636"/>
                    <a:pt x="161356" y="571297"/>
                    <a:pt x="161356" y="394496"/>
                  </a:cubicBezTo>
                  <a:cubicBezTo>
                    <a:pt x="161356" y="288416"/>
                    <a:pt x="145232" y="186101"/>
                    <a:pt x="115301" y="89870"/>
                  </a:cubicBezTo>
                  <a:lnTo>
                    <a:pt x="82408" y="0"/>
                  </a:lnTo>
                  <a:close/>
                </a:path>
              </a:pathLst>
            </a:cu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sz="1350">
                <a:solidFill>
                  <a:schemeClr val="tx1">
                    <a:lumMod val="95000"/>
                    <a:lumOff val="5000"/>
                  </a:schemeClr>
                </a:solidFill>
              </a:endParaRPr>
            </a:p>
          </p:txBody>
        </p:sp>
        <p:sp>
          <p:nvSpPr>
            <p:cNvPr id="76" name="Freeform: Shape 75">
              <a:extLst>
                <a:ext uri="{FF2B5EF4-FFF2-40B4-BE49-F238E27FC236}">
                  <a16:creationId xmlns:a16="http://schemas.microsoft.com/office/drawing/2014/main" id="{074F58D1-E84D-475C-A122-ED68985E49F9}"/>
                </a:ext>
              </a:extLst>
            </p:cNvPr>
            <p:cNvSpPr/>
            <p:nvPr/>
          </p:nvSpPr>
          <p:spPr>
            <a:xfrm>
              <a:off x="4812664" y="4798963"/>
              <a:ext cx="2569810" cy="967411"/>
            </a:xfrm>
            <a:custGeom>
              <a:avLst/>
              <a:gdLst>
                <a:gd name="connsiteX0" fmla="*/ 944147 w 1890601"/>
                <a:gd name="connsiteY0" fmla="*/ 0 h 711721"/>
                <a:gd name="connsiteX1" fmla="*/ 1006214 w 1890601"/>
                <a:gd name="connsiteY1" fmla="*/ 37707 h 711721"/>
                <a:gd name="connsiteX2" fmla="*/ 1494505 w 1890601"/>
                <a:gd name="connsiteY2" fmla="*/ 161347 h 711721"/>
                <a:gd name="connsiteX3" fmla="*/ 1799131 w 1890601"/>
                <a:gd name="connsiteY3" fmla="*/ 115292 h 711721"/>
                <a:gd name="connsiteX4" fmla="*/ 1890601 w 1890601"/>
                <a:gd name="connsiteY4" fmla="*/ 81813 h 711721"/>
                <a:gd name="connsiteX5" fmla="*/ 1889046 w 1890601"/>
                <a:gd name="connsiteY5" fmla="*/ 86062 h 711721"/>
                <a:gd name="connsiteX6" fmla="*/ 945146 w 1890601"/>
                <a:gd name="connsiteY6" fmla="*/ 711721 h 711721"/>
                <a:gd name="connsiteX7" fmla="*/ 1246 w 1890601"/>
                <a:gd name="connsiteY7" fmla="*/ 86062 h 711721"/>
                <a:gd name="connsiteX8" fmla="*/ 0 w 1890601"/>
                <a:gd name="connsiteY8" fmla="*/ 82658 h 711721"/>
                <a:gd name="connsiteX9" fmla="*/ 89162 w 1890601"/>
                <a:gd name="connsiteY9" fmla="*/ 115292 h 711721"/>
                <a:gd name="connsiteX10" fmla="*/ 393788 w 1890601"/>
                <a:gd name="connsiteY10" fmla="*/ 161347 h 711721"/>
                <a:gd name="connsiteX11" fmla="*/ 882079 w 1890601"/>
                <a:gd name="connsiteY11" fmla="*/ 37707 h 711721"/>
                <a:gd name="connsiteX12" fmla="*/ 944147 w 1890601"/>
                <a:gd name="connsiteY12" fmla="*/ 0 h 71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0601" h="711721">
                  <a:moveTo>
                    <a:pt x="944147" y="0"/>
                  </a:moveTo>
                  <a:lnTo>
                    <a:pt x="1006214" y="37707"/>
                  </a:lnTo>
                  <a:cubicBezTo>
                    <a:pt x="1151365" y="116558"/>
                    <a:pt x="1317705" y="161347"/>
                    <a:pt x="1494505" y="161347"/>
                  </a:cubicBezTo>
                  <a:cubicBezTo>
                    <a:pt x="1600586" y="161347"/>
                    <a:pt x="1702900" y="145223"/>
                    <a:pt x="1799131" y="115292"/>
                  </a:cubicBezTo>
                  <a:lnTo>
                    <a:pt x="1890601" y="81813"/>
                  </a:lnTo>
                  <a:lnTo>
                    <a:pt x="1889046" y="86062"/>
                  </a:lnTo>
                  <a:cubicBezTo>
                    <a:pt x="1733534" y="453736"/>
                    <a:pt x="1369468" y="711721"/>
                    <a:pt x="945146" y="711721"/>
                  </a:cubicBezTo>
                  <a:cubicBezTo>
                    <a:pt x="520825" y="711721"/>
                    <a:pt x="156758" y="453736"/>
                    <a:pt x="1246" y="86062"/>
                  </a:cubicBezTo>
                  <a:lnTo>
                    <a:pt x="0" y="82658"/>
                  </a:lnTo>
                  <a:lnTo>
                    <a:pt x="89162" y="115292"/>
                  </a:lnTo>
                  <a:cubicBezTo>
                    <a:pt x="185393" y="145223"/>
                    <a:pt x="287707" y="161347"/>
                    <a:pt x="393788" y="161347"/>
                  </a:cubicBezTo>
                  <a:cubicBezTo>
                    <a:pt x="570589" y="161347"/>
                    <a:pt x="736928" y="116558"/>
                    <a:pt x="882079" y="37707"/>
                  </a:cubicBezTo>
                  <a:lnTo>
                    <a:pt x="944147" y="0"/>
                  </a:lnTo>
                  <a:close/>
                </a:path>
              </a:pathLst>
            </a:cu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sz="1350">
                <a:solidFill>
                  <a:schemeClr val="tx1">
                    <a:lumMod val="95000"/>
                    <a:lumOff val="5000"/>
                  </a:schemeClr>
                </a:solidFill>
              </a:endParaRPr>
            </a:p>
          </p:txBody>
        </p:sp>
      </p:grpSp>
      <p:grpSp>
        <p:nvGrpSpPr>
          <p:cNvPr id="18" name="Graphic 78" descr="Lightbulb">
            <a:extLst>
              <a:ext uri="{FF2B5EF4-FFF2-40B4-BE49-F238E27FC236}">
                <a16:creationId xmlns:a16="http://schemas.microsoft.com/office/drawing/2014/main" id="{F347B053-681D-4D83-B2A3-C8621D60F2F0}"/>
              </a:ext>
            </a:extLst>
          </p:cNvPr>
          <p:cNvGrpSpPr/>
          <p:nvPr/>
        </p:nvGrpSpPr>
        <p:grpSpPr>
          <a:xfrm>
            <a:off x="6797570" y="4263203"/>
            <a:ext cx="319766" cy="516540"/>
            <a:chOff x="5081667" y="4185821"/>
            <a:chExt cx="319881" cy="516725"/>
          </a:xfrm>
        </p:grpSpPr>
        <p:sp>
          <p:nvSpPr>
            <p:cNvPr id="19" name="Freeform: Shape 18">
              <a:extLst>
                <a:ext uri="{FF2B5EF4-FFF2-40B4-BE49-F238E27FC236}">
                  <a16:creationId xmlns:a16="http://schemas.microsoft.com/office/drawing/2014/main" id="{24E40925-E8F5-437B-BAF2-1E1210640894}"/>
                </a:ext>
              </a:extLst>
            </p:cNvPr>
            <p:cNvSpPr/>
            <p:nvPr/>
          </p:nvSpPr>
          <p:spPr>
            <a:xfrm>
              <a:off x="5161638" y="4542606"/>
              <a:ext cx="159940" cy="36909"/>
            </a:xfrm>
            <a:custGeom>
              <a:avLst/>
              <a:gdLst>
                <a:gd name="connsiteX0" fmla="*/ 18455 w 159940"/>
                <a:gd name="connsiteY0" fmla="*/ 0 h 36909"/>
                <a:gd name="connsiteX1" fmla="*/ 141486 w 159940"/>
                <a:gd name="connsiteY1" fmla="*/ 0 h 36909"/>
                <a:gd name="connsiteX2" fmla="*/ 159941 w 159940"/>
                <a:gd name="connsiteY2" fmla="*/ 18455 h 36909"/>
                <a:gd name="connsiteX3" fmla="*/ 141486 w 159940"/>
                <a:gd name="connsiteY3" fmla="*/ 36909 h 36909"/>
                <a:gd name="connsiteX4" fmla="*/ 18455 w 159940"/>
                <a:gd name="connsiteY4" fmla="*/ 36909 h 36909"/>
                <a:gd name="connsiteX5" fmla="*/ 0 w 159940"/>
                <a:gd name="connsiteY5" fmla="*/ 18455 h 36909"/>
                <a:gd name="connsiteX6" fmla="*/ 18455 w 159940"/>
                <a:gd name="connsiteY6" fmla="*/ 0 h 3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40" h="36909">
                  <a:moveTo>
                    <a:pt x="18455" y="0"/>
                  </a:moveTo>
                  <a:lnTo>
                    <a:pt x="141486" y="0"/>
                  </a:lnTo>
                  <a:cubicBezTo>
                    <a:pt x="151944" y="0"/>
                    <a:pt x="159941" y="7997"/>
                    <a:pt x="159941" y="18455"/>
                  </a:cubicBezTo>
                  <a:cubicBezTo>
                    <a:pt x="159941" y="28912"/>
                    <a:pt x="151944" y="36909"/>
                    <a:pt x="141486" y="36909"/>
                  </a:cubicBezTo>
                  <a:lnTo>
                    <a:pt x="18455" y="36909"/>
                  </a:lnTo>
                  <a:cubicBezTo>
                    <a:pt x="7997" y="36909"/>
                    <a:pt x="0" y="28912"/>
                    <a:pt x="0" y="18455"/>
                  </a:cubicBezTo>
                  <a:cubicBezTo>
                    <a:pt x="0" y="7997"/>
                    <a:pt x="7997" y="0"/>
                    <a:pt x="18455" y="0"/>
                  </a:cubicBezTo>
                  <a:close/>
                </a:path>
              </a:pathLst>
            </a:custGeom>
            <a:solidFill>
              <a:srgbClr val="000000"/>
            </a:solidFill>
            <a:ln w="6152" cap="flat">
              <a:noFill/>
              <a:prstDash val="solid"/>
              <a:miter/>
            </a:ln>
          </p:spPr>
          <p:txBody>
            <a:bodyPr rtlCol="0" anchor="ctr"/>
            <a:lstStyle/>
            <a:p>
              <a:endParaRPr lang="es-PA" sz="1350">
                <a:solidFill>
                  <a:schemeClr val="tx1">
                    <a:lumMod val="95000"/>
                    <a:lumOff val="5000"/>
                  </a:schemeClr>
                </a:solidFill>
              </a:endParaRPr>
            </a:p>
          </p:txBody>
        </p:sp>
        <p:sp>
          <p:nvSpPr>
            <p:cNvPr id="20" name="Freeform: Shape 19">
              <a:extLst>
                <a:ext uri="{FF2B5EF4-FFF2-40B4-BE49-F238E27FC236}">
                  <a16:creationId xmlns:a16="http://schemas.microsoft.com/office/drawing/2014/main" id="{C522679C-E339-497E-A015-E62D57FA5C83}"/>
                </a:ext>
              </a:extLst>
            </p:cNvPr>
            <p:cNvSpPr/>
            <p:nvPr/>
          </p:nvSpPr>
          <p:spPr>
            <a:xfrm>
              <a:off x="5161638" y="4604121"/>
              <a:ext cx="159940" cy="36909"/>
            </a:xfrm>
            <a:custGeom>
              <a:avLst/>
              <a:gdLst>
                <a:gd name="connsiteX0" fmla="*/ 18455 w 159940"/>
                <a:gd name="connsiteY0" fmla="*/ 0 h 36909"/>
                <a:gd name="connsiteX1" fmla="*/ 141486 w 159940"/>
                <a:gd name="connsiteY1" fmla="*/ 0 h 36909"/>
                <a:gd name="connsiteX2" fmla="*/ 159941 w 159940"/>
                <a:gd name="connsiteY2" fmla="*/ 18455 h 36909"/>
                <a:gd name="connsiteX3" fmla="*/ 141486 w 159940"/>
                <a:gd name="connsiteY3" fmla="*/ 36909 h 36909"/>
                <a:gd name="connsiteX4" fmla="*/ 18455 w 159940"/>
                <a:gd name="connsiteY4" fmla="*/ 36909 h 36909"/>
                <a:gd name="connsiteX5" fmla="*/ 0 w 159940"/>
                <a:gd name="connsiteY5" fmla="*/ 18455 h 36909"/>
                <a:gd name="connsiteX6" fmla="*/ 18455 w 159940"/>
                <a:gd name="connsiteY6" fmla="*/ 0 h 3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40" h="36909">
                  <a:moveTo>
                    <a:pt x="18455" y="0"/>
                  </a:moveTo>
                  <a:lnTo>
                    <a:pt x="141486" y="0"/>
                  </a:lnTo>
                  <a:cubicBezTo>
                    <a:pt x="151944" y="0"/>
                    <a:pt x="159941" y="7997"/>
                    <a:pt x="159941" y="18455"/>
                  </a:cubicBezTo>
                  <a:cubicBezTo>
                    <a:pt x="159941" y="28912"/>
                    <a:pt x="151944" y="36909"/>
                    <a:pt x="141486" y="36909"/>
                  </a:cubicBezTo>
                  <a:lnTo>
                    <a:pt x="18455" y="36909"/>
                  </a:lnTo>
                  <a:cubicBezTo>
                    <a:pt x="7997" y="36909"/>
                    <a:pt x="0" y="28912"/>
                    <a:pt x="0" y="18455"/>
                  </a:cubicBezTo>
                  <a:cubicBezTo>
                    <a:pt x="0" y="7997"/>
                    <a:pt x="7997" y="0"/>
                    <a:pt x="18455" y="0"/>
                  </a:cubicBezTo>
                  <a:close/>
                </a:path>
              </a:pathLst>
            </a:custGeom>
            <a:solidFill>
              <a:srgbClr val="000000"/>
            </a:solidFill>
            <a:ln w="6152" cap="flat">
              <a:noFill/>
              <a:prstDash val="solid"/>
              <a:miter/>
            </a:ln>
          </p:spPr>
          <p:txBody>
            <a:bodyPr rtlCol="0" anchor="ctr"/>
            <a:lstStyle/>
            <a:p>
              <a:endParaRPr lang="es-PA" sz="1350">
                <a:solidFill>
                  <a:schemeClr val="tx1">
                    <a:lumMod val="95000"/>
                    <a:lumOff val="5000"/>
                  </a:schemeClr>
                </a:solidFill>
              </a:endParaRPr>
            </a:p>
          </p:txBody>
        </p:sp>
        <p:sp>
          <p:nvSpPr>
            <p:cNvPr id="21" name="Freeform: Shape 20">
              <a:extLst>
                <a:ext uri="{FF2B5EF4-FFF2-40B4-BE49-F238E27FC236}">
                  <a16:creationId xmlns:a16="http://schemas.microsoft.com/office/drawing/2014/main" id="{F46BE283-F31C-48C9-94F0-B68B37872EF4}"/>
                </a:ext>
              </a:extLst>
            </p:cNvPr>
            <p:cNvSpPr/>
            <p:nvPr/>
          </p:nvSpPr>
          <p:spPr>
            <a:xfrm>
              <a:off x="5201623" y="4665637"/>
              <a:ext cx="79970" cy="36909"/>
            </a:xfrm>
            <a:custGeom>
              <a:avLst/>
              <a:gdLst>
                <a:gd name="connsiteX0" fmla="*/ 0 w 79970"/>
                <a:gd name="connsiteY0" fmla="*/ 0 h 36909"/>
                <a:gd name="connsiteX1" fmla="*/ 39985 w 79970"/>
                <a:gd name="connsiteY1" fmla="*/ 36909 h 36909"/>
                <a:gd name="connsiteX2" fmla="*/ 79970 w 79970"/>
                <a:gd name="connsiteY2" fmla="*/ 0 h 36909"/>
                <a:gd name="connsiteX3" fmla="*/ 0 w 79970"/>
                <a:gd name="connsiteY3" fmla="*/ 0 h 36909"/>
              </a:gdLst>
              <a:ahLst/>
              <a:cxnLst>
                <a:cxn ang="0">
                  <a:pos x="connsiteX0" y="connsiteY0"/>
                </a:cxn>
                <a:cxn ang="0">
                  <a:pos x="connsiteX1" y="connsiteY1"/>
                </a:cxn>
                <a:cxn ang="0">
                  <a:pos x="connsiteX2" y="connsiteY2"/>
                </a:cxn>
                <a:cxn ang="0">
                  <a:pos x="connsiteX3" y="connsiteY3"/>
                </a:cxn>
              </a:cxnLst>
              <a:rect l="l" t="t" r="r" b="b"/>
              <a:pathLst>
                <a:path w="79970" h="36909">
                  <a:moveTo>
                    <a:pt x="0" y="0"/>
                  </a:moveTo>
                  <a:cubicBezTo>
                    <a:pt x="1845" y="20915"/>
                    <a:pt x="19070" y="36909"/>
                    <a:pt x="39985" y="36909"/>
                  </a:cubicBezTo>
                  <a:cubicBezTo>
                    <a:pt x="60900" y="36909"/>
                    <a:pt x="78125" y="20915"/>
                    <a:pt x="79970" y="0"/>
                  </a:cubicBezTo>
                  <a:lnTo>
                    <a:pt x="0" y="0"/>
                  </a:lnTo>
                  <a:close/>
                </a:path>
              </a:pathLst>
            </a:custGeom>
            <a:solidFill>
              <a:srgbClr val="000000"/>
            </a:solidFill>
            <a:ln w="6152" cap="flat">
              <a:noFill/>
              <a:prstDash val="solid"/>
              <a:miter/>
            </a:ln>
          </p:spPr>
          <p:txBody>
            <a:bodyPr rtlCol="0" anchor="ctr"/>
            <a:lstStyle/>
            <a:p>
              <a:endParaRPr lang="es-PA" sz="1350">
                <a:solidFill>
                  <a:schemeClr val="tx1">
                    <a:lumMod val="95000"/>
                    <a:lumOff val="5000"/>
                  </a:schemeClr>
                </a:solidFill>
              </a:endParaRPr>
            </a:p>
          </p:txBody>
        </p:sp>
        <p:sp>
          <p:nvSpPr>
            <p:cNvPr id="22" name="Freeform: Shape 21">
              <a:extLst>
                <a:ext uri="{FF2B5EF4-FFF2-40B4-BE49-F238E27FC236}">
                  <a16:creationId xmlns:a16="http://schemas.microsoft.com/office/drawing/2014/main" id="{2EF81122-ADA3-4DD2-A443-DA847E16D22C}"/>
                </a:ext>
              </a:extLst>
            </p:cNvPr>
            <p:cNvSpPr/>
            <p:nvPr/>
          </p:nvSpPr>
          <p:spPr>
            <a:xfrm>
              <a:off x="5081667" y="4185821"/>
              <a:ext cx="319881" cy="332184"/>
            </a:xfrm>
            <a:custGeom>
              <a:avLst/>
              <a:gdLst>
                <a:gd name="connsiteX0" fmla="*/ 159941 w 319881"/>
                <a:gd name="connsiteY0" fmla="*/ 0 h 332184"/>
                <a:gd name="connsiteX1" fmla="*/ 159941 w 319881"/>
                <a:gd name="connsiteY1" fmla="*/ 0 h 332184"/>
                <a:gd name="connsiteX2" fmla="*/ 159941 w 319881"/>
                <a:gd name="connsiteY2" fmla="*/ 0 h 332184"/>
                <a:gd name="connsiteX3" fmla="*/ 0 w 319881"/>
                <a:gd name="connsiteY3" fmla="*/ 158095 h 332184"/>
                <a:gd name="connsiteX4" fmla="*/ 0 w 319881"/>
                <a:gd name="connsiteY4" fmla="*/ 163632 h 332184"/>
                <a:gd name="connsiteX5" fmla="*/ 11073 w 319881"/>
                <a:gd name="connsiteY5" fmla="*/ 218996 h 332184"/>
                <a:gd name="connsiteX6" fmla="*/ 38755 w 319881"/>
                <a:gd name="connsiteY6" fmla="*/ 264517 h 332184"/>
                <a:gd name="connsiteX7" fmla="*/ 76279 w 319881"/>
                <a:gd name="connsiteY7" fmla="*/ 325418 h 332184"/>
                <a:gd name="connsiteX8" fmla="*/ 87352 w 319881"/>
                <a:gd name="connsiteY8" fmla="*/ 332184 h 332184"/>
                <a:gd name="connsiteX9" fmla="*/ 232529 w 319881"/>
                <a:gd name="connsiteY9" fmla="*/ 332184 h 332184"/>
                <a:gd name="connsiteX10" fmla="*/ 243602 w 319881"/>
                <a:gd name="connsiteY10" fmla="*/ 325418 h 332184"/>
                <a:gd name="connsiteX11" fmla="*/ 281126 w 319881"/>
                <a:gd name="connsiteY11" fmla="*/ 264517 h 332184"/>
                <a:gd name="connsiteX12" fmla="*/ 308808 w 319881"/>
                <a:gd name="connsiteY12" fmla="*/ 218996 h 332184"/>
                <a:gd name="connsiteX13" fmla="*/ 319881 w 319881"/>
                <a:gd name="connsiteY13" fmla="*/ 163632 h 332184"/>
                <a:gd name="connsiteX14" fmla="*/ 319881 w 319881"/>
                <a:gd name="connsiteY14" fmla="*/ 158095 h 332184"/>
                <a:gd name="connsiteX15" fmla="*/ 159941 w 319881"/>
                <a:gd name="connsiteY15" fmla="*/ 0 h 332184"/>
                <a:gd name="connsiteX16" fmla="*/ 282972 w 319881"/>
                <a:gd name="connsiteY16" fmla="*/ 163016 h 332184"/>
                <a:gd name="connsiteX17" fmla="*/ 274360 w 319881"/>
                <a:gd name="connsiteY17" fmla="*/ 206077 h 332184"/>
                <a:gd name="connsiteX18" fmla="*/ 253444 w 319881"/>
                <a:gd name="connsiteY18" fmla="*/ 239911 h 332184"/>
                <a:gd name="connsiteX19" fmla="*/ 217765 w 319881"/>
                <a:gd name="connsiteY19" fmla="*/ 295275 h 332184"/>
                <a:gd name="connsiteX20" fmla="*/ 159941 w 319881"/>
                <a:gd name="connsiteY20" fmla="*/ 295275 h 332184"/>
                <a:gd name="connsiteX21" fmla="*/ 102731 w 319881"/>
                <a:gd name="connsiteY21" fmla="*/ 295275 h 332184"/>
                <a:gd name="connsiteX22" fmla="*/ 67052 w 319881"/>
                <a:gd name="connsiteY22" fmla="*/ 239911 h 332184"/>
                <a:gd name="connsiteX23" fmla="*/ 46137 w 319881"/>
                <a:gd name="connsiteY23" fmla="*/ 206077 h 332184"/>
                <a:gd name="connsiteX24" fmla="*/ 37525 w 319881"/>
                <a:gd name="connsiteY24" fmla="*/ 163016 h 332184"/>
                <a:gd name="connsiteX25" fmla="*/ 37525 w 319881"/>
                <a:gd name="connsiteY25" fmla="*/ 158095 h 332184"/>
                <a:gd name="connsiteX26" fmla="*/ 160556 w 319881"/>
                <a:gd name="connsiteY26" fmla="*/ 36294 h 332184"/>
                <a:gd name="connsiteX27" fmla="*/ 160556 w 319881"/>
                <a:gd name="connsiteY27" fmla="*/ 36294 h 332184"/>
                <a:gd name="connsiteX28" fmla="*/ 160556 w 319881"/>
                <a:gd name="connsiteY28" fmla="*/ 36294 h 332184"/>
                <a:gd name="connsiteX29" fmla="*/ 160556 w 319881"/>
                <a:gd name="connsiteY29" fmla="*/ 36294 h 332184"/>
                <a:gd name="connsiteX30" fmla="*/ 160556 w 319881"/>
                <a:gd name="connsiteY30" fmla="*/ 36294 h 332184"/>
                <a:gd name="connsiteX31" fmla="*/ 160556 w 319881"/>
                <a:gd name="connsiteY31" fmla="*/ 36294 h 332184"/>
                <a:gd name="connsiteX32" fmla="*/ 160556 w 319881"/>
                <a:gd name="connsiteY32" fmla="*/ 36294 h 332184"/>
                <a:gd name="connsiteX33" fmla="*/ 283587 w 319881"/>
                <a:gd name="connsiteY33" fmla="*/ 158095 h 332184"/>
                <a:gd name="connsiteX34" fmla="*/ 283587 w 319881"/>
                <a:gd name="connsiteY34" fmla="*/ 163016 h 33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19881" h="332184">
                  <a:moveTo>
                    <a:pt x="159941" y="0"/>
                  </a:moveTo>
                  <a:cubicBezTo>
                    <a:pt x="159941" y="0"/>
                    <a:pt x="159941" y="0"/>
                    <a:pt x="159941" y="0"/>
                  </a:cubicBezTo>
                  <a:cubicBezTo>
                    <a:pt x="159941" y="0"/>
                    <a:pt x="159941" y="0"/>
                    <a:pt x="159941" y="0"/>
                  </a:cubicBezTo>
                  <a:cubicBezTo>
                    <a:pt x="72588" y="615"/>
                    <a:pt x="1845" y="70743"/>
                    <a:pt x="0" y="158095"/>
                  </a:cubicBezTo>
                  <a:lnTo>
                    <a:pt x="0" y="163632"/>
                  </a:lnTo>
                  <a:cubicBezTo>
                    <a:pt x="615" y="182701"/>
                    <a:pt x="4306" y="201156"/>
                    <a:pt x="11073" y="218996"/>
                  </a:cubicBezTo>
                  <a:cubicBezTo>
                    <a:pt x="17840" y="235605"/>
                    <a:pt x="27067" y="250984"/>
                    <a:pt x="38755" y="264517"/>
                  </a:cubicBezTo>
                  <a:cubicBezTo>
                    <a:pt x="53519" y="280511"/>
                    <a:pt x="69513" y="311884"/>
                    <a:pt x="76279" y="325418"/>
                  </a:cubicBezTo>
                  <a:cubicBezTo>
                    <a:pt x="78125" y="329724"/>
                    <a:pt x="82431" y="332184"/>
                    <a:pt x="87352" y="332184"/>
                  </a:cubicBezTo>
                  <a:lnTo>
                    <a:pt x="232529" y="332184"/>
                  </a:lnTo>
                  <a:cubicBezTo>
                    <a:pt x="237450" y="332184"/>
                    <a:pt x="241756" y="329724"/>
                    <a:pt x="243602" y="325418"/>
                  </a:cubicBezTo>
                  <a:cubicBezTo>
                    <a:pt x="250369" y="311884"/>
                    <a:pt x="266363" y="280511"/>
                    <a:pt x="281126" y="264517"/>
                  </a:cubicBezTo>
                  <a:cubicBezTo>
                    <a:pt x="292814" y="250984"/>
                    <a:pt x="302657" y="235605"/>
                    <a:pt x="308808" y="218996"/>
                  </a:cubicBezTo>
                  <a:cubicBezTo>
                    <a:pt x="315575" y="201156"/>
                    <a:pt x="319266" y="182701"/>
                    <a:pt x="319881" y="163632"/>
                  </a:cubicBezTo>
                  <a:lnTo>
                    <a:pt x="319881" y="158095"/>
                  </a:lnTo>
                  <a:cubicBezTo>
                    <a:pt x="318036" y="70743"/>
                    <a:pt x="247293" y="615"/>
                    <a:pt x="159941" y="0"/>
                  </a:cubicBezTo>
                  <a:close/>
                  <a:moveTo>
                    <a:pt x="282972" y="163016"/>
                  </a:moveTo>
                  <a:cubicBezTo>
                    <a:pt x="282357" y="177780"/>
                    <a:pt x="279281" y="192544"/>
                    <a:pt x="274360" y="206077"/>
                  </a:cubicBezTo>
                  <a:cubicBezTo>
                    <a:pt x="269438" y="218380"/>
                    <a:pt x="262672" y="230068"/>
                    <a:pt x="253444" y="239911"/>
                  </a:cubicBezTo>
                  <a:cubicBezTo>
                    <a:pt x="239296" y="257135"/>
                    <a:pt x="226993" y="275590"/>
                    <a:pt x="217765" y="295275"/>
                  </a:cubicBezTo>
                  <a:lnTo>
                    <a:pt x="159941" y="295275"/>
                  </a:lnTo>
                  <a:lnTo>
                    <a:pt x="102731" y="295275"/>
                  </a:lnTo>
                  <a:cubicBezTo>
                    <a:pt x="92889" y="275590"/>
                    <a:pt x="80585" y="257135"/>
                    <a:pt x="67052" y="239911"/>
                  </a:cubicBezTo>
                  <a:cubicBezTo>
                    <a:pt x="58440" y="230068"/>
                    <a:pt x="51058" y="218380"/>
                    <a:pt x="46137" y="206077"/>
                  </a:cubicBezTo>
                  <a:cubicBezTo>
                    <a:pt x="40600" y="192544"/>
                    <a:pt x="38140" y="177780"/>
                    <a:pt x="37525" y="163016"/>
                  </a:cubicBezTo>
                  <a:lnTo>
                    <a:pt x="37525" y="158095"/>
                  </a:lnTo>
                  <a:cubicBezTo>
                    <a:pt x="38755" y="91043"/>
                    <a:pt x="93504" y="36909"/>
                    <a:pt x="160556" y="36294"/>
                  </a:cubicBezTo>
                  <a:lnTo>
                    <a:pt x="160556" y="36294"/>
                  </a:lnTo>
                  <a:lnTo>
                    <a:pt x="160556" y="36294"/>
                  </a:lnTo>
                  <a:cubicBezTo>
                    <a:pt x="160556" y="36294"/>
                    <a:pt x="160556" y="36294"/>
                    <a:pt x="160556" y="36294"/>
                  </a:cubicBezTo>
                  <a:cubicBezTo>
                    <a:pt x="160556" y="36294"/>
                    <a:pt x="160556" y="36294"/>
                    <a:pt x="160556" y="36294"/>
                  </a:cubicBezTo>
                  <a:lnTo>
                    <a:pt x="160556" y="36294"/>
                  </a:lnTo>
                  <a:lnTo>
                    <a:pt x="160556" y="36294"/>
                  </a:lnTo>
                  <a:cubicBezTo>
                    <a:pt x="227608" y="36909"/>
                    <a:pt x="282357" y="90428"/>
                    <a:pt x="283587" y="158095"/>
                  </a:cubicBezTo>
                  <a:lnTo>
                    <a:pt x="283587" y="163016"/>
                  </a:lnTo>
                  <a:close/>
                </a:path>
              </a:pathLst>
            </a:custGeom>
            <a:solidFill>
              <a:srgbClr val="000000"/>
            </a:solidFill>
            <a:ln w="6152" cap="flat">
              <a:noFill/>
              <a:prstDash val="solid"/>
              <a:miter/>
            </a:ln>
          </p:spPr>
          <p:txBody>
            <a:bodyPr rtlCol="0" anchor="ctr"/>
            <a:lstStyle/>
            <a:p>
              <a:endParaRPr lang="es-PA" sz="1350">
                <a:solidFill>
                  <a:schemeClr val="tx1">
                    <a:lumMod val="95000"/>
                    <a:lumOff val="5000"/>
                  </a:schemeClr>
                </a:solidFill>
              </a:endParaRPr>
            </a:p>
          </p:txBody>
        </p:sp>
      </p:grpSp>
      <p:grpSp>
        <p:nvGrpSpPr>
          <p:cNvPr id="68" name="Group 67">
            <a:extLst>
              <a:ext uri="{FF2B5EF4-FFF2-40B4-BE49-F238E27FC236}">
                <a16:creationId xmlns:a16="http://schemas.microsoft.com/office/drawing/2014/main" id="{CD552960-554D-49AF-96B7-E201F45B9078}"/>
              </a:ext>
            </a:extLst>
          </p:cNvPr>
          <p:cNvGrpSpPr/>
          <p:nvPr/>
        </p:nvGrpSpPr>
        <p:grpSpPr>
          <a:xfrm>
            <a:off x="72079" y="4167163"/>
            <a:ext cx="4257618" cy="2221938"/>
            <a:chOff x="6509255" y="4231652"/>
            <a:chExt cx="2922640" cy="1961400"/>
          </a:xfrm>
        </p:grpSpPr>
        <p:sp>
          <p:nvSpPr>
            <p:cNvPr id="69" name="TextBox 68">
              <a:extLst>
                <a:ext uri="{FF2B5EF4-FFF2-40B4-BE49-F238E27FC236}">
                  <a16:creationId xmlns:a16="http://schemas.microsoft.com/office/drawing/2014/main" id="{C172984B-2CE4-4E48-970B-19045885CF7B}"/>
                </a:ext>
              </a:extLst>
            </p:cNvPr>
            <p:cNvSpPr txBox="1"/>
            <p:nvPr/>
          </p:nvSpPr>
          <p:spPr>
            <a:xfrm>
              <a:off x="6509255" y="4231652"/>
              <a:ext cx="2922640" cy="842231"/>
            </a:xfrm>
            <a:prstGeom prst="rect">
              <a:avLst/>
            </a:prstGeom>
            <a:noFill/>
          </p:spPr>
          <p:txBody>
            <a:bodyPr wrap="square" lIns="0" rIns="0" rtlCol="0" anchor="b">
              <a:spAutoFit/>
            </a:bodyPr>
            <a:lstStyle/>
            <a:p>
              <a:r>
                <a:rPr lang="en-US" sz="2800" b="1" dirty="0">
                  <a:solidFill>
                    <a:schemeClr val="tx1">
                      <a:lumMod val="95000"/>
                      <a:lumOff val="5000"/>
                    </a:schemeClr>
                  </a:solidFill>
                </a:rPr>
                <a:t>Promedios Móviles                                                                                                                                                                        (                (Moving Averages):</a:t>
              </a:r>
              <a:endParaRPr lang="es-PA" sz="2800" b="1" dirty="0">
                <a:solidFill>
                  <a:schemeClr val="tx1">
                    <a:lumMod val="95000"/>
                    <a:lumOff val="5000"/>
                  </a:schemeClr>
                </a:solidFill>
              </a:endParaRPr>
            </a:p>
          </p:txBody>
        </p:sp>
        <p:sp>
          <p:nvSpPr>
            <p:cNvPr id="70" name="TextBox 69">
              <a:extLst>
                <a:ext uri="{FF2B5EF4-FFF2-40B4-BE49-F238E27FC236}">
                  <a16:creationId xmlns:a16="http://schemas.microsoft.com/office/drawing/2014/main" id="{7DD29173-F153-4DC3-BB83-6173D08CC602}"/>
                </a:ext>
              </a:extLst>
            </p:cNvPr>
            <p:cNvSpPr txBox="1"/>
            <p:nvPr/>
          </p:nvSpPr>
          <p:spPr>
            <a:xfrm>
              <a:off x="6697329" y="5133470"/>
              <a:ext cx="2458918" cy="1059582"/>
            </a:xfrm>
            <a:prstGeom prst="rect">
              <a:avLst/>
            </a:prstGeom>
            <a:noFill/>
          </p:spPr>
          <p:txBody>
            <a:bodyPr wrap="square" lIns="0" rIns="0" rtlCol="0" anchor="t">
              <a:spAutoFit/>
            </a:bodyPr>
            <a:lstStyle/>
            <a:p>
              <a:pPr algn="just"/>
              <a:r>
                <a:rPr lang="es-MX" dirty="0">
                  <a:solidFill>
                    <a:schemeClr val="tx1">
                      <a:lumMod val="95000"/>
                      <a:lumOff val="5000"/>
                    </a:schemeClr>
                  </a:solidFill>
                </a:rPr>
                <a:t>Suaviza la serie temporal tomando promedios de ventanas móviles.</a:t>
              </a:r>
            </a:p>
            <a:p>
              <a:pPr algn="just"/>
              <a:r>
                <a:rPr lang="es-MX" dirty="0">
                  <a:solidFill>
                    <a:schemeClr val="tx1">
                      <a:lumMod val="95000"/>
                      <a:lumOff val="5000"/>
                    </a:schemeClr>
                  </a:solidFill>
                </a:rPr>
                <a:t>Uso: Detectar y suavizar patrones a corto plazo, reduciendo el ruido.</a:t>
              </a:r>
            </a:p>
          </p:txBody>
        </p:sp>
      </p:grpSp>
      <p:grpSp>
        <p:nvGrpSpPr>
          <p:cNvPr id="71" name="Group 70">
            <a:extLst>
              <a:ext uri="{FF2B5EF4-FFF2-40B4-BE49-F238E27FC236}">
                <a16:creationId xmlns:a16="http://schemas.microsoft.com/office/drawing/2014/main" id="{277BFB56-8306-4EB8-9A01-3B1E6BACC0CF}"/>
              </a:ext>
            </a:extLst>
          </p:cNvPr>
          <p:cNvGrpSpPr/>
          <p:nvPr/>
        </p:nvGrpSpPr>
        <p:grpSpPr>
          <a:xfrm>
            <a:off x="7865021" y="4599712"/>
            <a:ext cx="4139023" cy="1538883"/>
            <a:chOff x="-220998" y="4654884"/>
            <a:chExt cx="3119115" cy="1538883"/>
          </a:xfrm>
        </p:grpSpPr>
        <p:sp>
          <p:nvSpPr>
            <p:cNvPr id="72" name="TextBox 71">
              <a:extLst>
                <a:ext uri="{FF2B5EF4-FFF2-40B4-BE49-F238E27FC236}">
                  <a16:creationId xmlns:a16="http://schemas.microsoft.com/office/drawing/2014/main" id="{BC43637E-4842-471E-8523-093433D6C6C8}"/>
                </a:ext>
              </a:extLst>
            </p:cNvPr>
            <p:cNvSpPr txBox="1"/>
            <p:nvPr/>
          </p:nvSpPr>
          <p:spPr>
            <a:xfrm>
              <a:off x="-220998" y="4654884"/>
              <a:ext cx="2648368" cy="461665"/>
            </a:xfrm>
            <a:prstGeom prst="rect">
              <a:avLst/>
            </a:prstGeom>
            <a:noFill/>
          </p:spPr>
          <p:txBody>
            <a:bodyPr wrap="square" lIns="0" rIns="0" rtlCol="0" anchor="b">
              <a:spAutoFit/>
            </a:bodyPr>
            <a:lstStyle/>
            <a:p>
              <a:r>
                <a:rPr lang="es-PA" sz="2400" b="1" dirty="0">
                  <a:solidFill>
                    <a:schemeClr val="tx1">
                      <a:lumMod val="95000"/>
                      <a:lumOff val="5000"/>
                    </a:schemeClr>
                  </a:solidFill>
                </a:rPr>
                <a:t>Regresión Lineal Simple</a:t>
              </a:r>
            </a:p>
          </p:txBody>
        </p:sp>
        <p:sp>
          <p:nvSpPr>
            <p:cNvPr id="77" name="TextBox 76">
              <a:extLst>
                <a:ext uri="{FF2B5EF4-FFF2-40B4-BE49-F238E27FC236}">
                  <a16:creationId xmlns:a16="http://schemas.microsoft.com/office/drawing/2014/main" id="{B533E689-1D9E-453B-A226-85017B88E545}"/>
                </a:ext>
              </a:extLst>
            </p:cNvPr>
            <p:cNvSpPr txBox="1"/>
            <p:nvPr/>
          </p:nvSpPr>
          <p:spPr>
            <a:xfrm>
              <a:off x="-220998" y="5116549"/>
              <a:ext cx="3119115" cy="1077218"/>
            </a:xfrm>
            <a:prstGeom prst="rect">
              <a:avLst/>
            </a:prstGeom>
            <a:noFill/>
          </p:spPr>
          <p:txBody>
            <a:bodyPr wrap="square" lIns="0" rIns="0" rtlCol="0" anchor="t">
              <a:spAutoFit/>
            </a:bodyPr>
            <a:lstStyle/>
            <a:p>
              <a:pPr algn="just"/>
              <a:r>
                <a:rPr lang="es-MX" sz="1600" dirty="0">
                  <a:solidFill>
                    <a:schemeClr val="tx1">
                      <a:lumMod val="95000"/>
                      <a:lumOff val="5000"/>
                    </a:schemeClr>
                  </a:solidFill>
                </a:rPr>
                <a:t>Modelo de regresión lineal simple sobre series temporales.</a:t>
              </a:r>
            </a:p>
            <a:p>
              <a:pPr algn="just"/>
              <a:r>
                <a:rPr lang="es-MX" sz="1600" dirty="0">
                  <a:solidFill>
                    <a:schemeClr val="tx1">
                      <a:lumMod val="95000"/>
                      <a:lumOff val="5000"/>
                    </a:schemeClr>
                  </a:solidFill>
                </a:rPr>
                <a:t>Uso: Predecir valores futuros basándose en una relación lineal directa.</a:t>
              </a:r>
            </a:p>
          </p:txBody>
        </p:sp>
      </p:grpSp>
      <p:grpSp>
        <p:nvGrpSpPr>
          <p:cNvPr id="78" name="Group 77">
            <a:extLst>
              <a:ext uri="{FF2B5EF4-FFF2-40B4-BE49-F238E27FC236}">
                <a16:creationId xmlns:a16="http://schemas.microsoft.com/office/drawing/2014/main" id="{F722C321-7707-4F55-8632-BD9F3E65577E}"/>
              </a:ext>
            </a:extLst>
          </p:cNvPr>
          <p:cNvGrpSpPr/>
          <p:nvPr/>
        </p:nvGrpSpPr>
        <p:grpSpPr>
          <a:xfrm>
            <a:off x="7865020" y="911260"/>
            <a:ext cx="4333944" cy="2785485"/>
            <a:chOff x="6393852" y="712172"/>
            <a:chExt cx="3691311" cy="2785485"/>
          </a:xfrm>
        </p:grpSpPr>
        <p:sp>
          <p:nvSpPr>
            <p:cNvPr id="79" name="TextBox 78">
              <a:extLst>
                <a:ext uri="{FF2B5EF4-FFF2-40B4-BE49-F238E27FC236}">
                  <a16:creationId xmlns:a16="http://schemas.microsoft.com/office/drawing/2014/main" id="{A9FE3066-48B8-4B5E-A80C-BA8274A17314}"/>
                </a:ext>
              </a:extLst>
            </p:cNvPr>
            <p:cNvSpPr txBox="1"/>
            <p:nvPr/>
          </p:nvSpPr>
          <p:spPr>
            <a:xfrm>
              <a:off x="6393852" y="712172"/>
              <a:ext cx="3691311" cy="954107"/>
            </a:xfrm>
            <a:prstGeom prst="rect">
              <a:avLst/>
            </a:prstGeom>
            <a:noFill/>
          </p:spPr>
          <p:txBody>
            <a:bodyPr wrap="square" lIns="0" rIns="0" rtlCol="0" anchor="b">
              <a:spAutoFit/>
            </a:bodyPr>
            <a:lstStyle/>
            <a:p>
              <a:r>
                <a:rPr lang="es-PA" sz="2800" b="1" dirty="0" err="1">
                  <a:solidFill>
                    <a:schemeClr val="tx1">
                      <a:lumMod val="95000"/>
                      <a:lumOff val="5000"/>
                    </a:schemeClr>
                  </a:solidFill>
                </a:rPr>
                <a:t>Winter’s</a:t>
              </a:r>
              <a:r>
                <a:rPr lang="es-PA" sz="2800" b="1" dirty="0">
                  <a:solidFill>
                    <a:schemeClr val="tx1">
                      <a:lumMod val="95000"/>
                      <a:lumOff val="5000"/>
                    </a:schemeClr>
                  </a:solidFill>
                </a:rPr>
                <a:t> </a:t>
              </a:r>
              <a:r>
                <a:rPr lang="es-PA" sz="2800" b="1" dirty="0" err="1">
                  <a:solidFill>
                    <a:schemeClr val="tx1">
                      <a:lumMod val="95000"/>
                      <a:lumOff val="5000"/>
                    </a:schemeClr>
                  </a:solidFill>
                </a:rPr>
                <a:t>Model</a:t>
              </a:r>
              <a:r>
                <a:rPr lang="es-PA" sz="2800" b="1" dirty="0">
                  <a:solidFill>
                    <a:schemeClr val="tx1">
                      <a:lumMod val="95000"/>
                      <a:lumOff val="5000"/>
                    </a:schemeClr>
                  </a:solidFill>
                </a:rPr>
                <a:t> (Holt-</a:t>
              </a:r>
              <a:r>
                <a:rPr lang="es-PA" sz="2800" b="1" dirty="0" err="1">
                  <a:solidFill>
                    <a:schemeClr val="tx1">
                      <a:lumMod val="95000"/>
                      <a:lumOff val="5000"/>
                    </a:schemeClr>
                  </a:solidFill>
                </a:rPr>
                <a:t>Winters</a:t>
              </a:r>
              <a:r>
                <a:rPr lang="es-PA" sz="2800" b="1" dirty="0">
                  <a:solidFill>
                    <a:schemeClr val="tx1">
                      <a:lumMod val="95000"/>
                      <a:lumOff val="5000"/>
                    </a:schemeClr>
                  </a:solidFill>
                </a:rPr>
                <a:t>):</a:t>
              </a:r>
            </a:p>
          </p:txBody>
        </p:sp>
        <p:sp>
          <p:nvSpPr>
            <p:cNvPr id="80" name="TextBox 79">
              <a:extLst>
                <a:ext uri="{FF2B5EF4-FFF2-40B4-BE49-F238E27FC236}">
                  <a16:creationId xmlns:a16="http://schemas.microsoft.com/office/drawing/2014/main" id="{34C0A850-FAB3-4463-9CE4-74F52C0F77E0}"/>
                </a:ext>
              </a:extLst>
            </p:cNvPr>
            <p:cNvSpPr txBox="1"/>
            <p:nvPr/>
          </p:nvSpPr>
          <p:spPr>
            <a:xfrm>
              <a:off x="6709578" y="1743331"/>
              <a:ext cx="3097424" cy="1754326"/>
            </a:xfrm>
            <a:prstGeom prst="rect">
              <a:avLst/>
            </a:prstGeom>
            <a:noFill/>
          </p:spPr>
          <p:txBody>
            <a:bodyPr wrap="square" lIns="0" rIns="0" rtlCol="0" anchor="t">
              <a:spAutoFit/>
            </a:bodyPr>
            <a:lstStyle/>
            <a:p>
              <a:pPr algn="just"/>
              <a:r>
                <a:rPr lang="es-MX" dirty="0">
                  <a:solidFill>
                    <a:schemeClr val="tx1">
                      <a:lumMod val="95000"/>
                      <a:lumOff val="5000"/>
                    </a:schemeClr>
                  </a:solidFill>
                </a:rPr>
                <a:t>Extiende el modelo de Holt para capturar tanto tendencias como estacionalidades.</a:t>
              </a:r>
            </a:p>
            <a:p>
              <a:pPr algn="just"/>
              <a:r>
                <a:rPr lang="es-MX" dirty="0">
                  <a:solidFill>
                    <a:schemeClr val="tx1">
                      <a:lumMod val="95000"/>
                      <a:lumOff val="5000"/>
                    </a:schemeClr>
                  </a:solidFill>
                </a:rPr>
                <a:t>Uso: Predecir valores futuros en series temporales con componentes estacionales.</a:t>
              </a:r>
            </a:p>
          </p:txBody>
        </p:sp>
      </p:grpSp>
      <p:grpSp>
        <p:nvGrpSpPr>
          <p:cNvPr id="93" name="Group 92">
            <a:extLst>
              <a:ext uri="{FF2B5EF4-FFF2-40B4-BE49-F238E27FC236}">
                <a16:creationId xmlns:a16="http://schemas.microsoft.com/office/drawing/2014/main" id="{C4CA9DA6-AD62-43F4-B9DB-EE2B8E87D759}"/>
              </a:ext>
            </a:extLst>
          </p:cNvPr>
          <p:cNvGrpSpPr/>
          <p:nvPr/>
        </p:nvGrpSpPr>
        <p:grpSpPr>
          <a:xfrm>
            <a:off x="300007" y="1168459"/>
            <a:ext cx="3667955" cy="2192620"/>
            <a:chOff x="-62405" y="934279"/>
            <a:chExt cx="2510910" cy="1785974"/>
          </a:xfrm>
        </p:grpSpPr>
        <p:sp>
          <p:nvSpPr>
            <p:cNvPr id="94" name="TextBox 93">
              <a:extLst>
                <a:ext uri="{FF2B5EF4-FFF2-40B4-BE49-F238E27FC236}">
                  <a16:creationId xmlns:a16="http://schemas.microsoft.com/office/drawing/2014/main" id="{B2529C92-8009-49F7-80F0-AAF53C3B6BDA}"/>
                </a:ext>
              </a:extLst>
            </p:cNvPr>
            <p:cNvSpPr txBox="1"/>
            <p:nvPr/>
          </p:nvSpPr>
          <p:spPr>
            <a:xfrm>
              <a:off x="149527" y="934279"/>
              <a:ext cx="2298978" cy="676879"/>
            </a:xfrm>
            <a:prstGeom prst="rect">
              <a:avLst/>
            </a:prstGeom>
            <a:noFill/>
          </p:spPr>
          <p:txBody>
            <a:bodyPr wrap="square" lIns="0" rIns="0" rtlCol="0" anchor="b">
              <a:spAutoFit/>
            </a:bodyPr>
            <a:lstStyle/>
            <a:p>
              <a:pPr algn="r"/>
              <a:r>
                <a:rPr lang="es-PA" sz="2400" b="1" dirty="0" err="1">
                  <a:solidFill>
                    <a:schemeClr val="tx1">
                      <a:lumMod val="95000"/>
                      <a:lumOff val="5000"/>
                    </a:schemeClr>
                  </a:solidFill>
                </a:rPr>
                <a:t>Holt’s</a:t>
              </a:r>
              <a:r>
                <a:rPr lang="es-PA" sz="2400" b="1" dirty="0">
                  <a:solidFill>
                    <a:schemeClr val="tx1">
                      <a:lumMod val="95000"/>
                      <a:lumOff val="5000"/>
                    </a:schemeClr>
                  </a:solidFill>
                </a:rPr>
                <a:t> Linear </a:t>
              </a:r>
              <a:r>
                <a:rPr lang="es-PA" sz="2400" b="1" dirty="0" err="1">
                  <a:solidFill>
                    <a:schemeClr val="tx1">
                      <a:lumMod val="95000"/>
                      <a:lumOff val="5000"/>
                    </a:schemeClr>
                  </a:solidFill>
                </a:rPr>
                <a:t>Trend</a:t>
              </a:r>
              <a:r>
                <a:rPr lang="es-PA" sz="2400" b="1" dirty="0">
                  <a:solidFill>
                    <a:schemeClr val="tx1">
                      <a:lumMod val="95000"/>
                      <a:lumOff val="5000"/>
                    </a:schemeClr>
                  </a:solidFill>
                </a:rPr>
                <a:t> </a:t>
              </a:r>
              <a:r>
                <a:rPr lang="es-PA" sz="2400" b="1" dirty="0" err="1">
                  <a:solidFill>
                    <a:schemeClr val="tx1">
                      <a:lumMod val="95000"/>
                      <a:lumOff val="5000"/>
                    </a:schemeClr>
                  </a:solidFill>
                </a:rPr>
                <a:t>Model</a:t>
              </a:r>
              <a:r>
                <a:rPr lang="es-PA" sz="2400" b="1" dirty="0">
                  <a:solidFill>
                    <a:schemeClr val="tx1">
                      <a:lumMod val="95000"/>
                      <a:lumOff val="5000"/>
                    </a:schemeClr>
                  </a:solidFill>
                </a:rPr>
                <a:t> (Holt):</a:t>
              </a:r>
            </a:p>
          </p:txBody>
        </p:sp>
        <p:sp>
          <p:nvSpPr>
            <p:cNvPr id="95" name="TextBox 94">
              <a:extLst>
                <a:ext uri="{FF2B5EF4-FFF2-40B4-BE49-F238E27FC236}">
                  <a16:creationId xmlns:a16="http://schemas.microsoft.com/office/drawing/2014/main" id="{4718C5DF-1BC7-45CA-BA72-84FAA16E4E33}"/>
                </a:ext>
              </a:extLst>
            </p:cNvPr>
            <p:cNvSpPr txBox="1"/>
            <p:nvPr/>
          </p:nvSpPr>
          <p:spPr>
            <a:xfrm>
              <a:off x="-62405" y="1642261"/>
              <a:ext cx="2461153" cy="1077992"/>
            </a:xfrm>
            <a:prstGeom prst="rect">
              <a:avLst/>
            </a:prstGeom>
            <a:noFill/>
          </p:spPr>
          <p:txBody>
            <a:bodyPr wrap="square" lIns="0" rIns="0" rtlCol="0" anchor="t">
              <a:spAutoFit/>
            </a:bodyPr>
            <a:lstStyle/>
            <a:p>
              <a:pPr algn="just"/>
              <a:r>
                <a:rPr lang="es-MX" sz="1600" dirty="0">
                  <a:solidFill>
                    <a:schemeClr val="tx1">
                      <a:lumMod val="95000"/>
                      <a:lumOff val="5000"/>
                    </a:schemeClr>
                  </a:solidFill>
                </a:rPr>
                <a:t>Extiende el modelo de suavización exponencial simple para capturar tendencias lineales en la serie temporal.</a:t>
              </a:r>
            </a:p>
            <a:p>
              <a:pPr algn="just"/>
              <a:r>
                <a:rPr lang="es-MX" sz="1600" dirty="0">
                  <a:solidFill>
                    <a:schemeClr val="tx1">
                      <a:lumMod val="95000"/>
                      <a:lumOff val="5000"/>
                    </a:schemeClr>
                  </a:solidFill>
                </a:rPr>
                <a:t>Uso: Predecir valores futuros considerando tendencias lineales en datos con tendencia.</a:t>
              </a:r>
            </a:p>
          </p:txBody>
        </p:sp>
      </p:grpSp>
      <p:pic>
        <p:nvPicPr>
          <p:cNvPr id="5" name="Imagen 4">
            <a:extLst>
              <a:ext uri="{FF2B5EF4-FFF2-40B4-BE49-F238E27FC236}">
                <a16:creationId xmlns:a16="http://schemas.microsoft.com/office/drawing/2014/main" id="{E224F44F-E015-EFE8-B009-92A155BF097B}"/>
              </a:ext>
            </a:extLst>
          </p:cNvPr>
          <p:cNvPicPr>
            <a:picLocks noChangeAspect="1"/>
          </p:cNvPicPr>
          <p:nvPr/>
        </p:nvPicPr>
        <p:blipFill>
          <a:blip r:embed="rId3"/>
          <a:stretch>
            <a:fillRect/>
          </a:stretch>
        </p:blipFill>
        <p:spPr>
          <a:xfrm>
            <a:off x="4927827" y="2479659"/>
            <a:ext cx="640106" cy="399548"/>
          </a:xfrm>
          <a:prstGeom prst="rect">
            <a:avLst/>
          </a:prstGeom>
        </p:spPr>
      </p:pic>
      <p:pic>
        <p:nvPicPr>
          <p:cNvPr id="6" name="Imagen 5">
            <a:extLst>
              <a:ext uri="{FF2B5EF4-FFF2-40B4-BE49-F238E27FC236}">
                <a16:creationId xmlns:a16="http://schemas.microsoft.com/office/drawing/2014/main" id="{B934EB01-4B37-6A89-5D79-C5403DB8ACB5}"/>
              </a:ext>
            </a:extLst>
          </p:cNvPr>
          <p:cNvPicPr>
            <a:picLocks noChangeAspect="1"/>
          </p:cNvPicPr>
          <p:nvPr/>
        </p:nvPicPr>
        <p:blipFill>
          <a:blip r:embed="rId3"/>
          <a:stretch>
            <a:fillRect/>
          </a:stretch>
        </p:blipFill>
        <p:spPr>
          <a:xfrm>
            <a:off x="2435501" y="1559435"/>
            <a:ext cx="640106" cy="399548"/>
          </a:xfrm>
          <a:prstGeom prst="rect">
            <a:avLst/>
          </a:prstGeom>
        </p:spPr>
      </p:pic>
      <p:pic>
        <p:nvPicPr>
          <p:cNvPr id="7" name="Imagen 6">
            <a:extLst>
              <a:ext uri="{FF2B5EF4-FFF2-40B4-BE49-F238E27FC236}">
                <a16:creationId xmlns:a16="http://schemas.microsoft.com/office/drawing/2014/main" id="{09D188C1-A527-0383-2306-3D338B39C163}"/>
              </a:ext>
            </a:extLst>
          </p:cNvPr>
          <p:cNvPicPr>
            <a:picLocks noChangeAspect="1"/>
          </p:cNvPicPr>
          <p:nvPr/>
        </p:nvPicPr>
        <p:blipFill>
          <a:blip r:embed="rId4"/>
          <a:stretch>
            <a:fillRect/>
          </a:stretch>
        </p:blipFill>
        <p:spPr>
          <a:xfrm>
            <a:off x="4825379" y="4338328"/>
            <a:ext cx="678828" cy="422967"/>
          </a:xfrm>
          <a:prstGeom prst="rect">
            <a:avLst/>
          </a:prstGeom>
        </p:spPr>
      </p:pic>
      <p:pic>
        <p:nvPicPr>
          <p:cNvPr id="8" name="Imagen 7">
            <a:extLst>
              <a:ext uri="{FF2B5EF4-FFF2-40B4-BE49-F238E27FC236}">
                <a16:creationId xmlns:a16="http://schemas.microsoft.com/office/drawing/2014/main" id="{A93FD318-D873-B374-0A16-1ED777D975DA}"/>
              </a:ext>
            </a:extLst>
          </p:cNvPr>
          <p:cNvPicPr>
            <a:picLocks noChangeAspect="1"/>
          </p:cNvPicPr>
          <p:nvPr/>
        </p:nvPicPr>
        <p:blipFill>
          <a:blip r:embed="rId4"/>
          <a:stretch>
            <a:fillRect/>
          </a:stretch>
        </p:blipFill>
        <p:spPr>
          <a:xfrm>
            <a:off x="498786" y="4665956"/>
            <a:ext cx="678828" cy="422967"/>
          </a:xfrm>
          <a:prstGeom prst="rect">
            <a:avLst/>
          </a:prstGeom>
        </p:spPr>
      </p:pic>
      <p:pic>
        <p:nvPicPr>
          <p:cNvPr id="10" name="Imagen 9">
            <a:extLst>
              <a:ext uri="{FF2B5EF4-FFF2-40B4-BE49-F238E27FC236}">
                <a16:creationId xmlns:a16="http://schemas.microsoft.com/office/drawing/2014/main" id="{93A4A860-F324-4966-2381-29E0DF093406}"/>
              </a:ext>
            </a:extLst>
          </p:cNvPr>
          <p:cNvPicPr>
            <a:picLocks noChangeAspect="1"/>
          </p:cNvPicPr>
          <p:nvPr/>
        </p:nvPicPr>
        <p:blipFill>
          <a:blip r:embed="rId5"/>
          <a:stretch>
            <a:fillRect/>
          </a:stretch>
        </p:blipFill>
        <p:spPr>
          <a:xfrm>
            <a:off x="9313851" y="1497522"/>
            <a:ext cx="2013644" cy="311736"/>
          </a:xfrm>
          <a:prstGeom prst="rect">
            <a:avLst/>
          </a:prstGeom>
        </p:spPr>
      </p:pic>
      <p:pic>
        <p:nvPicPr>
          <p:cNvPr id="11" name="Imagen 10">
            <a:extLst>
              <a:ext uri="{FF2B5EF4-FFF2-40B4-BE49-F238E27FC236}">
                <a16:creationId xmlns:a16="http://schemas.microsoft.com/office/drawing/2014/main" id="{6226EF56-7BF3-F512-A73C-BD7076E0C632}"/>
              </a:ext>
            </a:extLst>
          </p:cNvPr>
          <p:cNvPicPr>
            <a:picLocks noChangeAspect="1"/>
          </p:cNvPicPr>
          <p:nvPr/>
        </p:nvPicPr>
        <p:blipFill>
          <a:blip r:embed="rId5"/>
          <a:stretch>
            <a:fillRect/>
          </a:stretch>
        </p:blipFill>
        <p:spPr>
          <a:xfrm>
            <a:off x="6672407" y="2480045"/>
            <a:ext cx="519448" cy="415746"/>
          </a:xfrm>
          <a:prstGeom prst="rect">
            <a:avLst/>
          </a:prstGeom>
        </p:spPr>
      </p:pic>
    </p:spTree>
    <p:extLst>
      <p:ext uri="{BB962C8B-B14F-4D97-AF65-F5344CB8AC3E}">
        <p14:creationId xmlns:p14="http://schemas.microsoft.com/office/powerpoint/2010/main" val="10366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AD3773E-3F6B-EEFA-BCC3-034A7B83C56D}"/>
              </a:ext>
            </a:extLst>
          </p:cNvPr>
          <p:cNvPicPr>
            <a:picLocks noChangeAspect="1"/>
          </p:cNvPicPr>
          <p:nvPr/>
        </p:nvPicPr>
        <p:blipFill>
          <a:blip r:embed="rId3"/>
          <a:stretch>
            <a:fillRect/>
          </a:stretch>
        </p:blipFill>
        <p:spPr>
          <a:xfrm>
            <a:off x="4740813" y="104220"/>
            <a:ext cx="7322758" cy="6649559"/>
          </a:xfrm>
          <a:prstGeom prst="rect">
            <a:avLst/>
          </a:prstGeom>
        </p:spPr>
      </p:pic>
      <p:sp>
        <p:nvSpPr>
          <p:cNvPr id="2" name="Title 1">
            <a:extLst>
              <a:ext uri="{FF2B5EF4-FFF2-40B4-BE49-F238E27FC236}">
                <a16:creationId xmlns:a16="http://schemas.microsoft.com/office/drawing/2014/main" id="{096F3EA0-A347-DD72-9437-103DB28E9030}"/>
              </a:ext>
            </a:extLst>
          </p:cNvPr>
          <p:cNvSpPr>
            <a:spLocks noGrp="1"/>
          </p:cNvSpPr>
          <p:nvPr>
            <p:ph type="title"/>
          </p:nvPr>
        </p:nvSpPr>
        <p:spPr>
          <a:xfrm>
            <a:off x="135749" y="2766217"/>
            <a:ext cx="4373233" cy="1325563"/>
          </a:xfrm>
        </p:spPr>
        <p:txBody>
          <a:bodyPr>
            <a:noAutofit/>
          </a:bodyPr>
          <a:lstStyle/>
          <a:p>
            <a:r>
              <a:rPr lang="es-MX" sz="4400" b="1" dirty="0">
                <a:solidFill>
                  <a:schemeClr val="tx1">
                    <a:lumMod val="95000"/>
                    <a:lumOff val="5000"/>
                  </a:schemeClr>
                </a:solidFill>
              </a:rPr>
              <a:t>T</a:t>
            </a:r>
            <a:r>
              <a:rPr lang="es-PA" sz="4400" b="1" dirty="0">
                <a:solidFill>
                  <a:schemeClr val="tx1">
                    <a:lumMod val="95000"/>
                    <a:lumOff val="5000"/>
                  </a:schemeClr>
                </a:solidFill>
              </a:rPr>
              <a:t>ipos </a:t>
            </a:r>
            <a:br>
              <a:rPr lang="es-PA" sz="4400" b="1" dirty="0">
                <a:solidFill>
                  <a:schemeClr val="tx1">
                    <a:lumMod val="95000"/>
                    <a:lumOff val="5000"/>
                  </a:schemeClr>
                </a:solidFill>
              </a:rPr>
            </a:br>
            <a:r>
              <a:rPr lang="es-PA" sz="4400" b="1" dirty="0">
                <a:solidFill>
                  <a:schemeClr val="tx1">
                    <a:lumMod val="95000"/>
                    <a:lumOff val="5000"/>
                  </a:schemeClr>
                </a:solidFill>
              </a:rPr>
              <a:t>de Regresión </a:t>
            </a:r>
          </a:p>
        </p:txBody>
      </p:sp>
    </p:spTree>
    <p:extLst>
      <p:ext uri="{BB962C8B-B14F-4D97-AF65-F5344CB8AC3E}">
        <p14:creationId xmlns:p14="http://schemas.microsoft.com/office/powerpoint/2010/main" val="307404341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120E36B-BDA0-92E3-AAE1-9F4CDC9E1D42}"/>
              </a:ext>
            </a:extLst>
          </p:cNvPr>
          <p:cNvPicPr>
            <a:picLocks noChangeAspect="1"/>
          </p:cNvPicPr>
          <p:nvPr/>
        </p:nvPicPr>
        <p:blipFill>
          <a:blip r:embed="rId2"/>
          <a:stretch>
            <a:fillRect/>
          </a:stretch>
        </p:blipFill>
        <p:spPr>
          <a:xfrm>
            <a:off x="0" y="0"/>
            <a:ext cx="5638800" cy="2771335"/>
          </a:xfrm>
          <a:prstGeom prst="rect">
            <a:avLst/>
          </a:prstGeom>
        </p:spPr>
      </p:pic>
      <p:pic>
        <p:nvPicPr>
          <p:cNvPr id="5" name="Imagen 4">
            <a:extLst>
              <a:ext uri="{FF2B5EF4-FFF2-40B4-BE49-F238E27FC236}">
                <a16:creationId xmlns:a16="http://schemas.microsoft.com/office/drawing/2014/main" id="{93E0E6E8-5A7B-10C4-A8FF-BEA0AB92142F}"/>
              </a:ext>
            </a:extLst>
          </p:cNvPr>
          <p:cNvPicPr>
            <a:picLocks noChangeAspect="1"/>
          </p:cNvPicPr>
          <p:nvPr/>
        </p:nvPicPr>
        <p:blipFill>
          <a:blip r:embed="rId3"/>
          <a:stretch>
            <a:fillRect/>
          </a:stretch>
        </p:blipFill>
        <p:spPr>
          <a:xfrm>
            <a:off x="5638800" y="0"/>
            <a:ext cx="6389077" cy="2771335"/>
          </a:xfrm>
          <a:prstGeom prst="rect">
            <a:avLst/>
          </a:prstGeom>
        </p:spPr>
      </p:pic>
      <p:graphicFrame>
        <p:nvGraphicFramePr>
          <p:cNvPr id="6" name="Diagrama 5">
            <a:extLst>
              <a:ext uri="{FF2B5EF4-FFF2-40B4-BE49-F238E27FC236}">
                <a16:creationId xmlns:a16="http://schemas.microsoft.com/office/drawing/2014/main" id="{75CC8739-41A2-A72A-E30C-9D7E42F01171}"/>
              </a:ext>
            </a:extLst>
          </p:cNvPr>
          <p:cNvGraphicFramePr/>
          <p:nvPr>
            <p:extLst>
              <p:ext uri="{D42A27DB-BD31-4B8C-83A1-F6EECF244321}">
                <p14:modId xmlns:p14="http://schemas.microsoft.com/office/powerpoint/2010/main" val="1512116028"/>
              </p:ext>
            </p:extLst>
          </p:nvPr>
        </p:nvGraphicFramePr>
        <p:xfrm>
          <a:off x="554893" y="2590670"/>
          <a:ext cx="11346374" cy="42673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650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4450EB9-0578-8AF9-E154-840E32A61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529797"/>
          </a:xfrm>
          <a:prstGeom prst="rect">
            <a:avLst/>
          </a:prstGeom>
        </p:spPr>
      </p:pic>
      <p:graphicFrame>
        <p:nvGraphicFramePr>
          <p:cNvPr id="4" name="Tabla 3">
            <a:extLst>
              <a:ext uri="{FF2B5EF4-FFF2-40B4-BE49-F238E27FC236}">
                <a16:creationId xmlns:a16="http://schemas.microsoft.com/office/drawing/2014/main" id="{5EA1B7D1-B464-3BF1-6ADF-40B81AB5F409}"/>
              </a:ext>
            </a:extLst>
          </p:cNvPr>
          <p:cNvGraphicFramePr>
            <a:graphicFrameLocks noGrp="1"/>
          </p:cNvGraphicFramePr>
          <p:nvPr>
            <p:extLst>
              <p:ext uri="{D42A27DB-BD31-4B8C-83A1-F6EECF244321}">
                <p14:modId xmlns:p14="http://schemas.microsoft.com/office/powerpoint/2010/main" val="63011636"/>
              </p:ext>
            </p:extLst>
          </p:nvPr>
        </p:nvGraphicFramePr>
        <p:xfrm>
          <a:off x="0" y="4529797"/>
          <a:ext cx="6302326" cy="2219701"/>
        </p:xfrm>
        <a:graphic>
          <a:graphicData uri="http://schemas.openxmlformats.org/drawingml/2006/table">
            <a:tbl>
              <a:tblPr firstRow="1" bandRow="1">
                <a:tableStyleId>{5C22544A-7EE6-4342-B048-85BDC9FD1C3A}</a:tableStyleId>
              </a:tblPr>
              <a:tblGrid>
                <a:gridCol w="3151163">
                  <a:extLst>
                    <a:ext uri="{9D8B030D-6E8A-4147-A177-3AD203B41FA5}">
                      <a16:colId xmlns:a16="http://schemas.microsoft.com/office/drawing/2014/main" val="3096445687"/>
                    </a:ext>
                  </a:extLst>
                </a:gridCol>
                <a:gridCol w="3151163">
                  <a:extLst>
                    <a:ext uri="{9D8B030D-6E8A-4147-A177-3AD203B41FA5}">
                      <a16:colId xmlns:a16="http://schemas.microsoft.com/office/drawing/2014/main" val="271729081"/>
                    </a:ext>
                  </a:extLst>
                </a:gridCol>
              </a:tblGrid>
              <a:tr h="230422">
                <a:tc gridSpan="2">
                  <a:txBody>
                    <a:bodyPr/>
                    <a:lstStyle/>
                    <a:p>
                      <a:pPr algn="ctr"/>
                      <a:r>
                        <a:rPr lang="es-PA" b="1" dirty="0"/>
                        <a:t>Regresión Lineal</a:t>
                      </a:r>
                      <a:r>
                        <a:rPr lang="es-PA" dirty="0"/>
                        <a:t>:</a:t>
                      </a:r>
                    </a:p>
                  </a:txBody>
                  <a:tcPr/>
                </a:tc>
                <a:tc hMerge="1">
                  <a:txBody>
                    <a:bodyPr/>
                    <a:lstStyle/>
                    <a:p>
                      <a:endParaRPr dirty="0"/>
                    </a:p>
                  </a:txBody>
                  <a:tcPr/>
                </a:tc>
                <a:extLst>
                  <a:ext uri="{0D108BD9-81ED-4DB2-BD59-A6C34878D82A}">
                    <a16:rowId xmlns:a16="http://schemas.microsoft.com/office/drawing/2014/main" val="2034698960"/>
                  </a:ext>
                </a:extLst>
              </a:tr>
              <a:tr h="909061">
                <a:tc>
                  <a:txBody>
                    <a:bodyPr/>
                    <a:lstStyle/>
                    <a:p>
                      <a:r>
                        <a:rPr lang="es-PA" sz="1400" dirty="0"/>
                        <a:t>Linear Regression R^2: 0.9421105608172816</a:t>
                      </a:r>
                    </a:p>
                  </a:txBody>
                  <a:tcPr/>
                </a:tc>
                <a:tc>
                  <a:txBody>
                    <a:bodyPr/>
                    <a:lstStyle/>
                    <a:p>
                      <a:r>
                        <a:rPr lang="es-PA" sz="1400" kern="1200" dirty="0">
                          <a:solidFill>
                            <a:schemeClr val="dk1"/>
                          </a:solidFill>
                          <a:effectLst/>
                          <a:latin typeface="+mn-lt"/>
                          <a:ea typeface="+mn-ea"/>
                          <a:cs typeface="+mn-cs"/>
                        </a:rPr>
                        <a:t>Linear Regression MSE: 3.266359342118456e+17</a:t>
                      </a:r>
                    </a:p>
                  </a:txBody>
                  <a:tcPr/>
                </a:tc>
                <a:extLst>
                  <a:ext uri="{0D108BD9-81ED-4DB2-BD59-A6C34878D82A}">
                    <a16:rowId xmlns:a16="http://schemas.microsoft.com/office/drawing/2014/main" val="1017026979"/>
                  </a:ext>
                </a:extLst>
              </a:tr>
              <a:tr h="909061">
                <a:tc>
                  <a:txBody>
                    <a:bodyPr/>
                    <a:lstStyle/>
                    <a:p>
                      <a:r>
                        <a:rPr lang="es-MX" sz="1400" dirty="0"/>
                        <a:t>Indica qué proporción de la variabilidad en la variable dependiente se explica por la variable independiente. Un valor cercano a 1 sugiere un buen ajuste.</a:t>
                      </a:r>
                      <a:endParaRPr lang="es-PA" sz="1400" dirty="0"/>
                    </a:p>
                  </a:txBody>
                  <a:tcPr/>
                </a:tc>
                <a:tc>
                  <a:txBody>
                    <a:bodyPr/>
                    <a:lstStyle/>
                    <a:p>
                      <a:r>
                        <a:rPr lang="es-MX" sz="1400" dirty="0"/>
                        <a:t>Mide el promedio de los cuadrados de los errores. Un valor menor indica un mejor ajuste.</a:t>
                      </a:r>
                      <a:endParaRPr lang="es-PA" sz="1400" kern="1200" dirty="0">
                        <a:solidFill>
                          <a:schemeClr val="dk1"/>
                        </a:solidFill>
                        <a:effectLst/>
                        <a:latin typeface="+mn-lt"/>
                        <a:ea typeface="+mn-ea"/>
                        <a:cs typeface="+mn-cs"/>
                      </a:endParaRPr>
                    </a:p>
                  </a:txBody>
                  <a:tcPr/>
                </a:tc>
                <a:extLst>
                  <a:ext uri="{0D108BD9-81ED-4DB2-BD59-A6C34878D82A}">
                    <a16:rowId xmlns:a16="http://schemas.microsoft.com/office/drawing/2014/main" val="2405354355"/>
                  </a:ext>
                </a:extLst>
              </a:tr>
            </a:tbl>
          </a:graphicData>
        </a:graphic>
      </p:graphicFrame>
      <p:graphicFrame>
        <p:nvGraphicFramePr>
          <p:cNvPr id="5" name="Tabla 4">
            <a:extLst>
              <a:ext uri="{FF2B5EF4-FFF2-40B4-BE49-F238E27FC236}">
                <a16:creationId xmlns:a16="http://schemas.microsoft.com/office/drawing/2014/main" id="{C867F8AC-DF09-5C33-BB6C-6602833A238B}"/>
              </a:ext>
            </a:extLst>
          </p:cNvPr>
          <p:cNvGraphicFramePr>
            <a:graphicFrameLocks noGrp="1"/>
          </p:cNvGraphicFramePr>
          <p:nvPr>
            <p:extLst>
              <p:ext uri="{D42A27DB-BD31-4B8C-83A1-F6EECF244321}">
                <p14:modId xmlns:p14="http://schemas.microsoft.com/office/powerpoint/2010/main" val="2847576566"/>
              </p:ext>
            </p:extLst>
          </p:nvPr>
        </p:nvGraphicFramePr>
        <p:xfrm>
          <a:off x="6400800" y="4529796"/>
          <a:ext cx="5791200" cy="2219701"/>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3096445687"/>
                    </a:ext>
                  </a:extLst>
                </a:gridCol>
                <a:gridCol w="2895600">
                  <a:extLst>
                    <a:ext uri="{9D8B030D-6E8A-4147-A177-3AD203B41FA5}">
                      <a16:colId xmlns:a16="http://schemas.microsoft.com/office/drawing/2014/main" val="271729081"/>
                    </a:ext>
                  </a:extLst>
                </a:gridCol>
              </a:tblGrid>
              <a:tr h="230422">
                <a:tc gridSpan="2">
                  <a:txBody>
                    <a:bodyPr/>
                    <a:lstStyle/>
                    <a:p>
                      <a:pPr algn="ctr"/>
                      <a:r>
                        <a:rPr lang="es-PA" b="1" dirty="0"/>
                        <a:t>Regresión polinomial</a:t>
                      </a:r>
                      <a:r>
                        <a:rPr lang="es-PA" dirty="0"/>
                        <a:t>:</a:t>
                      </a:r>
                    </a:p>
                  </a:txBody>
                  <a:tcPr/>
                </a:tc>
                <a:tc hMerge="1">
                  <a:txBody>
                    <a:bodyPr/>
                    <a:lstStyle/>
                    <a:p>
                      <a:endParaRPr dirty="0"/>
                    </a:p>
                  </a:txBody>
                  <a:tcPr/>
                </a:tc>
                <a:extLst>
                  <a:ext uri="{0D108BD9-81ED-4DB2-BD59-A6C34878D82A}">
                    <a16:rowId xmlns:a16="http://schemas.microsoft.com/office/drawing/2014/main" val="2034698960"/>
                  </a:ext>
                </a:extLst>
              </a:tr>
              <a:tr h="909061">
                <a:tc>
                  <a:txBody>
                    <a:bodyPr/>
                    <a:lstStyle/>
                    <a:p>
                      <a:r>
                        <a:rPr lang="pt-BR" sz="1400" dirty="0"/>
                        <a:t>Polynomial </a:t>
                      </a:r>
                      <a:r>
                        <a:rPr lang="pt-BR" sz="1400" dirty="0" err="1"/>
                        <a:t>Regression</a:t>
                      </a:r>
                      <a:r>
                        <a:rPr lang="pt-BR" sz="1400" dirty="0"/>
                        <a:t> R^2: 0.9389169009429745</a:t>
                      </a:r>
                      <a:endParaRPr lang="es-PA" sz="1400" dirty="0"/>
                    </a:p>
                  </a:txBody>
                  <a:tcPr/>
                </a:tc>
                <a:tc>
                  <a:txBody>
                    <a:bodyPr/>
                    <a:lstStyle/>
                    <a:p>
                      <a:r>
                        <a:rPr lang="es-PA" sz="1400" kern="1200" dirty="0" err="1">
                          <a:solidFill>
                            <a:schemeClr val="dk1"/>
                          </a:solidFill>
                          <a:effectLst/>
                          <a:latin typeface="+mn-lt"/>
                          <a:ea typeface="+mn-ea"/>
                          <a:cs typeface="+mn-cs"/>
                        </a:rPr>
                        <a:t>Polynomial</a:t>
                      </a:r>
                      <a:r>
                        <a:rPr lang="es-PA" sz="1400" kern="1200" dirty="0">
                          <a:solidFill>
                            <a:schemeClr val="dk1"/>
                          </a:solidFill>
                          <a:effectLst/>
                          <a:latin typeface="+mn-lt"/>
                          <a:ea typeface="+mn-ea"/>
                          <a:cs typeface="+mn-cs"/>
                        </a:rPr>
                        <a:t> Regression MSE: 3.446558717224964e+17</a:t>
                      </a:r>
                    </a:p>
                  </a:txBody>
                  <a:tcPr/>
                </a:tc>
                <a:extLst>
                  <a:ext uri="{0D108BD9-81ED-4DB2-BD59-A6C34878D82A}">
                    <a16:rowId xmlns:a16="http://schemas.microsoft.com/office/drawing/2014/main" val="1017026979"/>
                  </a:ext>
                </a:extLst>
              </a:tr>
              <a:tr h="909061">
                <a:tc>
                  <a:txBody>
                    <a:bodyPr/>
                    <a:lstStyle/>
                    <a:p>
                      <a:r>
                        <a:rPr lang="es-MX" sz="1400" dirty="0"/>
                        <a:t>Debería ser mayor que el de la regresión lineal simple si la relación entre las variables es no lineal.</a:t>
                      </a:r>
                      <a:endParaRPr lang="es-PA" sz="1400" dirty="0"/>
                    </a:p>
                  </a:txBody>
                  <a:tcPr/>
                </a:tc>
                <a:tc>
                  <a:txBody>
                    <a:bodyPr/>
                    <a:lstStyle/>
                    <a:p>
                      <a:r>
                        <a:rPr lang="es-MX" sz="1400" dirty="0"/>
                        <a:t>Debería ser menor que el de la regresión lineal simple si el modelo polinómico se ajusta mejor a los datos.</a:t>
                      </a:r>
                      <a:endParaRPr lang="es-PA" sz="1400" kern="1200" dirty="0">
                        <a:solidFill>
                          <a:schemeClr val="dk1"/>
                        </a:solidFill>
                        <a:effectLst/>
                        <a:latin typeface="+mn-lt"/>
                        <a:ea typeface="+mn-ea"/>
                        <a:cs typeface="+mn-cs"/>
                      </a:endParaRPr>
                    </a:p>
                  </a:txBody>
                  <a:tcPr/>
                </a:tc>
                <a:extLst>
                  <a:ext uri="{0D108BD9-81ED-4DB2-BD59-A6C34878D82A}">
                    <a16:rowId xmlns:a16="http://schemas.microsoft.com/office/drawing/2014/main" val="2405354355"/>
                  </a:ext>
                </a:extLst>
              </a:tr>
            </a:tbl>
          </a:graphicData>
        </a:graphic>
      </p:graphicFrame>
    </p:spTree>
    <p:extLst>
      <p:ext uri="{BB962C8B-B14F-4D97-AF65-F5344CB8AC3E}">
        <p14:creationId xmlns:p14="http://schemas.microsoft.com/office/powerpoint/2010/main" val="314894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E8A33A2-0103-281F-3F48-1A4007DC2C66}"/>
              </a:ext>
            </a:extLst>
          </p:cNvPr>
          <p:cNvPicPr>
            <a:picLocks noChangeAspect="1"/>
          </p:cNvPicPr>
          <p:nvPr/>
        </p:nvPicPr>
        <p:blipFill>
          <a:blip r:embed="rId3"/>
          <a:stretch>
            <a:fillRect/>
          </a:stretch>
        </p:blipFill>
        <p:spPr>
          <a:xfrm>
            <a:off x="0" y="0"/>
            <a:ext cx="8567226" cy="4884048"/>
          </a:xfrm>
          <a:prstGeom prst="rect">
            <a:avLst/>
          </a:prstGeom>
        </p:spPr>
      </p:pic>
      <p:graphicFrame>
        <p:nvGraphicFramePr>
          <p:cNvPr id="5" name="Tabla 4">
            <a:extLst>
              <a:ext uri="{FF2B5EF4-FFF2-40B4-BE49-F238E27FC236}">
                <a16:creationId xmlns:a16="http://schemas.microsoft.com/office/drawing/2014/main" id="{3252288C-EFA3-AB9B-A71D-430D07D04E1C}"/>
              </a:ext>
            </a:extLst>
          </p:cNvPr>
          <p:cNvGraphicFramePr>
            <a:graphicFrameLocks noGrp="1"/>
          </p:cNvGraphicFramePr>
          <p:nvPr>
            <p:extLst>
              <p:ext uri="{D42A27DB-BD31-4B8C-83A1-F6EECF244321}">
                <p14:modId xmlns:p14="http://schemas.microsoft.com/office/powerpoint/2010/main" val="557375656"/>
              </p:ext>
            </p:extLst>
          </p:nvPr>
        </p:nvGraphicFramePr>
        <p:xfrm>
          <a:off x="73462" y="4884048"/>
          <a:ext cx="8493764" cy="1973952"/>
        </p:xfrm>
        <a:graphic>
          <a:graphicData uri="http://schemas.openxmlformats.org/drawingml/2006/table">
            <a:tbl>
              <a:tblPr firstRow="1" bandRow="1">
                <a:tableStyleId>{5C22544A-7EE6-4342-B048-85BDC9FD1C3A}</a:tableStyleId>
              </a:tblPr>
              <a:tblGrid>
                <a:gridCol w="2123441">
                  <a:extLst>
                    <a:ext uri="{9D8B030D-6E8A-4147-A177-3AD203B41FA5}">
                      <a16:colId xmlns:a16="http://schemas.microsoft.com/office/drawing/2014/main" val="3096445687"/>
                    </a:ext>
                  </a:extLst>
                </a:gridCol>
                <a:gridCol w="2123441">
                  <a:extLst>
                    <a:ext uri="{9D8B030D-6E8A-4147-A177-3AD203B41FA5}">
                      <a16:colId xmlns:a16="http://schemas.microsoft.com/office/drawing/2014/main" val="271729081"/>
                    </a:ext>
                  </a:extLst>
                </a:gridCol>
                <a:gridCol w="2123441">
                  <a:extLst>
                    <a:ext uri="{9D8B030D-6E8A-4147-A177-3AD203B41FA5}">
                      <a16:colId xmlns:a16="http://schemas.microsoft.com/office/drawing/2014/main" val="2240321277"/>
                    </a:ext>
                  </a:extLst>
                </a:gridCol>
                <a:gridCol w="2123441">
                  <a:extLst>
                    <a:ext uri="{9D8B030D-6E8A-4147-A177-3AD203B41FA5}">
                      <a16:colId xmlns:a16="http://schemas.microsoft.com/office/drawing/2014/main" val="3185695324"/>
                    </a:ext>
                  </a:extLst>
                </a:gridCol>
              </a:tblGrid>
              <a:tr h="399165">
                <a:tc>
                  <a:txBody>
                    <a:bodyPr/>
                    <a:lstStyle/>
                    <a:p>
                      <a:r>
                        <a:rPr lang="es-PA" dirty="0"/>
                        <a:t>Datos Originales</a:t>
                      </a:r>
                    </a:p>
                  </a:txBody>
                  <a:tcPr/>
                </a:tc>
                <a:tc>
                  <a:txBody>
                    <a:bodyPr/>
                    <a:lstStyle/>
                    <a:p>
                      <a:r>
                        <a:rPr lang="es-PA" dirty="0"/>
                        <a:t>Predicciones Holt</a:t>
                      </a:r>
                    </a:p>
                  </a:txBody>
                  <a:tcPr/>
                </a:tc>
                <a:tc>
                  <a:txBody>
                    <a:bodyPr/>
                    <a:lstStyle/>
                    <a:p>
                      <a:r>
                        <a:rPr lang="es-PA" dirty="0"/>
                        <a:t>Predicciones Winter</a:t>
                      </a:r>
                    </a:p>
                  </a:txBody>
                  <a:tcPr/>
                </a:tc>
                <a:tc>
                  <a:txBody>
                    <a:bodyPr/>
                    <a:lstStyle/>
                    <a:p>
                      <a:r>
                        <a:rPr lang="es-PA" dirty="0"/>
                        <a:t>Promedios Móviles</a:t>
                      </a:r>
                    </a:p>
                  </a:txBody>
                  <a:tcPr/>
                </a:tc>
                <a:extLst>
                  <a:ext uri="{0D108BD9-81ED-4DB2-BD59-A6C34878D82A}">
                    <a16:rowId xmlns:a16="http://schemas.microsoft.com/office/drawing/2014/main" val="2034698960"/>
                  </a:ext>
                </a:extLst>
              </a:tr>
              <a:tr h="1574787">
                <a:tc>
                  <a:txBody>
                    <a:bodyPr/>
                    <a:lstStyle/>
                    <a:p>
                      <a:r>
                        <a:rPr lang="es-PA" dirty="0"/>
                        <a:t>Representa la serie temporal original de DEPOSIT AMT.</a:t>
                      </a:r>
                    </a:p>
                    <a:p>
                      <a:endParaRPr lang="es-PA" dirty="0"/>
                    </a:p>
                  </a:txBody>
                  <a:tcPr/>
                </a:tc>
                <a:tc>
                  <a:txBody>
                    <a:bodyPr/>
                    <a:lstStyle/>
                    <a:p>
                      <a:r>
                        <a:rPr lang="es-MX" dirty="0"/>
                        <a:t>Línea roja que muestra las predicciones del modelo de Holt.</a:t>
                      </a:r>
                    </a:p>
                    <a:p>
                      <a:endParaRPr lang="es-PA" dirty="0"/>
                    </a:p>
                  </a:txBody>
                  <a:tcPr/>
                </a:tc>
                <a:tc>
                  <a:txBody>
                    <a:bodyPr/>
                    <a:lstStyle/>
                    <a:p>
                      <a:r>
                        <a:rPr lang="es-MX" dirty="0"/>
                        <a:t>Línea verde que muestra las predicciones del modelo de Winter.</a:t>
                      </a:r>
                    </a:p>
                    <a:p>
                      <a:endParaRPr lang="es-PA" dirty="0"/>
                    </a:p>
                  </a:txBody>
                  <a:tcPr/>
                </a:tc>
                <a:tc>
                  <a:txBody>
                    <a:bodyPr/>
                    <a:lstStyle/>
                    <a:p>
                      <a:r>
                        <a:rPr lang="es-MX" dirty="0"/>
                        <a:t>Línea morada que muestra el promedio móvil de 12 meses de DEPOSIT AMT.</a:t>
                      </a:r>
                    </a:p>
                  </a:txBody>
                  <a:tcPr/>
                </a:tc>
                <a:extLst>
                  <a:ext uri="{0D108BD9-81ED-4DB2-BD59-A6C34878D82A}">
                    <a16:rowId xmlns:a16="http://schemas.microsoft.com/office/drawing/2014/main" val="1017026979"/>
                  </a:ext>
                </a:extLst>
              </a:tr>
            </a:tbl>
          </a:graphicData>
        </a:graphic>
      </p:graphicFrame>
      <p:sp>
        <p:nvSpPr>
          <p:cNvPr id="7" name="CuadroTexto 6">
            <a:extLst>
              <a:ext uri="{FF2B5EF4-FFF2-40B4-BE49-F238E27FC236}">
                <a16:creationId xmlns:a16="http://schemas.microsoft.com/office/drawing/2014/main" id="{791913E4-7DA6-0B13-4F2E-A91EFDC3065A}"/>
              </a:ext>
            </a:extLst>
          </p:cNvPr>
          <p:cNvSpPr txBox="1"/>
          <p:nvPr/>
        </p:nvSpPr>
        <p:spPr>
          <a:xfrm>
            <a:off x="8567226" y="0"/>
            <a:ext cx="3541541" cy="6247864"/>
          </a:xfrm>
          <a:prstGeom prst="rect">
            <a:avLst/>
          </a:prstGeom>
          <a:noFill/>
        </p:spPr>
        <p:txBody>
          <a:bodyPr wrap="square">
            <a:spAutoFit/>
          </a:bodyPr>
          <a:lstStyle/>
          <a:p>
            <a:pPr algn="just"/>
            <a:r>
              <a:rPr lang="es-PA" sz="1600" dirty="0"/>
              <a:t>Observando la gráfica que compara los tres tipos de modelos de series temporales (Holt, Winter y Promedios Móviles), podemos observar varias cosas importantes:</a:t>
            </a:r>
          </a:p>
          <a:p>
            <a:pPr algn="just"/>
            <a:r>
              <a:rPr lang="es-PA" sz="1600" b="1" dirty="0"/>
              <a:t>Datos Originales vs Modelos</a:t>
            </a:r>
            <a:r>
              <a:rPr lang="es-PA" sz="1600" dirty="0"/>
              <a:t>:</a:t>
            </a:r>
          </a:p>
          <a:p>
            <a:pPr marL="285750" indent="-285750" algn="just">
              <a:buFont typeface="Arial" panose="020B0604020202020204" pitchFamily="34" charset="0"/>
              <a:buChar char="•"/>
            </a:pPr>
            <a:r>
              <a:rPr lang="es-PA" sz="1600" dirty="0"/>
              <a:t>Los datos originales de DEPOSIT AMT están representados por la línea azul en la gráfica.</a:t>
            </a:r>
          </a:p>
          <a:p>
            <a:pPr marL="285750" indent="-285750" algn="just">
              <a:buFont typeface="Arial" panose="020B0604020202020204" pitchFamily="34" charset="0"/>
              <a:buChar char="•"/>
            </a:pPr>
            <a:r>
              <a:rPr lang="es-PA" sz="1600" dirty="0"/>
              <a:t>Los modelos de Holt y Winter intentan capturar tanto la tendencia como la estacionalidad de los datos.</a:t>
            </a:r>
          </a:p>
          <a:p>
            <a:pPr marL="285750" indent="-285750" algn="just">
              <a:buFont typeface="Arial" panose="020B0604020202020204" pitchFamily="34" charset="0"/>
              <a:buChar char="•"/>
            </a:pPr>
            <a:r>
              <a:rPr lang="es-PA" sz="1600" dirty="0"/>
              <a:t>Los promedios móviles (en este caso, un promedio móvil simple de 12 meses) representan una suavización de los datos originales para identificar tendencias a largo plazo.</a:t>
            </a:r>
          </a:p>
          <a:p>
            <a:pPr algn="just"/>
            <a:r>
              <a:rPr lang="es-PA" sz="1600" b="1" dirty="0"/>
              <a:t>Predicciones y </a:t>
            </a:r>
            <a:r>
              <a:rPr lang="es-PA" sz="1600" b="1" dirty="0" err="1"/>
              <a:t>Seleccion</a:t>
            </a:r>
            <a:r>
              <a:rPr lang="es-PA" sz="1600" b="1" dirty="0"/>
              <a:t>:</a:t>
            </a:r>
          </a:p>
          <a:p>
            <a:pPr marL="285750" lvl="1" indent="-285750">
              <a:buFont typeface="Arial" panose="020B0604020202020204" pitchFamily="34" charset="0"/>
              <a:buChar char="•"/>
            </a:pPr>
            <a:r>
              <a:rPr lang="es-PA" sz="1600" b="1" dirty="0"/>
              <a:t>Holt: </a:t>
            </a:r>
            <a:r>
              <a:rPr lang="es-PA" sz="1600" dirty="0"/>
              <a:t>Se ajusta a la tendencia general de los datos originales y no considera estacionalidad.</a:t>
            </a:r>
          </a:p>
          <a:p>
            <a:pPr marL="285750" lvl="1" indent="-285750">
              <a:buFont typeface="Arial" panose="020B0604020202020204" pitchFamily="34" charset="0"/>
              <a:buChar char="•"/>
            </a:pPr>
            <a:r>
              <a:rPr lang="es-MX" sz="1600" dirty="0"/>
              <a:t>El modelo tiene el menor error promedio al predecir los valores de prueba</a:t>
            </a:r>
            <a:endParaRPr lang="es-PA" sz="1600" dirty="0"/>
          </a:p>
          <a:p>
            <a:pPr algn="just"/>
            <a:endParaRPr lang="es-PA" sz="1600" dirty="0"/>
          </a:p>
        </p:txBody>
      </p:sp>
    </p:spTree>
    <p:extLst>
      <p:ext uri="{BB962C8B-B14F-4D97-AF65-F5344CB8AC3E}">
        <p14:creationId xmlns:p14="http://schemas.microsoft.com/office/powerpoint/2010/main" val="415782127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F51CA19-449C-B76D-9883-78D69B382FFC}"/>
              </a:ext>
            </a:extLst>
          </p:cNvPr>
          <p:cNvGraphicFramePr>
            <a:graphicFrameLocks noGrp="1"/>
          </p:cNvGraphicFramePr>
          <p:nvPr>
            <p:extLst>
              <p:ext uri="{D42A27DB-BD31-4B8C-83A1-F6EECF244321}">
                <p14:modId xmlns:p14="http://schemas.microsoft.com/office/powerpoint/2010/main" val="3270638138"/>
              </p:ext>
            </p:extLst>
          </p:nvPr>
        </p:nvGraphicFramePr>
        <p:xfrm>
          <a:off x="822179" y="4956126"/>
          <a:ext cx="10333504" cy="1483360"/>
        </p:xfrm>
        <a:graphic>
          <a:graphicData uri="http://schemas.openxmlformats.org/drawingml/2006/table">
            <a:tbl>
              <a:tblPr firstRow="1" bandRow="1">
                <a:tableStyleId>{5C22544A-7EE6-4342-B048-85BDC9FD1C3A}</a:tableStyleId>
              </a:tblPr>
              <a:tblGrid>
                <a:gridCol w="2583376">
                  <a:extLst>
                    <a:ext uri="{9D8B030D-6E8A-4147-A177-3AD203B41FA5}">
                      <a16:colId xmlns:a16="http://schemas.microsoft.com/office/drawing/2014/main" val="3658338648"/>
                    </a:ext>
                  </a:extLst>
                </a:gridCol>
                <a:gridCol w="2583376">
                  <a:extLst>
                    <a:ext uri="{9D8B030D-6E8A-4147-A177-3AD203B41FA5}">
                      <a16:colId xmlns:a16="http://schemas.microsoft.com/office/drawing/2014/main" val="146829370"/>
                    </a:ext>
                  </a:extLst>
                </a:gridCol>
                <a:gridCol w="2583376">
                  <a:extLst>
                    <a:ext uri="{9D8B030D-6E8A-4147-A177-3AD203B41FA5}">
                      <a16:colId xmlns:a16="http://schemas.microsoft.com/office/drawing/2014/main" val="1347601225"/>
                    </a:ext>
                  </a:extLst>
                </a:gridCol>
                <a:gridCol w="2583376">
                  <a:extLst>
                    <a:ext uri="{9D8B030D-6E8A-4147-A177-3AD203B41FA5}">
                      <a16:colId xmlns:a16="http://schemas.microsoft.com/office/drawing/2014/main" val="505943209"/>
                    </a:ext>
                  </a:extLst>
                </a:gridCol>
              </a:tblGrid>
              <a:tr h="370840">
                <a:tc>
                  <a:txBody>
                    <a:bodyPr/>
                    <a:lstStyle/>
                    <a:p>
                      <a:endParaRPr lang="es-PA" dirty="0"/>
                    </a:p>
                  </a:txBody>
                  <a:tcPr/>
                </a:tc>
                <a:tc>
                  <a:txBody>
                    <a:bodyPr/>
                    <a:lstStyle/>
                    <a:p>
                      <a:r>
                        <a:rPr lang="es-MX" dirty="0"/>
                        <a:t>MSE</a:t>
                      </a:r>
                      <a:endParaRPr lang="es-PA" dirty="0"/>
                    </a:p>
                  </a:txBody>
                  <a:tcPr/>
                </a:tc>
                <a:tc>
                  <a:txBody>
                    <a:bodyPr/>
                    <a:lstStyle/>
                    <a:p>
                      <a:r>
                        <a:rPr lang="es-MX" dirty="0"/>
                        <a:t>MAD</a:t>
                      </a:r>
                      <a:endParaRPr lang="es-PA" dirty="0"/>
                    </a:p>
                  </a:txBody>
                  <a:tcPr/>
                </a:tc>
                <a:tc>
                  <a:txBody>
                    <a:bodyPr/>
                    <a:lstStyle/>
                    <a:p>
                      <a:pPr algn="ctr"/>
                      <a:r>
                        <a:rPr lang="es-MX" dirty="0"/>
                        <a:t>TS</a:t>
                      </a:r>
                      <a:endParaRPr lang="es-PA" dirty="0"/>
                    </a:p>
                  </a:txBody>
                  <a:tcPr/>
                </a:tc>
                <a:extLst>
                  <a:ext uri="{0D108BD9-81ED-4DB2-BD59-A6C34878D82A}">
                    <a16:rowId xmlns:a16="http://schemas.microsoft.com/office/drawing/2014/main" val="28002888"/>
                  </a:ext>
                </a:extLst>
              </a:tr>
              <a:tr h="370840">
                <a:tc>
                  <a:txBody>
                    <a:bodyPr/>
                    <a:lstStyle/>
                    <a:p>
                      <a:r>
                        <a:rPr lang="es-MX" dirty="0"/>
                        <a:t>Holt</a:t>
                      </a:r>
                      <a:endParaRPr lang="es-PA" dirty="0"/>
                    </a:p>
                  </a:txBody>
                  <a:tcPr>
                    <a:solidFill>
                      <a:schemeClr val="accent6"/>
                    </a:solidFill>
                  </a:tcPr>
                </a:tc>
                <a:tc>
                  <a:txBody>
                    <a:bodyPr/>
                    <a:lstStyle/>
                    <a:p>
                      <a:r>
                        <a:rPr lang="es-PA" dirty="0"/>
                        <a:t>1.42</a:t>
                      </a:r>
                    </a:p>
                  </a:txBody>
                  <a:tcPr>
                    <a:solidFill>
                      <a:schemeClr val="accent6"/>
                    </a:solidFill>
                  </a:tcPr>
                </a:tc>
                <a:tc>
                  <a:txBody>
                    <a:bodyPr/>
                    <a:lstStyle/>
                    <a:p>
                      <a:r>
                        <a:rPr lang="es-PA" dirty="0"/>
                        <a:t>372,827,981.53</a:t>
                      </a:r>
                    </a:p>
                  </a:txBody>
                  <a:tcPr>
                    <a:solidFill>
                      <a:schemeClr val="accent6"/>
                    </a:solidFill>
                  </a:tcPr>
                </a:tc>
                <a:tc>
                  <a:txBody>
                    <a:bodyPr/>
                    <a:lstStyle/>
                    <a:p>
                      <a:pPr algn="ctr"/>
                      <a:r>
                        <a:rPr lang="es-PA" dirty="0"/>
                        <a:t>-0.24</a:t>
                      </a:r>
                    </a:p>
                  </a:txBody>
                  <a:tcPr>
                    <a:solidFill>
                      <a:schemeClr val="accent6"/>
                    </a:solidFill>
                  </a:tcPr>
                </a:tc>
                <a:extLst>
                  <a:ext uri="{0D108BD9-81ED-4DB2-BD59-A6C34878D82A}">
                    <a16:rowId xmlns:a16="http://schemas.microsoft.com/office/drawing/2014/main" val="1574648061"/>
                  </a:ext>
                </a:extLst>
              </a:tr>
              <a:tr h="370840">
                <a:tc>
                  <a:txBody>
                    <a:bodyPr/>
                    <a:lstStyle/>
                    <a:p>
                      <a:r>
                        <a:rPr lang="es-MX" dirty="0"/>
                        <a:t>Winter</a:t>
                      </a:r>
                      <a:endParaRPr lang="es-PA" dirty="0"/>
                    </a:p>
                  </a:txBody>
                  <a:tcPr/>
                </a:tc>
                <a:tc>
                  <a:txBody>
                    <a:bodyPr/>
                    <a:lstStyle/>
                    <a:p>
                      <a:r>
                        <a:rPr lang="es-PA" dirty="0"/>
                        <a:t>2.63</a:t>
                      </a:r>
                    </a:p>
                  </a:txBody>
                  <a:tcPr/>
                </a:tc>
                <a:tc>
                  <a:txBody>
                    <a:bodyPr/>
                    <a:lstStyle/>
                    <a:p>
                      <a:r>
                        <a:rPr lang="es-PA" dirty="0"/>
                        <a:t>508,423,165.90</a:t>
                      </a:r>
                    </a:p>
                  </a:txBody>
                  <a:tcPr/>
                </a:tc>
                <a:tc>
                  <a:txBody>
                    <a:bodyPr/>
                    <a:lstStyle/>
                    <a:p>
                      <a:pPr algn="ctr"/>
                      <a:endParaRPr lang="es-PA" dirty="0"/>
                    </a:p>
                  </a:txBody>
                  <a:tcPr/>
                </a:tc>
                <a:extLst>
                  <a:ext uri="{0D108BD9-81ED-4DB2-BD59-A6C34878D82A}">
                    <a16:rowId xmlns:a16="http://schemas.microsoft.com/office/drawing/2014/main" val="3397383397"/>
                  </a:ext>
                </a:extLst>
              </a:tr>
              <a:tr h="370840">
                <a:tc>
                  <a:txBody>
                    <a:bodyPr/>
                    <a:lstStyle/>
                    <a:p>
                      <a:r>
                        <a:rPr lang="es-MX" dirty="0"/>
                        <a:t>Promedios </a:t>
                      </a:r>
                      <a:r>
                        <a:rPr lang="es-MX" dirty="0" err="1"/>
                        <a:t>Moviles</a:t>
                      </a:r>
                      <a:endParaRPr lang="es-PA" dirty="0"/>
                    </a:p>
                  </a:txBody>
                  <a:tcPr/>
                </a:tc>
                <a:tc>
                  <a:txBody>
                    <a:bodyPr/>
                    <a:lstStyle/>
                    <a:p>
                      <a:r>
                        <a:rPr lang="es-PA" dirty="0"/>
                        <a:t>2.16</a:t>
                      </a:r>
                    </a:p>
                  </a:txBody>
                  <a:tcPr/>
                </a:tc>
                <a:tc>
                  <a:txBody>
                    <a:bodyPr/>
                    <a:lstStyle/>
                    <a:p>
                      <a:r>
                        <a:rPr lang="es-PA" dirty="0"/>
                        <a:t>1,469,748,674.77</a:t>
                      </a:r>
                    </a:p>
                  </a:txBody>
                  <a:tcPr/>
                </a:tc>
                <a:tc>
                  <a:txBody>
                    <a:bodyPr/>
                    <a:lstStyle/>
                    <a:p>
                      <a:pPr algn="ctr"/>
                      <a:endParaRPr lang="es-PA" dirty="0"/>
                    </a:p>
                  </a:txBody>
                  <a:tcPr/>
                </a:tc>
                <a:extLst>
                  <a:ext uri="{0D108BD9-81ED-4DB2-BD59-A6C34878D82A}">
                    <a16:rowId xmlns:a16="http://schemas.microsoft.com/office/drawing/2014/main" val="1233043672"/>
                  </a:ext>
                </a:extLst>
              </a:tr>
            </a:tbl>
          </a:graphicData>
        </a:graphic>
      </p:graphicFrame>
      <p:pic>
        <p:nvPicPr>
          <p:cNvPr id="4" name="Imagen 3">
            <a:extLst>
              <a:ext uri="{FF2B5EF4-FFF2-40B4-BE49-F238E27FC236}">
                <a16:creationId xmlns:a16="http://schemas.microsoft.com/office/drawing/2014/main" id="{76894B09-A954-F48E-6F46-70937974D99C}"/>
              </a:ext>
            </a:extLst>
          </p:cNvPr>
          <p:cNvPicPr>
            <a:picLocks noChangeAspect="1"/>
          </p:cNvPicPr>
          <p:nvPr/>
        </p:nvPicPr>
        <p:blipFill>
          <a:blip r:embed="rId2"/>
          <a:stretch>
            <a:fillRect/>
          </a:stretch>
        </p:blipFill>
        <p:spPr>
          <a:xfrm>
            <a:off x="822179" y="0"/>
            <a:ext cx="10333503" cy="4646637"/>
          </a:xfrm>
          <a:prstGeom prst="rect">
            <a:avLst/>
          </a:prstGeom>
        </p:spPr>
      </p:pic>
    </p:spTree>
    <p:extLst>
      <p:ext uri="{BB962C8B-B14F-4D97-AF65-F5344CB8AC3E}">
        <p14:creationId xmlns:p14="http://schemas.microsoft.com/office/powerpoint/2010/main" val="206593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1CF134-5010-9E0A-87DF-66B1EC84574B}"/>
              </a:ext>
            </a:extLst>
          </p:cNvPr>
          <p:cNvSpPr txBox="1">
            <a:spLocks/>
          </p:cNvSpPr>
          <p:nvPr/>
        </p:nvSpPr>
        <p:spPr>
          <a:xfrm>
            <a:off x="838200" y="191635"/>
            <a:ext cx="10515600" cy="7911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PA" dirty="0"/>
          </a:p>
        </p:txBody>
      </p:sp>
      <p:graphicFrame>
        <p:nvGraphicFramePr>
          <p:cNvPr id="5" name="Diagrama 4">
            <a:extLst>
              <a:ext uri="{FF2B5EF4-FFF2-40B4-BE49-F238E27FC236}">
                <a16:creationId xmlns:a16="http://schemas.microsoft.com/office/drawing/2014/main" id="{CC14B0FA-553D-1FB6-5478-337D65E700F6}"/>
              </a:ext>
            </a:extLst>
          </p:cNvPr>
          <p:cNvGraphicFramePr/>
          <p:nvPr>
            <p:extLst>
              <p:ext uri="{D42A27DB-BD31-4B8C-83A1-F6EECF244321}">
                <p14:modId xmlns:p14="http://schemas.microsoft.com/office/powerpoint/2010/main" val="3534056489"/>
              </p:ext>
            </p:extLst>
          </p:nvPr>
        </p:nvGraphicFramePr>
        <p:xfrm>
          <a:off x="487768" y="982802"/>
          <a:ext cx="11033672" cy="5596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691064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FF2B6-441D-E79A-3089-90E3010B838C}"/>
              </a:ext>
            </a:extLst>
          </p:cNvPr>
          <p:cNvSpPr>
            <a:spLocks noGrp="1"/>
          </p:cNvSpPr>
          <p:nvPr>
            <p:ph type="title"/>
          </p:nvPr>
        </p:nvSpPr>
        <p:spPr>
          <a:xfrm>
            <a:off x="0" y="0"/>
            <a:ext cx="12192000" cy="1325563"/>
          </a:xfrm>
        </p:spPr>
        <p:txBody>
          <a:bodyPr>
            <a:noAutofit/>
          </a:bodyPr>
          <a:lstStyle/>
          <a:p>
            <a:r>
              <a:rPr lang="es-MX" sz="3600" b="1" dirty="0"/>
              <a:t>Los beneficios económicos que representan las transacciones entrantes para los bancos pueden ser bastante significativos. </a:t>
            </a:r>
          </a:p>
        </p:txBody>
      </p:sp>
      <p:graphicFrame>
        <p:nvGraphicFramePr>
          <p:cNvPr id="7" name="Diagrama 6">
            <a:extLst>
              <a:ext uri="{FF2B5EF4-FFF2-40B4-BE49-F238E27FC236}">
                <a16:creationId xmlns:a16="http://schemas.microsoft.com/office/drawing/2014/main" id="{BC0FB44C-160E-D305-576B-03E0DFDDC4A8}"/>
              </a:ext>
            </a:extLst>
          </p:cNvPr>
          <p:cNvGraphicFramePr/>
          <p:nvPr>
            <p:extLst>
              <p:ext uri="{D42A27DB-BD31-4B8C-83A1-F6EECF244321}">
                <p14:modId xmlns:p14="http://schemas.microsoft.com/office/powerpoint/2010/main" val="1492741720"/>
              </p:ext>
            </p:extLst>
          </p:nvPr>
        </p:nvGraphicFramePr>
        <p:xfrm>
          <a:off x="0" y="1069146"/>
          <a:ext cx="12191999" cy="58865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8966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a 6">
            <a:extLst>
              <a:ext uri="{FF2B5EF4-FFF2-40B4-BE49-F238E27FC236}">
                <a16:creationId xmlns:a16="http://schemas.microsoft.com/office/drawing/2014/main" id="{D8B52470-7F61-E76B-F626-A08564C59216}"/>
              </a:ext>
            </a:extLst>
          </p:cNvPr>
          <p:cNvGraphicFramePr/>
          <p:nvPr>
            <p:extLst>
              <p:ext uri="{D42A27DB-BD31-4B8C-83A1-F6EECF244321}">
                <p14:modId xmlns:p14="http://schemas.microsoft.com/office/powerpoint/2010/main" val="3213945750"/>
              </p:ext>
            </p:extLst>
          </p:nvPr>
        </p:nvGraphicFramePr>
        <p:xfrm>
          <a:off x="281354" y="112542"/>
          <a:ext cx="11676184" cy="6025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n 8">
            <a:extLst>
              <a:ext uri="{FF2B5EF4-FFF2-40B4-BE49-F238E27FC236}">
                <a16:creationId xmlns:a16="http://schemas.microsoft.com/office/drawing/2014/main" id="{6699F027-AB1E-BA98-EF33-9558B276D668}"/>
              </a:ext>
            </a:extLst>
          </p:cNvPr>
          <p:cNvPicPr>
            <a:picLocks noChangeAspect="1"/>
          </p:cNvPicPr>
          <p:nvPr/>
        </p:nvPicPr>
        <p:blipFill>
          <a:blip r:embed="rId7"/>
          <a:stretch>
            <a:fillRect/>
          </a:stretch>
        </p:blipFill>
        <p:spPr>
          <a:xfrm>
            <a:off x="6902034" y="2883877"/>
            <a:ext cx="1285875" cy="1733550"/>
          </a:xfrm>
          <a:prstGeom prst="rect">
            <a:avLst/>
          </a:prstGeom>
        </p:spPr>
      </p:pic>
      <p:pic>
        <p:nvPicPr>
          <p:cNvPr id="11" name="Imagen 10">
            <a:extLst>
              <a:ext uri="{FF2B5EF4-FFF2-40B4-BE49-F238E27FC236}">
                <a16:creationId xmlns:a16="http://schemas.microsoft.com/office/drawing/2014/main" id="{17C8CD90-4A37-9A44-6860-A6AD059DF060}"/>
              </a:ext>
            </a:extLst>
          </p:cNvPr>
          <p:cNvPicPr>
            <a:picLocks noChangeAspect="1"/>
          </p:cNvPicPr>
          <p:nvPr/>
        </p:nvPicPr>
        <p:blipFill rotWithShape="1">
          <a:blip r:embed="rId8"/>
          <a:srcRect l="871" r="51021"/>
          <a:stretch/>
        </p:blipFill>
        <p:spPr>
          <a:xfrm>
            <a:off x="9926232" y="2883877"/>
            <a:ext cx="1176385" cy="1151643"/>
          </a:xfrm>
          <a:prstGeom prst="rect">
            <a:avLst/>
          </a:prstGeom>
        </p:spPr>
      </p:pic>
      <p:pic>
        <p:nvPicPr>
          <p:cNvPr id="12" name="Imagen 11">
            <a:extLst>
              <a:ext uri="{FF2B5EF4-FFF2-40B4-BE49-F238E27FC236}">
                <a16:creationId xmlns:a16="http://schemas.microsoft.com/office/drawing/2014/main" id="{864077CD-F59C-4694-4219-3567550B1797}"/>
              </a:ext>
            </a:extLst>
          </p:cNvPr>
          <p:cNvPicPr>
            <a:picLocks noChangeAspect="1"/>
          </p:cNvPicPr>
          <p:nvPr/>
        </p:nvPicPr>
        <p:blipFill>
          <a:blip r:embed="rId9"/>
          <a:stretch>
            <a:fillRect/>
          </a:stretch>
        </p:blipFill>
        <p:spPr>
          <a:xfrm>
            <a:off x="9926231" y="4035520"/>
            <a:ext cx="1176385" cy="1151842"/>
          </a:xfrm>
          <a:prstGeom prst="rect">
            <a:avLst/>
          </a:prstGeom>
        </p:spPr>
      </p:pic>
    </p:spTree>
    <p:extLst>
      <p:ext uri="{BB962C8B-B14F-4D97-AF65-F5344CB8AC3E}">
        <p14:creationId xmlns:p14="http://schemas.microsoft.com/office/powerpoint/2010/main" val="22157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a:off x="14650" y="1069733"/>
            <a:ext cx="11723000" cy="0"/>
          </a:xfrm>
          <a:prstGeom prst="straightConnector1">
            <a:avLst/>
          </a:prstGeom>
          <a:noFill/>
          <a:ln w="114300" cap="flat" cmpd="sng">
            <a:solidFill>
              <a:schemeClr val="dk1"/>
            </a:solidFill>
            <a:prstDash val="solid"/>
            <a:round/>
            <a:headEnd type="none" w="med" len="med"/>
            <a:tailEnd type="none" w="med" len="med"/>
          </a:ln>
        </p:spPr>
      </p:cxnSp>
      <p:cxnSp>
        <p:nvCxnSpPr>
          <p:cNvPr id="85" name="Google Shape;85;p13"/>
          <p:cNvCxnSpPr/>
          <p:nvPr/>
        </p:nvCxnSpPr>
        <p:spPr>
          <a:xfrm rot="10800000">
            <a:off x="11735733" y="1034883"/>
            <a:ext cx="0" cy="3269000"/>
          </a:xfrm>
          <a:prstGeom prst="straightConnector1">
            <a:avLst/>
          </a:prstGeom>
          <a:noFill/>
          <a:ln w="114300" cap="flat" cmpd="sng">
            <a:solidFill>
              <a:schemeClr val="dk1"/>
            </a:solidFill>
            <a:prstDash val="solid"/>
            <a:round/>
            <a:headEnd type="none" w="med" len="med"/>
            <a:tailEnd type="none" w="med" len="med"/>
          </a:ln>
        </p:spPr>
      </p:cxnSp>
      <p:cxnSp>
        <p:nvCxnSpPr>
          <p:cNvPr id="86" name="Google Shape;86;p13"/>
          <p:cNvCxnSpPr/>
          <p:nvPr/>
        </p:nvCxnSpPr>
        <p:spPr>
          <a:xfrm>
            <a:off x="556850" y="4263283"/>
            <a:ext cx="11180800" cy="0"/>
          </a:xfrm>
          <a:prstGeom prst="straightConnector1">
            <a:avLst/>
          </a:prstGeom>
          <a:noFill/>
          <a:ln w="114300" cap="flat" cmpd="sng">
            <a:solidFill>
              <a:schemeClr val="dk1"/>
            </a:solidFill>
            <a:prstDash val="solid"/>
            <a:round/>
            <a:headEnd type="none" w="med" len="med"/>
            <a:tailEnd type="none" w="med" len="med"/>
          </a:ln>
        </p:spPr>
      </p:cxnSp>
      <p:cxnSp>
        <p:nvCxnSpPr>
          <p:cNvPr id="87" name="Google Shape;87;p13"/>
          <p:cNvCxnSpPr/>
          <p:nvPr/>
        </p:nvCxnSpPr>
        <p:spPr>
          <a:xfrm rot="10800000">
            <a:off x="590483" y="4263233"/>
            <a:ext cx="0" cy="2268200"/>
          </a:xfrm>
          <a:prstGeom prst="straightConnector1">
            <a:avLst/>
          </a:prstGeom>
          <a:noFill/>
          <a:ln w="114300" cap="flat" cmpd="sng">
            <a:solidFill>
              <a:schemeClr val="dk1"/>
            </a:solidFill>
            <a:prstDash val="solid"/>
            <a:round/>
            <a:headEnd type="none" w="med" len="med"/>
            <a:tailEnd type="none" w="med" len="med"/>
          </a:ln>
        </p:spPr>
      </p:cxnSp>
      <p:cxnSp>
        <p:nvCxnSpPr>
          <p:cNvPr id="88" name="Google Shape;88;p13"/>
          <p:cNvCxnSpPr/>
          <p:nvPr/>
        </p:nvCxnSpPr>
        <p:spPr>
          <a:xfrm>
            <a:off x="556850" y="6531433"/>
            <a:ext cx="11180800" cy="0"/>
          </a:xfrm>
          <a:prstGeom prst="straightConnector1">
            <a:avLst/>
          </a:prstGeom>
          <a:noFill/>
          <a:ln w="114300" cap="flat" cmpd="sng">
            <a:solidFill>
              <a:schemeClr val="dk1"/>
            </a:solidFill>
            <a:prstDash val="solid"/>
            <a:round/>
            <a:headEnd type="none" w="med" len="med"/>
            <a:tailEnd type="none" w="med" len="med"/>
          </a:ln>
        </p:spPr>
      </p:cxnSp>
      <p:sp>
        <p:nvSpPr>
          <p:cNvPr id="89" name="Google Shape;89;p13"/>
          <p:cNvSpPr/>
          <p:nvPr/>
        </p:nvSpPr>
        <p:spPr>
          <a:xfrm>
            <a:off x="3804516" y="476328"/>
            <a:ext cx="1251284" cy="1251284"/>
          </a:xfrm>
          <a:custGeom>
            <a:avLst/>
            <a:gdLst/>
            <a:ahLst/>
            <a:cxnLst/>
            <a:rect l="l" t="t" r="r" b="b"/>
            <a:pathLst>
              <a:path w="1876926" h="1876926" extrusionOk="0">
                <a:moveTo>
                  <a:pt x="0" y="0"/>
                </a:moveTo>
                <a:lnTo>
                  <a:pt x="1876927" y="0"/>
                </a:lnTo>
                <a:lnTo>
                  <a:pt x="1876927" y="1876926"/>
                </a:lnTo>
                <a:lnTo>
                  <a:pt x="0" y="1876926"/>
                </a:lnTo>
                <a:lnTo>
                  <a:pt x="0" y="0"/>
                </a:lnTo>
                <a:close/>
              </a:path>
            </a:pathLst>
          </a:custGeom>
          <a:blipFill rotWithShape="1">
            <a:blip r:embed="rId4">
              <a:alphaModFix/>
            </a:blip>
            <a:stretch>
              <a:fillRect/>
            </a:stretch>
          </a:blipFill>
          <a:ln>
            <a:noFill/>
          </a:ln>
        </p:spPr>
      </p:sp>
      <p:sp>
        <p:nvSpPr>
          <p:cNvPr id="90" name="Google Shape;90;p13"/>
          <p:cNvSpPr txBox="1"/>
          <p:nvPr/>
        </p:nvSpPr>
        <p:spPr>
          <a:xfrm>
            <a:off x="3970357" y="742983"/>
            <a:ext cx="919600" cy="804516"/>
          </a:xfrm>
          <a:prstGeom prst="rect">
            <a:avLst/>
          </a:prstGeom>
          <a:noFill/>
          <a:ln>
            <a:noFill/>
          </a:ln>
        </p:spPr>
        <p:txBody>
          <a:bodyPr spcFirstLastPara="1" wrap="square" lIns="0" tIns="0" rIns="0" bIns="0" anchor="t" anchorCtr="0">
            <a:spAutoFit/>
          </a:bodyPr>
          <a:lstStyle/>
          <a:p>
            <a:pPr algn="ctr">
              <a:lnSpc>
                <a:spcPct val="140000"/>
              </a:lnSpc>
            </a:pPr>
            <a:r>
              <a:rPr lang="en-US" sz="3734" b="1" dirty="0">
                <a:solidFill>
                  <a:srgbClr val="FFFFFF"/>
                </a:solidFill>
                <a:latin typeface="Amiko"/>
                <a:ea typeface="Amiko"/>
                <a:cs typeface="Amiko"/>
                <a:sym typeface="Amiko"/>
              </a:rPr>
              <a:t>01</a:t>
            </a:r>
            <a:endParaRPr sz="1200" dirty="0">
              <a:latin typeface="Amiko"/>
              <a:ea typeface="Amiko"/>
              <a:cs typeface="Amiko"/>
              <a:sym typeface="Amiko"/>
            </a:endParaRPr>
          </a:p>
        </p:txBody>
      </p:sp>
      <p:sp>
        <p:nvSpPr>
          <p:cNvPr id="91" name="Google Shape;91;p13"/>
          <p:cNvSpPr txBox="1"/>
          <p:nvPr/>
        </p:nvSpPr>
        <p:spPr>
          <a:xfrm>
            <a:off x="3697864" y="1932634"/>
            <a:ext cx="1464600" cy="459549"/>
          </a:xfrm>
          <a:prstGeom prst="rect">
            <a:avLst/>
          </a:prstGeom>
          <a:noFill/>
          <a:ln>
            <a:noFill/>
          </a:ln>
        </p:spPr>
        <p:txBody>
          <a:bodyPr spcFirstLastPara="1" wrap="square" lIns="0" tIns="0" rIns="0" bIns="0" anchor="t" anchorCtr="0">
            <a:spAutoFit/>
          </a:bodyPr>
          <a:lstStyle/>
          <a:p>
            <a:pPr algn="ctr">
              <a:lnSpc>
                <a:spcPct val="140000"/>
              </a:lnSpc>
            </a:pPr>
            <a:r>
              <a:rPr lang="en-US" sz="2133" b="1" dirty="0">
                <a:solidFill>
                  <a:srgbClr val="000000"/>
                </a:solidFill>
                <a:latin typeface="Amiko"/>
                <a:ea typeface="Amiko"/>
                <a:cs typeface="Amiko"/>
                <a:sym typeface="Amiko"/>
              </a:rPr>
              <a:t>Point 01</a:t>
            </a:r>
            <a:endParaRPr sz="1200" b="1" dirty="0">
              <a:latin typeface="Amiko"/>
              <a:ea typeface="Amiko"/>
              <a:cs typeface="Amiko"/>
              <a:sym typeface="Amiko"/>
            </a:endParaRPr>
          </a:p>
        </p:txBody>
      </p:sp>
      <p:sp>
        <p:nvSpPr>
          <p:cNvPr id="92" name="Google Shape;92;p13"/>
          <p:cNvSpPr txBox="1"/>
          <p:nvPr/>
        </p:nvSpPr>
        <p:spPr>
          <a:xfrm>
            <a:off x="3196620" y="2364471"/>
            <a:ext cx="2467000" cy="212366"/>
          </a:xfrm>
          <a:prstGeom prst="rect">
            <a:avLst/>
          </a:prstGeom>
          <a:noFill/>
          <a:ln>
            <a:noFill/>
          </a:ln>
        </p:spPr>
        <p:txBody>
          <a:bodyPr spcFirstLastPara="1" wrap="square" lIns="0" tIns="0" rIns="0" bIns="0" anchor="t" anchorCtr="0">
            <a:spAutoFit/>
          </a:bodyPr>
          <a:lstStyle/>
          <a:p>
            <a:pPr algn="ctr">
              <a:lnSpc>
                <a:spcPct val="115000"/>
              </a:lnSpc>
            </a:pPr>
            <a:r>
              <a:rPr lang="en-US" sz="1200" dirty="0">
                <a:solidFill>
                  <a:srgbClr val="000000"/>
                </a:solidFill>
                <a:latin typeface="Amiko"/>
                <a:ea typeface="Amiko"/>
                <a:cs typeface="Amiko"/>
                <a:sym typeface="Amiko"/>
              </a:rPr>
              <a:t>Definición del Problema</a:t>
            </a:r>
            <a:endParaRPr sz="1200" dirty="0">
              <a:latin typeface="Amiko"/>
              <a:ea typeface="Amiko"/>
              <a:cs typeface="Amiko"/>
              <a:sym typeface="Amiko"/>
            </a:endParaRPr>
          </a:p>
        </p:txBody>
      </p:sp>
      <p:sp>
        <p:nvSpPr>
          <p:cNvPr id="93" name="Google Shape;93;p13"/>
          <p:cNvSpPr/>
          <p:nvPr/>
        </p:nvSpPr>
        <p:spPr>
          <a:xfrm>
            <a:off x="6534705" y="476328"/>
            <a:ext cx="1251284" cy="1251284"/>
          </a:xfrm>
          <a:custGeom>
            <a:avLst/>
            <a:gdLst/>
            <a:ahLst/>
            <a:cxnLst/>
            <a:rect l="l" t="t" r="r" b="b"/>
            <a:pathLst>
              <a:path w="1876926" h="1876926" extrusionOk="0">
                <a:moveTo>
                  <a:pt x="0" y="0"/>
                </a:moveTo>
                <a:lnTo>
                  <a:pt x="1876926" y="0"/>
                </a:lnTo>
                <a:lnTo>
                  <a:pt x="1876926" y="1876926"/>
                </a:lnTo>
                <a:lnTo>
                  <a:pt x="0" y="1876926"/>
                </a:lnTo>
                <a:lnTo>
                  <a:pt x="0" y="0"/>
                </a:lnTo>
                <a:close/>
              </a:path>
            </a:pathLst>
          </a:custGeom>
          <a:blipFill rotWithShape="1">
            <a:blip r:embed="rId4">
              <a:alphaModFix/>
            </a:blip>
            <a:stretch>
              <a:fillRect/>
            </a:stretch>
          </a:blipFill>
          <a:ln>
            <a:noFill/>
          </a:ln>
        </p:spPr>
      </p:sp>
      <p:sp>
        <p:nvSpPr>
          <p:cNvPr id="94" name="Google Shape;94;p13"/>
          <p:cNvSpPr txBox="1"/>
          <p:nvPr/>
        </p:nvSpPr>
        <p:spPr>
          <a:xfrm>
            <a:off x="6700545" y="742983"/>
            <a:ext cx="919600" cy="804516"/>
          </a:xfrm>
          <a:prstGeom prst="rect">
            <a:avLst/>
          </a:prstGeom>
          <a:noFill/>
          <a:ln>
            <a:noFill/>
          </a:ln>
        </p:spPr>
        <p:txBody>
          <a:bodyPr spcFirstLastPara="1" wrap="square" lIns="0" tIns="0" rIns="0" bIns="0" anchor="t" anchorCtr="0">
            <a:spAutoFit/>
          </a:bodyPr>
          <a:lstStyle/>
          <a:p>
            <a:pPr algn="ctr">
              <a:lnSpc>
                <a:spcPct val="140000"/>
              </a:lnSpc>
            </a:pPr>
            <a:r>
              <a:rPr lang="en-US" sz="3734" b="1">
                <a:solidFill>
                  <a:srgbClr val="FFFFFF"/>
                </a:solidFill>
                <a:latin typeface="Amiko"/>
                <a:ea typeface="Amiko"/>
                <a:cs typeface="Amiko"/>
                <a:sym typeface="Amiko"/>
              </a:rPr>
              <a:t>02</a:t>
            </a:r>
            <a:endParaRPr sz="1200">
              <a:latin typeface="Amiko"/>
              <a:ea typeface="Amiko"/>
              <a:cs typeface="Amiko"/>
              <a:sym typeface="Amiko"/>
            </a:endParaRPr>
          </a:p>
        </p:txBody>
      </p:sp>
      <p:sp>
        <p:nvSpPr>
          <p:cNvPr id="95" name="Google Shape;95;p13"/>
          <p:cNvSpPr txBox="1"/>
          <p:nvPr/>
        </p:nvSpPr>
        <p:spPr>
          <a:xfrm>
            <a:off x="6491101" y="1932642"/>
            <a:ext cx="1507200" cy="459549"/>
          </a:xfrm>
          <a:prstGeom prst="rect">
            <a:avLst/>
          </a:prstGeom>
          <a:noFill/>
          <a:ln>
            <a:noFill/>
          </a:ln>
        </p:spPr>
        <p:txBody>
          <a:bodyPr spcFirstLastPara="1" wrap="square" lIns="0" tIns="0" rIns="0" bIns="0" anchor="t" anchorCtr="0">
            <a:spAutoFit/>
          </a:bodyPr>
          <a:lstStyle/>
          <a:p>
            <a:pPr algn="ctr">
              <a:lnSpc>
                <a:spcPct val="140000"/>
              </a:lnSpc>
            </a:pPr>
            <a:r>
              <a:rPr lang="en-US" sz="2133" b="1">
                <a:solidFill>
                  <a:srgbClr val="000000"/>
                </a:solidFill>
                <a:latin typeface="Amiko"/>
                <a:ea typeface="Amiko"/>
                <a:cs typeface="Amiko"/>
                <a:sym typeface="Amiko"/>
              </a:rPr>
              <a:t>Point 02</a:t>
            </a:r>
            <a:endParaRPr sz="1200" b="1">
              <a:latin typeface="Amiko"/>
              <a:ea typeface="Amiko"/>
              <a:cs typeface="Amiko"/>
              <a:sym typeface="Amiko"/>
            </a:endParaRPr>
          </a:p>
        </p:txBody>
      </p:sp>
      <p:sp>
        <p:nvSpPr>
          <p:cNvPr id="96" name="Google Shape;96;p13"/>
          <p:cNvSpPr txBox="1"/>
          <p:nvPr/>
        </p:nvSpPr>
        <p:spPr>
          <a:xfrm>
            <a:off x="5926809" y="2364471"/>
            <a:ext cx="2467000" cy="212366"/>
          </a:xfrm>
          <a:prstGeom prst="rect">
            <a:avLst/>
          </a:prstGeom>
          <a:noFill/>
          <a:ln>
            <a:noFill/>
          </a:ln>
        </p:spPr>
        <p:txBody>
          <a:bodyPr spcFirstLastPara="1" wrap="square" lIns="0" tIns="0" rIns="0" bIns="0" anchor="t" anchorCtr="0">
            <a:spAutoFit/>
          </a:bodyPr>
          <a:lstStyle/>
          <a:p>
            <a:pPr algn="ctr">
              <a:lnSpc>
                <a:spcPct val="115000"/>
              </a:lnSpc>
            </a:pPr>
            <a:r>
              <a:rPr lang="en-US" sz="1200" dirty="0">
                <a:solidFill>
                  <a:srgbClr val="000000"/>
                </a:solidFill>
                <a:latin typeface="Amiko"/>
                <a:ea typeface="Amiko"/>
                <a:cs typeface="Amiko"/>
                <a:sym typeface="Amiko"/>
              </a:rPr>
              <a:t>Recolección de datos</a:t>
            </a:r>
            <a:endParaRPr sz="1200" dirty="0">
              <a:latin typeface="Amiko"/>
              <a:ea typeface="Amiko"/>
              <a:cs typeface="Amiko"/>
              <a:sym typeface="Amiko"/>
            </a:endParaRPr>
          </a:p>
        </p:txBody>
      </p:sp>
      <p:sp>
        <p:nvSpPr>
          <p:cNvPr id="97" name="Google Shape;97;p13"/>
          <p:cNvSpPr/>
          <p:nvPr/>
        </p:nvSpPr>
        <p:spPr>
          <a:xfrm>
            <a:off x="9262131" y="476328"/>
            <a:ext cx="1251284" cy="1251284"/>
          </a:xfrm>
          <a:custGeom>
            <a:avLst/>
            <a:gdLst/>
            <a:ahLst/>
            <a:cxnLst/>
            <a:rect l="l" t="t" r="r" b="b"/>
            <a:pathLst>
              <a:path w="1876926" h="1876926" extrusionOk="0">
                <a:moveTo>
                  <a:pt x="0" y="0"/>
                </a:moveTo>
                <a:lnTo>
                  <a:pt x="1876927" y="0"/>
                </a:lnTo>
                <a:lnTo>
                  <a:pt x="1876927" y="1876926"/>
                </a:lnTo>
                <a:lnTo>
                  <a:pt x="0" y="1876926"/>
                </a:lnTo>
                <a:lnTo>
                  <a:pt x="0" y="0"/>
                </a:lnTo>
                <a:close/>
              </a:path>
            </a:pathLst>
          </a:custGeom>
          <a:blipFill rotWithShape="1">
            <a:blip r:embed="rId4">
              <a:alphaModFix/>
            </a:blip>
            <a:stretch>
              <a:fillRect/>
            </a:stretch>
          </a:blipFill>
          <a:ln>
            <a:noFill/>
          </a:ln>
        </p:spPr>
      </p:sp>
      <p:sp>
        <p:nvSpPr>
          <p:cNvPr id="98" name="Google Shape;98;p13"/>
          <p:cNvSpPr txBox="1"/>
          <p:nvPr/>
        </p:nvSpPr>
        <p:spPr>
          <a:xfrm>
            <a:off x="9427973" y="742983"/>
            <a:ext cx="919600" cy="804516"/>
          </a:xfrm>
          <a:prstGeom prst="rect">
            <a:avLst/>
          </a:prstGeom>
          <a:noFill/>
          <a:ln>
            <a:noFill/>
          </a:ln>
        </p:spPr>
        <p:txBody>
          <a:bodyPr spcFirstLastPara="1" wrap="square" lIns="0" tIns="0" rIns="0" bIns="0" anchor="t" anchorCtr="0">
            <a:spAutoFit/>
          </a:bodyPr>
          <a:lstStyle/>
          <a:p>
            <a:pPr algn="ctr">
              <a:lnSpc>
                <a:spcPct val="140000"/>
              </a:lnSpc>
            </a:pPr>
            <a:r>
              <a:rPr lang="en-US" sz="3734" b="1">
                <a:solidFill>
                  <a:srgbClr val="FFFFFF"/>
                </a:solidFill>
                <a:latin typeface="Amiko"/>
                <a:ea typeface="Amiko"/>
                <a:cs typeface="Amiko"/>
                <a:sym typeface="Amiko"/>
              </a:rPr>
              <a:t>03</a:t>
            </a:r>
            <a:endParaRPr sz="1200">
              <a:latin typeface="Amiko"/>
              <a:ea typeface="Amiko"/>
              <a:cs typeface="Amiko"/>
              <a:sym typeface="Amiko"/>
            </a:endParaRPr>
          </a:p>
        </p:txBody>
      </p:sp>
      <p:sp>
        <p:nvSpPr>
          <p:cNvPr id="99" name="Google Shape;99;p13"/>
          <p:cNvSpPr txBox="1"/>
          <p:nvPr/>
        </p:nvSpPr>
        <p:spPr>
          <a:xfrm>
            <a:off x="9073472" y="1952284"/>
            <a:ext cx="1628600" cy="459549"/>
          </a:xfrm>
          <a:prstGeom prst="rect">
            <a:avLst/>
          </a:prstGeom>
          <a:noFill/>
          <a:ln>
            <a:noFill/>
          </a:ln>
        </p:spPr>
        <p:txBody>
          <a:bodyPr spcFirstLastPara="1" wrap="square" lIns="0" tIns="0" rIns="0" bIns="0" anchor="t" anchorCtr="0">
            <a:spAutoFit/>
          </a:bodyPr>
          <a:lstStyle/>
          <a:p>
            <a:pPr algn="ctr">
              <a:lnSpc>
                <a:spcPct val="140000"/>
              </a:lnSpc>
            </a:pPr>
            <a:r>
              <a:rPr lang="en-US" sz="2133" b="1">
                <a:solidFill>
                  <a:srgbClr val="000000"/>
                </a:solidFill>
                <a:latin typeface="Amiko"/>
                <a:ea typeface="Amiko"/>
                <a:cs typeface="Amiko"/>
                <a:sym typeface="Amiko"/>
              </a:rPr>
              <a:t>Point 03</a:t>
            </a:r>
            <a:endParaRPr sz="1200" b="1">
              <a:latin typeface="Amiko"/>
              <a:ea typeface="Amiko"/>
              <a:cs typeface="Amiko"/>
              <a:sym typeface="Amiko"/>
            </a:endParaRPr>
          </a:p>
        </p:txBody>
      </p:sp>
      <p:sp>
        <p:nvSpPr>
          <p:cNvPr id="100" name="Google Shape;100;p13"/>
          <p:cNvSpPr txBox="1"/>
          <p:nvPr/>
        </p:nvSpPr>
        <p:spPr>
          <a:xfrm>
            <a:off x="8654235" y="2364471"/>
            <a:ext cx="2467000" cy="212366"/>
          </a:xfrm>
          <a:prstGeom prst="rect">
            <a:avLst/>
          </a:prstGeom>
          <a:noFill/>
          <a:ln>
            <a:noFill/>
          </a:ln>
        </p:spPr>
        <p:txBody>
          <a:bodyPr spcFirstLastPara="1" wrap="square" lIns="0" tIns="0" rIns="0" bIns="0" anchor="t" anchorCtr="0">
            <a:spAutoFit/>
          </a:bodyPr>
          <a:lstStyle/>
          <a:p>
            <a:pPr algn="ctr">
              <a:lnSpc>
                <a:spcPct val="115000"/>
              </a:lnSpc>
            </a:pPr>
            <a:r>
              <a:rPr lang="en-US" sz="1200" dirty="0">
                <a:solidFill>
                  <a:srgbClr val="000000"/>
                </a:solidFill>
                <a:latin typeface="Amiko"/>
                <a:ea typeface="Amiko"/>
                <a:cs typeface="Amiko"/>
                <a:sym typeface="Amiko"/>
              </a:rPr>
              <a:t>Limpieza de datos.</a:t>
            </a:r>
            <a:endParaRPr sz="1200" dirty="0">
              <a:latin typeface="Amiko"/>
              <a:ea typeface="Amiko"/>
              <a:cs typeface="Amiko"/>
              <a:sym typeface="Amiko"/>
            </a:endParaRPr>
          </a:p>
        </p:txBody>
      </p:sp>
      <p:sp>
        <p:nvSpPr>
          <p:cNvPr id="101" name="Google Shape;101;p13"/>
          <p:cNvSpPr/>
          <p:nvPr/>
        </p:nvSpPr>
        <p:spPr>
          <a:xfrm>
            <a:off x="1701494" y="3551267"/>
            <a:ext cx="1251284" cy="1251284"/>
          </a:xfrm>
          <a:custGeom>
            <a:avLst/>
            <a:gdLst/>
            <a:ahLst/>
            <a:cxnLst/>
            <a:rect l="l" t="t" r="r" b="b"/>
            <a:pathLst>
              <a:path w="1876926" h="1876926" extrusionOk="0">
                <a:moveTo>
                  <a:pt x="0" y="0"/>
                </a:moveTo>
                <a:lnTo>
                  <a:pt x="1876926" y="0"/>
                </a:lnTo>
                <a:lnTo>
                  <a:pt x="1876926" y="1876926"/>
                </a:lnTo>
                <a:lnTo>
                  <a:pt x="0" y="1876926"/>
                </a:lnTo>
                <a:lnTo>
                  <a:pt x="0" y="0"/>
                </a:lnTo>
                <a:close/>
              </a:path>
            </a:pathLst>
          </a:custGeom>
          <a:blipFill rotWithShape="1">
            <a:blip r:embed="rId4">
              <a:alphaModFix/>
            </a:blip>
            <a:stretch>
              <a:fillRect/>
            </a:stretch>
          </a:blipFill>
          <a:ln>
            <a:noFill/>
          </a:ln>
        </p:spPr>
      </p:sp>
      <p:sp>
        <p:nvSpPr>
          <p:cNvPr id="102" name="Google Shape;102;p13"/>
          <p:cNvSpPr txBox="1"/>
          <p:nvPr/>
        </p:nvSpPr>
        <p:spPr>
          <a:xfrm>
            <a:off x="1867335" y="3817923"/>
            <a:ext cx="919600" cy="804516"/>
          </a:xfrm>
          <a:prstGeom prst="rect">
            <a:avLst/>
          </a:prstGeom>
          <a:noFill/>
          <a:ln>
            <a:noFill/>
          </a:ln>
        </p:spPr>
        <p:txBody>
          <a:bodyPr spcFirstLastPara="1" wrap="square" lIns="0" tIns="0" rIns="0" bIns="0" anchor="t" anchorCtr="0">
            <a:spAutoFit/>
          </a:bodyPr>
          <a:lstStyle/>
          <a:p>
            <a:pPr algn="ctr">
              <a:lnSpc>
                <a:spcPct val="140000"/>
              </a:lnSpc>
            </a:pPr>
            <a:r>
              <a:rPr lang="en-US" sz="3734" b="1">
                <a:solidFill>
                  <a:srgbClr val="FFFFFF"/>
                </a:solidFill>
                <a:latin typeface="Amiko"/>
                <a:ea typeface="Amiko"/>
                <a:cs typeface="Amiko"/>
                <a:sym typeface="Amiko"/>
              </a:rPr>
              <a:t>04</a:t>
            </a:r>
            <a:endParaRPr sz="1200">
              <a:latin typeface="Amiko"/>
              <a:ea typeface="Amiko"/>
              <a:cs typeface="Amiko"/>
              <a:sym typeface="Amiko"/>
            </a:endParaRPr>
          </a:p>
        </p:txBody>
      </p:sp>
      <p:sp>
        <p:nvSpPr>
          <p:cNvPr id="103" name="Google Shape;103;p13"/>
          <p:cNvSpPr txBox="1"/>
          <p:nvPr/>
        </p:nvSpPr>
        <p:spPr>
          <a:xfrm>
            <a:off x="1512841" y="4956784"/>
            <a:ext cx="1628600" cy="459549"/>
          </a:xfrm>
          <a:prstGeom prst="rect">
            <a:avLst/>
          </a:prstGeom>
          <a:noFill/>
          <a:ln>
            <a:noFill/>
          </a:ln>
        </p:spPr>
        <p:txBody>
          <a:bodyPr spcFirstLastPara="1" wrap="square" lIns="0" tIns="0" rIns="0" bIns="0" anchor="t" anchorCtr="0">
            <a:spAutoFit/>
          </a:bodyPr>
          <a:lstStyle/>
          <a:p>
            <a:pPr algn="ctr">
              <a:lnSpc>
                <a:spcPct val="140000"/>
              </a:lnSpc>
            </a:pPr>
            <a:r>
              <a:rPr lang="en-US" sz="2133" b="1" dirty="0">
                <a:solidFill>
                  <a:srgbClr val="000000"/>
                </a:solidFill>
                <a:latin typeface="Amiko"/>
                <a:ea typeface="Amiko"/>
                <a:cs typeface="Amiko"/>
                <a:sym typeface="Amiko"/>
              </a:rPr>
              <a:t>Point 04</a:t>
            </a:r>
            <a:endParaRPr sz="1200" b="1" dirty="0">
              <a:latin typeface="Amiko"/>
              <a:ea typeface="Amiko"/>
              <a:cs typeface="Amiko"/>
              <a:sym typeface="Amiko"/>
            </a:endParaRPr>
          </a:p>
        </p:txBody>
      </p:sp>
      <p:sp>
        <p:nvSpPr>
          <p:cNvPr id="104" name="Google Shape;104;p13"/>
          <p:cNvSpPr txBox="1"/>
          <p:nvPr/>
        </p:nvSpPr>
        <p:spPr>
          <a:xfrm>
            <a:off x="1093597" y="5439410"/>
            <a:ext cx="2467000" cy="212366"/>
          </a:xfrm>
          <a:prstGeom prst="rect">
            <a:avLst/>
          </a:prstGeom>
          <a:noFill/>
          <a:ln>
            <a:noFill/>
          </a:ln>
        </p:spPr>
        <p:txBody>
          <a:bodyPr spcFirstLastPara="1" wrap="square" lIns="0" tIns="0" rIns="0" bIns="0" anchor="t" anchorCtr="0">
            <a:spAutoFit/>
          </a:bodyPr>
          <a:lstStyle/>
          <a:p>
            <a:pPr algn="ctr">
              <a:lnSpc>
                <a:spcPct val="115000"/>
              </a:lnSpc>
            </a:pPr>
            <a:r>
              <a:rPr lang="en-US" sz="1200" dirty="0">
                <a:solidFill>
                  <a:srgbClr val="000000"/>
                </a:solidFill>
                <a:latin typeface="Amiko"/>
                <a:ea typeface="Amiko"/>
                <a:cs typeface="Amiko"/>
                <a:sym typeface="Amiko"/>
              </a:rPr>
              <a:t>Feature Engineering</a:t>
            </a:r>
            <a:endParaRPr lang="en-US" sz="1200" dirty="0">
              <a:latin typeface="Amiko"/>
              <a:ea typeface="Amiko"/>
              <a:cs typeface="Amiko"/>
              <a:sym typeface="Amiko"/>
            </a:endParaRPr>
          </a:p>
        </p:txBody>
      </p:sp>
      <p:sp>
        <p:nvSpPr>
          <p:cNvPr id="105" name="Google Shape;105;p13"/>
          <p:cNvSpPr/>
          <p:nvPr/>
        </p:nvSpPr>
        <p:spPr>
          <a:xfrm>
            <a:off x="4431682" y="3551267"/>
            <a:ext cx="1251284" cy="1251284"/>
          </a:xfrm>
          <a:custGeom>
            <a:avLst/>
            <a:gdLst/>
            <a:ahLst/>
            <a:cxnLst/>
            <a:rect l="l" t="t" r="r" b="b"/>
            <a:pathLst>
              <a:path w="1876926" h="1876926" extrusionOk="0">
                <a:moveTo>
                  <a:pt x="0" y="0"/>
                </a:moveTo>
                <a:lnTo>
                  <a:pt x="1876927" y="0"/>
                </a:lnTo>
                <a:lnTo>
                  <a:pt x="1876927" y="1876926"/>
                </a:lnTo>
                <a:lnTo>
                  <a:pt x="0" y="1876926"/>
                </a:lnTo>
                <a:lnTo>
                  <a:pt x="0" y="0"/>
                </a:lnTo>
                <a:close/>
              </a:path>
            </a:pathLst>
          </a:custGeom>
          <a:blipFill rotWithShape="1">
            <a:blip r:embed="rId4">
              <a:alphaModFix/>
            </a:blip>
            <a:stretch>
              <a:fillRect/>
            </a:stretch>
          </a:blipFill>
          <a:ln>
            <a:noFill/>
          </a:ln>
        </p:spPr>
      </p:sp>
      <p:sp>
        <p:nvSpPr>
          <p:cNvPr id="106" name="Google Shape;106;p13"/>
          <p:cNvSpPr txBox="1"/>
          <p:nvPr/>
        </p:nvSpPr>
        <p:spPr>
          <a:xfrm>
            <a:off x="4597523" y="3817923"/>
            <a:ext cx="919600" cy="804516"/>
          </a:xfrm>
          <a:prstGeom prst="rect">
            <a:avLst/>
          </a:prstGeom>
          <a:noFill/>
          <a:ln>
            <a:noFill/>
          </a:ln>
        </p:spPr>
        <p:txBody>
          <a:bodyPr spcFirstLastPara="1" wrap="square" lIns="0" tIns="0" rIns="0" bIns="0" anchor="t" anchorCtr="0">
            <a:spAutoFit/>
          </a:bodyPr>
          <a:lstStyle/>
          <a:p>
            <a:pPr algn="ctr">
              <a:lnSpc>
                <a:spcPct val="140000"/>
              </a:lnSpc>
            </a:pPr>
            <a:r>
              <a:rPr lang="en-US" sz="3734" b="1">
                <a:solidFill>
                  <a:srgbClr val="FFFFFF"/>
                </a:solidFill>
                <a:latin typeface="Amiko"/>
                <a:ea typeface="Amiko"/>
                <a:cs typeface="Amiko"/>
                <a:sym typeface="Amiko"/>
              </a:rPr>
              <a:t>05</a:t>
            </a:r>
            <a:endParaRPr sz="1200">
              <a:latin typeface="Amiko"/>
              <a:ea typeface="Amiko"/>
              <a:cs typeface="Amiko"/>
              <a:sym typeface="Amiko"/>
            </a:endParaRPr>
          </a:p>
        </p:txBody>
      </p:sp>
      <p:sp>
        <p:nvSpPr>
          <p:cNvPr id="107" name="Google Shape;107;p13"/>
          <p:cNvSpPr txBox="1"/>
          <p:nvPr/>
        </p:nvSpPr>
        <p:spPr>
          <a:xfrm>
            <a:off x="4342123" y="4956784"/>
            <a:ext cx="1430400" cy="459549"/>
          </a:xfrm>
          <a:prstGeom prst="rect">
            <a:avLst/>
          </a:prstGeom>
          <a:noFill/>
          <a:ln>
            <a:noFill/>
          </a:ln>
        </p:spPr>
        <p:txBody>
          <a:bodyPr spcFirstLastPara="1" wrap="square" lIns="0" tIns="0" rIns="0" bIns="0" anchor="t" anchorCtr="0">
            <a:spAutoFit/>
          </a:bodyPr>
          <a:lstStyle/>
          <a:p>
            <a:pPr algn="ctr">
              <a:lnSpc>
                <a:spcPct val="140000"/>
              </a:lnSpc>
            </a:pPr>
            <a:r>
              <a:rPr lang="en-US" sz="2133" b="1" dirty="0">
                <a:solidFill>
                  <a:srgbClr val="000000"/>
                </a:solidFill>
                <a:latin typeface="Amiko"/>
                <a:ea typeface="Amiko"/>
                <a:cs typeface="Amiko"/>
                <a:sym typeface="Amiko"/>
              </a:rPr>
              <a:t>Point 05</a:t>
            </a:r>
            <a:endParaRPr sz="1200" b="1" dirty="0">
              <a:latin typeface="Amiko"/>
              <a:ea typeface="Amiko"/>
              <a:cs typeface="Amiko"/>
              <a:sym typeface="Amiko"/>
            </a:endParaRPr>
          </a:p>
        </p:txBody>
      </p:sp>
      <p:sp>
        <p:nvSpPr>
          <p:cNvPr id="108" name="Google Shape;108;p13"/>
          <p:cNvSpPr txBox="1"/>
          <p:nvPr/>
        </p:nvSpPr>
        <p:spPr>
          <a:xfrm>
            <a:off x="3823786" y="5439410"/>
            <a:ext cx="2467000" cy="212366"/>
          </a:xfrm>
          <a:prstGeom prst="rect">
            <a:avLst/>
          </a:prstGeom>
          <a:noFill/>
          <a:ln>
            <a:noFill/>
          </a:ln>
        </p:spPr>
        <p:txBody>
          <a:bodyPr spcFirstLastPara="1" wrap="square" lIns="0" tIns="0" rIns="0" bIns="0" anchor="t" anchorCtr="0">
            <a:spAutoFit/>
          </a:bodyPr>
          <a:lstStyle/>
          <a:p>
            <a:pPr algn="ctr">
              <a:lnSpc>
                <a:spcPct val="115000"/>
              </a:lnSpc>
            </a:pPr>
            <a:r>
              <a:rPr lang="en-US" sz="1200" dirty="0">
                <a:solidFill>
                  <a:srgbClr val="000000"/>
                </a:solidFill>
                <a:latin typeface="Amiko"/>
                <a:ea typeface="Amiko"/>
                <a:cs typeface="Amiko"/>
                <a:sym typeface="Amiko"/>
              </a:rPr>
              <a:t>Regresión</a:t>
            </a:r>
            <a:endParaRPr lang="en-US" sz="1200" dirty="0">
              <a:latin typeface="Amiko"/>
              <a:ea typeface="Amiko"/>
              <a:cs typeface="Amiko"/>
              <a:sym typeface="Amiko"/>
            </a:endParaRPr>
          </a:p>
        </p:txBody>
      </p:sp>
      <p:sp>
        <p:nvSpPr>
          <p:cNvPr id="109" name="Google Shape;109;p13"/>
          <p:cNvSpPr/>
          <p:nvPr/>
        </p:nvSpPr>
        <p:spPr>
          <a:xfrm>
            <a:off x="7159109" y="3551267"/>
            <a:ext cx="1251284" cy="1251284"/>
          </a:xfrm>
          <a:custGeom>
            <a:avLst/>
            <a:gdLst/>
            <a:ahLst/>
            <a:cxnLst/>
            <a:rect l="l" t="t" r="r" b="b"/>
            <a:pathLst>
              <a:path w="1876926" h="1876926" extrusionOk="0">
                <a:moveTo>
                  <a:pt x="0" y="0"/>
                </a:moveTo>
                <a:lnTo>
                  <a:pt x="1876927" y="0"/>
                </a:lnTo>
                <a:lnTo>
                  <a:pt x="1876927" y="1876926"/>
                </a:lnTo>
                <a:lnTo>
                  <a:pt x="0" y="1876926"/>
                </a:lnTo>
                <a:lnTo>
                  <a:pt x="0" y="0"/>
                </a:lnTo>
                <a:close/>
              </a:path>
            </a:pathLst>
          </a:custGeom>
          <a:blipFill rotWithShape="1">
            <a:blip r:embed="rId4">
              <a:alphaModFix/>
            </a:blip>
            <a:stretch>
              <a:fillRect/>
            </a:stretch>
          </a:blipFill>
          <a:ln>
            <a:noFill/>
          </a:ln>
        </p:spPr>
      </p:sp>
      <p:sp>
        <p:nvSpPr>
          <p:cNvPr id="110" name="Google Shape;110;p13"/>
          <p:cNvSpPr txBox="1"/>
          <p:nvPr/>
        </p:nvSpPr>
        <p:spPr>
          <a:xfrm>
            <a:off x="7324950" y="3817923"/>
            <a:ext cx="919600" cy="804516"/>
          </a:xfrm>
          <a:prstGeom prst="rect">
            <a:avLst/>
          </a:prstGeom>
          <a:noFill/>
          <a:ln>
            <a:noFill/>
          </a:ln>
        </p:spPr>
        <p:txBody>
          <a:bodyPr spcFirstLastPara="1" wrap="square" lIns="0" tIns="0" rIns="0" bIns="0" anchor="t" anchorCtr="0">
            <a:spAutoFit/>
          </a:bodyPr>
          <a:lstStyle/>
          <a:p>
            <a:pPr algn="ctr">
              <a:lnSpc>
                <a:spcPct val="140000"/>
              </a:lnSpc>
            </a:pPr>
            <a:r>
              <a:rPr lang="en-US" sz="3734" b="1" dirty="0">
                <a:solidFill>
                  <a:srgbClr val="FFFFFF"/>
                </a:solidFill>
                <a:latin typeface="Amiko"/>
                <a:ea typeface="Amiko"/>
                <a:cs typeface="Amiko"/>
                <a:sym typeface="Amiko"/>
              </a:rPr>
              <a:t>06</a:t>
            </a:r>
            <a:endParaRPr sz="1200" dirty="0">
              <a:latin typeface="Amiko"/>
              <a:ea typeface="Amiko"/>
              <a:cs typeface="Amiko"/>
              <a:sym typeface="Amiko"/>
            </a:endParaRPr>
          </a:p>
        </p:txBody>
      </p:sp>
      <p:sp>
        <p:nvSpPr>
          <p:cNvPr id="111" name="Google Shape;111;p13"/>
          <p:cNvSpPr txBox="1"/>
          <p:nvPr/>
        </p:nvSpPr>
        <p:spPr>
          <a:xfrm>
            <a:off x="7069558" y="4956784"/>
            <a:ext cx="1430400" cy="459549"/>
          </a:xfrm>
          <a:prstGeom prst="rect">
            <a:avLst/>
          </a:prstGeom>
          <a:noFill/>
          <a:ln>
            <a:noFill/>
          </a:ln>
        </p:spPr>
        <p:txBody>
          <a:bodyPr spcFirstLastPara="1" wrap="square" lIns="0" tIns="0" rIns="0" bIns="0" anchor="t" anchorCtr="0">
            <a:spAutoFit/>
          </a:bodyPr>
          <a:lstStyle/>
          <a:p>
            <a:pPr algn="ctr">
              <a:lnSpc>
                <a:spcPct val="140000"/>
              </a:lnSpc>
            </a:pPr>
            <a:r>
              <a:rPr lang="en-US" sz="2133" b="1" dirty="0">
                <a:solidFill>
                  <a:srgbClr val="000000"/>
                </a:solidFill>
                <a:latin typeface="Amiko"/>
                <a:ea typeface="Amiko"/>
                <a:cs typeface="Amiko"/>
                <a:sym typeface="Amiko"/>
              </a:rPr>
              <a:t>Point 06</a:t>
            </a:r>
            <a:endParaRPr sz="1200" b="1" dirty="0">
              <a:latin typeface="Amiko"/>
              <a:ea typeface="Amiko"/>
              <a:cs typeface="Amiko"/>
              <a:sym typeface="Amiko"/>
            </a:endParaRPr>
          </a:p>
        </p:txBody>
      </p:sp>
      <p:sp>
        <p:nvSpPr>
          <p:cNvPr id="112" name="Google Shape;112;p13"/>
          <p:cNvSpPr txBox="1"/>
          <p:nvPr/>
        </p:nvSpPr>
        <p:spPr>
          <a:xfrm>
            <a:off x="6551213" y="5439410"/>
            <a:ext cx="2467000" cy="212366"/>
          </a:xfrm>
          <a:prstGeom prst="rect">
            <a:avLst/>
          </a:prstGeom>
          <a:noFill/>
          <a:ln>
            <a:noFill/>
          </a:ln>
        </p:spPr>
        <p:txBody>
          <a:bodyPr spcFirstLastPara="1" wrap="square" lIns="0" tIns="0" rIns="0" bIns="0" anchor="t" anchorCtr="0">
            <a:spAutoFit/>
          </a:bodyPr>
          <a:lstStyle/>
          <a:p>
            <a:pPr algn="ctr">
              <a:lnSpc>
                <a:spcPct val="115000"/>
              </a:lnSpc>
            </a:pPr>
            <a:r>
              <a:rPr lang="en-US" sz="1200" dirty="0">
                <a:solidFill>
                  <a:srgbClr val="000000"/>
                </a:solidFill>
                <a:latin typeface="Amiko"/>
                <a:ea typeface="Amiko"/>
                <a:cs typeface="Amiko"/>
                <a:sym typeface="Amiko"/>
              </a:rPr>
              <a:t>Markov</a:t>
            </a:r>
            <a:endParaRPr sz="1200" dirty="0">
              <a:latin typeface="Amiko"/>
              <a:ea typeface="Amiko"/>
              <a:cs typeface="Amiko"/>
              <a:sym typeface="Amiko"/>
            </a:endParaRPr>
          </a:p>
        </p:txBody>
      </p:sp>
      <p:sp>
        <p:nvSpPr>
          <p:cNvPr id="113" name="Google Shape;113;p13"/>
          <p:cNvSpPr txBox="1"/>
          <p:nvPr/>
        </p:nvSpPr>
        <p:spPr>
          <a:xfrm>
            <a:off x="509742" y="1511577"/>
            <a:ext cx="2426600" cy="553998"/>
          </a:xfrm>
          <a:prstGeom prst="rect">
            <a:avLst/>
          </a:prstGeom>
          <a:noFill/>
          <a:ln>
            <a:noFill/>
          </a:ln>
        </p:spPr>
        <p:txBody>
          <a:bodyPr spcFirstLastPara="1" wrap="square" lIns="0" tIns="0" rIns="0" bIns="0" anchor="t" anchorCtr="0">
            <a:spAutoFit/>
          </a:bodyPr>
          <a:lstStyle/>
          <a:p>
            <a:r>
              <a:rPr lang="en-US" sz="2400" b="1" dirty="0">
                <a:solidFill>
                  <a:srgbClr val="000000"/>
                </a:solidFill>
                <a:latin typeface="Amiko"/>
                <a:ea typeface="Amiko"/>
                <a:cs typeface="Amiko"/>
                <a:sym typeface="Amiko"/>
              </a:rPr>
              <a:t>Proyecto Final</a:t>
            </a:r>
          </a:p>
          <a:p>
            <a:endParaRPr sz="1200" b="1" dirty="0">
              <a:latin typeface="Amiko"/>
              <a:ea typeface="Amiko"/>
              <a:cs typeface="Amiko"/>
              <a:sym typeface="Amiko"/>
            </a:endParaRPr>
          </a:p>
        </p:txBody>
      </p:sp>
      <p:sp>
        <p:nvSpPr>
          <p:cNvPr id="114" name="Google Shape;114;p13"/>
          <p:cNvSpPr/>
          <p:nvPr/>
        </p:nvSpPr>
        <p:spPr>
          <a:xfrm>
            <a:off x="9870028" y="3546695"/>
            <a:ext cx="1251284" cy="1251284"/>
          </a:xfrm>
          <a:custGeom>
            <a:avLst/>
            <a:gdLst/>
            <a:ahLst/>
            <a:cxnLst/>
            <a:rect l="l" t="t" r="r" b="b"/>
            <a:pathLst>
              <a:path w="1876926" h="1876926" extrusionOk="0">
                <a:moveTo>
                  <a:pt x="0" y="0"/>
                </a:moveTo>
                <a:lnTo>
                  <a:pt x="1876926" y="0"/>
                </a:lnTo>
                <a:lnTo>
                  <a:pt x="1876926" y="1876927"/>
                </a:lnTo>
                <a:lnTo>
                  <a:pt x="0" y="1876927"/>
                </a:lnTo>
                <a:lnTo>
                  <a:pt x="0" y="0"/>
                </a:lnTo>
                <a:close/>
              </a:path>
            </a:pathLst>
          </a:custGeom>
          <a:blipFill rotWithShape="1">
            <a:blip r:embed="rId4">
              <a:alphaModFix/>
            </a:blip>
            <a:stretch>
              <a:fillRect/>
            </a:stretch>
          </a:blipFill>
          <a:ln>
            <a:noFill/>
          </a:ln>
        </p:spPr>
      </p:sp>
      <p:sp>
        <p:nvSpPr>
          <p:cNvPr id="115" name="Google Shape;115;p13"/>
          <p:cNvSpPr txBox="1"/>
          <p:nvPr/>
        </p:nvSpPr>
        <p:spPr>
          <a:xfrm>
            <a:off x="10035869" y="3813350"/>
            <a:ext cx="919600" cy="804516"/>
          </a:xfrm>
          <a:prstGeom prst="rect">
            <a:avLst/>
          </a:prstGeom>
          <a:noFill/>
          <a:ln>
            <a:noFill/>
          </a:ln>
        </p:spPr>
        <p:txBody>
          <a:bodyPr spcFirstLastPara="1" wrap="square" lIns="0" tIns="0" rIns="0" bIns="0" anchor="t" anchorCtr="0">
            <a:spAutoFit/>
          </a:bodyPr>
          <a:lstStyle/>
          <a:p>
            <a:pPr algn="ctr">
              <a:lnSpc>
                <a:spcPct val="140000"/>
              </a:lnSpc>
            </a:pPr>
            <a:r>
              <a:rPr lang="en-US" sz="3734" b="1" dirty="0">
                <a:solidFill>
                  <a:srgbClr val="FFFFFF"/>
                </a:solidFill>
                <a:latin typeface="Amiko"/>
                <a:ea typeface="Amiko"/>
                <a:cs typeface="Amiko"/>
                <a:sym typeface="Amiko"/>
              </a:rPr>
              <a:t>07</a:t>
            </a:r>
            <a:endParaRPr sz="1200" dirty="0">
              <a:latin typeface="Amiko"/>
              <a:ea typeface="Amiko"/>
              <a:cs typeface="Amiko"/>
              <a:sym typeface="Amiko"/>
            </a:endParaRPr>
          </a:p>
        </p:txBody>
      </p:sp>
      <p:sp>
        <p:nvSpPr>
          <p:cNvPr id="116" name="Google Shape;116;p13"/>
          <p:cNvSpPr txBox="1"/>
          <p:nvPr/>
        </p:nvSpPr>
        <p:spPr>
          <a:xfrm>
            <a:off x="9690916" y="4952209"/>
            <a:ext cx="1430400" cy="459549"/>
          </a:xfrm>
          <a:prstGeom prst="rect">
            <a:avLst/>
          </a:prstGeom>
          <a:noFill/>
          <a:ln>
            <a:noFill/>
          </a:ln>
        </p:spPr>
        <p:txBody>
          <a:bodyPr spcFirstLastPara="1" wrap="square" lIns="0" tIns="0" rIns="0" bIns="0" anchor="t" anchorCtr="0">
            <a:spAutoFit/>
          </a:bodyPr>
          <a:lstStyle/>
          <a:p>
            <a:pPr algn="ctr">
              <a:lnSpc>
                <a:spcPct val="140000"/>
              </a:lnSpc>
            </a:pPr>
            <a:r>
              <a:rPr lang="en-US" sz="2133" b="1" dirty="0">
                <a:solidFill>
                  <a:srgbClr val="000000"/>
                </a:solidFill>
                <a:latin typeface="Amiko"/>
                <a:ea typeface="Amiko"/>
                <a:cs typeface="Amiko"/>
                <a:sym typeface="Amiko"/>
              </a:rPr>
              <a:t>Point 07</a:t>
            </a:r>
            <a:endParaRPr sz="1200" b="1" dirty="0">
              <a:latin typeface="Amiko"/>
              <a:ea typeface="Amiko"/>
              <a:cs typeface="Amiko"/>
              <a:sym typeface="Amiko"/>
            </a:endParaRPr>
          </a:p>
        </p:txBody>
      </p:sp>
      <p:sp>
        <p:nvSpPr>
          <p:cNvPr id="117" name="Google Shape;117;p13"/>
          <p:cNvSpPr txBox="1"/>
          <p:nvPr/>
        </p:nvSpPr>
        <p:spPr>
          <a:xfrm>
            <a:off x="9262131" y="5434838"/>
            <a:ext cx="2467000" cy="212366"/>
          </a:xfrm>
          <a:prstGeom prst="rect">
            <a:avLst/>
          </a:prstGeom>
          <a:noFill/>
          <a:ln>
            <a:noFill/>
          </a:ln>
        </p:spPr>
        <p:txBody>
          <a:bodyPr spcFirstLastPara="1" wrap="square" lIns="0" tIns="0" rIns="0" bIns="0" anchor="t" anchorCtr="0">
            <a:spAutoFit/>
          </a:bodyPr>
          <a:lstStyle/>
          <a:p>
            <a:pPr algn="ctr">
              <a:lnSpc>
                <a:spcPct val="115000"/>
              </a:lnSpc>
            </a:pPr>
            <a:r>
              <a:rPr lang="en-US" sz="1200" dirty="0">
                <a:solidFill>
                  <a:srgbClr val="000000"/>
                </a:solidFill>
                <a:latin typeface="Amiko"/>
                <a:ea typeface="Amiko"/>
                <a:cs typeface="Amiko"/>
                <a:sym typeface="Amiko"/>
              </a:rPr>
              <a:t>Teoria de Juegos</a:t>
            </a:r>
            <a:endParaRPr sz="1200" dirty="0">
              <a:latin typeface="Amiko"/>
              <a:ea typeface="Amiko"/>
              <a:cs typeface="Amiko"/>
              <a:sym typeface="Amiko"/>
            </a:endParaRPr>
          </a:p>
        </p:txBody>
      </p:sp>
      <p:sp>
        <p:nvSpPr>
          <p:cNvPr id="118" name="Google Shape;118;p13"/>
          <p:cNvSpPr/>
          <p:nvPr/>
        </p:nvSpPr>
        <p:spPr>
          <a:xfrm rot="5400000">
            <a:off x="11539300" y="6367233"/>
            <a:ext cx="379800" cy="3284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60950" tIns="60950" rIns="60950" bIns="60950" anchor="ctr" anchorCtr="0">
            <a:noAutofit/>
          </a:bodyPr>
          <a:lstStyle/>
          <a:p>
            <a:pPr algn="ctr"/>
            <a:endParaRPr sz="1200">
              <a:latin typeface="Calibri"/>
              <a:ea typeface="Calibri"/>
              <a:cs typeface="Calibri"/>
              <a:sym typeface="Calibri"/>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53DE9-7FF1-5AD5-5058-8C95B63AA760}"/>
              </a:ext>
            </a:extLst>
          </p:cNvPr>
          <p:cNvSpPr>
            <a:spLocks noGrp="1"/>
          </p:cNvSpPr>
          <p:nvPr>
            <p:ph type="ctrTitle"/>
          </p:nvPr>
        </p:nvSpPr>
        <p:spPr>
          <a:xfrm>
            <a:off x="222738" y="2135237"/>
            <a:ext cx="11746523" cy="1293763"/>
          </a:xfrm>
        </p:spPr>
        <p:txBody>
          <a:bodyPr>
            <a:normAutofit/>
          </a:bodyPr>
          <a:lstStyle/>
          <a:p>
            <a:r>
              <a:rPr lang="es-MX" b="1" dirty="0"/>
              <a:t>Markov</a:t>
            </a:r>
            <a:endParaRPr lang="es-PA" b="1" dirty="0"/>
          </a:p>
        </p:txBody>
      </p:sp>
    </p:spTree>
    <p:extLst>
      <p:ext uri="{BB962C8B-B14F-4D97-AF65-F5344CB8AC3E}">
        <p14:creationId xmlns:p14="http://schemas.microsoft.com/office/powerpoint/2010/main" val="2631038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FF2B6-441D-E79A-3089-90E3010B838C}"/>
              </a:ext>
            </a:extLst>
          </p:cNvPr>
          <p:cNvSpPr>
            <a:spLocks noGrp="1"/>
          </p:cNvSpPr>
          <p:nvPr>
            <p:ph type="title"/>
          </p:nvPr>
        </p:nvSpPr>
        <p:spPr>
          <a:xfrm>
            <a:off x="0" y="0"/>
            <a:ext cx="12192000" cy="1325563"/>
          </a:xfrm>
        </p:spPr>
        <p:txBody>
          <a:bodyPr>
            <a:noAutofit/>
          </a:bodyPr>
          <a:lstStyle/>
          <a:p>
            <a:r>
              <a:rPr lang="es-MX" sz="3600" b="1" dirty="0"/>
              <a:t>Markov</a:t>
            </a:r>
          </a:p>
        </p:txBody>
      </p:sp>
      <p:graphicFrame>
        <p:nvGraphicFramePr>
          <p:cNvPr id="7" name="Diagrama 6">
            <a:extLst>
              <a:ext uri="{FF2B5EF4-FFF2-40B4-BE49-F238E27FC236}">
                <a16:creationId xmlns:a16="http://schemas.microsoft.com/office/drawing/2014/main" id="{BC0FB44C-160E-D305-576B-03E0DFDDC4A8}"/>
              </a:ext>
            </a:extLst>
          </p:cNvPr>
          <p:cNvGraphicFramePr/>
          <p:nvPr>
            <p:extLst>
              <p:ext uri="{D42A27DB-BD31-4B8C-83A1-F6EECF244321}">
                <p14:modId xmlns:p14="http://schemas.microsoft.com/office/powerpoint/2010/main" val="1727074208"/>
              </p:ext>
            </p:extLst>
          </p:nvPr>
        </p:nvGraphicFramePr>
        <p:xfrm>
          <a:off x="0" y="1069146"/>
          <a:ext cx="12191999" cy="58865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3608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9F015-27C6-5840-7779-F76FA2C207E0}"/>
              </a:ext>
            </a:extLst>
          </p:cNvPr>
          <p:cNvSpPr>
            <a:spLocks noGrp="1"/>
          </p:cNvSpPr>
          <p:nvPr>
            <p:ph type="title"/>
          </p:nvPr>
        </p:nvSpPr>
        <p:spPr/>
        <p:txBody>
          <a:bodyPr/>
          <a:lstStyle/>
          <a:p>
            <a:br>
              <a:rPr lang="es-PA" sz="1800" dirty="0">
                <a:effectLst/>
                <a:latin typeface="Calibri" panose="020F0502020204030204" pitchFamily="34" charset="0"/>
                <a:ea typeface="Calibri" panose="020F0502020204030204" pitchFamily="34" charset="0"/>
                <a:cs typeface="Arial" panose="020B0604020202020204" pitchFamily="34" charset="0"/>
              </a:rPr>
            </a:br>
            <a:endParaRPr lang="es-PA" dirty="0"/>
          </a:p>
        </p:txBody>
      </p:sp>
      <p:sp>
        <p:nvSpPr>
          <p:cNvPr id="4" name="Título 1">
            <a:extLst>
              <a:ext uri="{FF2B5EF4-FFF2-40B4-BE49-F238E27FC236}">
                <a16:creationId xmlns:a16="http://schemas.microsoft.com/office/drawing/2014/main" id="{F1A8259B-5A54-AA2D-8AE0-EC66CFBAB214}"/>
              </a:ext>
            </a:extLst>
          </p:cNvPr>
          <p:cNvSpPr txBox="1">
            <a:spLocks/>
          </p:cNvSpPr>
          <p:nvPr/>
        </p:nvSpPr>
        <p:spPr>
          <a:xfrm>
            <a:off x="0" y="0"/>
            <a:ext cx="12192000" cy="7877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b="1" dirty="0"/>
              <a:t>Agrupación de Cambios</a:t>
            </a:r>
          </a:p>
        </p:txBody>
      </p:sp>
      <p:graphicFrame>
        <p:nvGraphicFramePr>
          <p:cNvPr id="5" name="Diagrama 4">
            <a:extLst>
              <a:ext uri="{FF2B5EF4-FFF2-40B4-BE49-F238E27FC236}">
                <a16:creationId xmlns:a16="http://schemas.microsoft.com/office/drawing/2014/main" id="{FBE1CAA4-B329-2034-ABC4-2847314D8280}"/>
              </a:ext>
            </a:extLst>
          </p:cNvPr>
          <p:cNvGraphicFramePr/>
          <p:nvPr>
            <p:extLst>
              <p:ext uri="{D42A27DB-BD31-4B8C-83A1-F6EECF244321}">
                <p14:modId xmlns:p14="http://schemas.microsoft.com/office/powerpoint/2010/main" val="3423409970"/>
              </p:ext>
            </p:extLst>
          </p:nvPr>
        </p:nvGraphicFramePr>
        <p:xfrm>
          <a:off x="956603" y="719666"/>
          <a:ext cx="9203397" cy="5892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44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9F015-27C6-5840-7779-F76FA2C207E0}"/>
              </a:ext>
            </a:extLst>
          </p:cNvPr>
          <p:cNvSpPr>
            <a:spLocks noGrp="1"/>
          </p:cNvSpPr>
          <p:nvPr>
            <p:ph type="title"/>
          </p:nvPr>
        </p:nvSpPr>
        <p:spPr/>
        <p:txBody>
          <a:bodyPr/>
          <a:lstStyle/>
          <a:p>
            <a:br>
              <a:rPr lang="es-PA" sz="1800" dirty="0">
                <a:effectLst/>
                <a:latin typeface="Calibri" panose="020F0502020204030204" pitchFamily="34" charset="0"/>
                <a:ea typeface="Calibri" panose="020F0502020204030204" pitchFamily="34" charset="0"/>
                <a:cs typeface="Arial" panose="020B0604020202020204" pitchFamily="34" charset="0"/>
              </a:rPr>
            </a:br>
            <a:endParaRPr lang="es-PA" dirty="0"/>
          </a:p>
        </p:txBody>
      </p:sp>
      <p:sp>
        <p:nvSpPr>
          <p:cNvPr id="4" name="Título 1">
            <a:extLst>
              <a:ext uri="{FF2B5EF4-FFF2-40B4-BE49-F238E27FC236}">
                <a16:creationId xmlns:a16="http://schemas.microsoft.com/office/drawing/2014/main" id="{F1A8259B-5A54-AA2D-8AE0-EC66CFBAB214}"/>
              </a:ext>
            </a:extLst>
          </p:cNvPr>
          <p:cNvSpPr txBox="1">
            <a:spLocks/>
          </p:cNvSpPr>
          <p:nvPr/>
        </p:nvSpPr>
        <p:spPr>
          <a:xfrm>
            <a:off x="0" y="0"/>
            <a:ext cx="12192000" cy="7877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b="1" dirty="0"/>
              <a:t>Cálculo de la Matriz de Transición</a:t>
            </a:r>
          </a:p>
        </p:txBody>
      </p:sp>
      <p:graphicFrame>
        <p:nvGraphicFramePr>
          <p:cNvPr id="3" name="Tabla 2">
            <a:extLst>
              <a:ext uri="{FF2B5EF4-FFF2-40B4-BE49-F238E27FC236}">
                <a16:creationId xmlns:a16="http://schemas.microsoft.com/office/drawing/2014/main" id="{DDB1210E-50F7-8271-1A6F-9BBF5C486E9C}"/>
              </a:ext>
            </a:extLst>
          </p:cNvPr>
          <p:cNvGraphicFramePr>
            <a:graphicFrameLocks noGrp="1"/>
          </p:cNvGraphicFramePr>
          <p:nvPr>
            <p:extLst>
              <p:ext uri="{D42A27DB-BD31-4B8C-83A1-F6EECF244321}">
                <p14:modId xmlns:p14="http://schemas.microsoft.com/office/powerpoint/2010/main" val="955627749"/>
              </p:ext>
            </p:extLst>
          </p:nvPr>
        </p:nvGraphicFramePr>
        <p:xfrm>
          <a:off x="722139" y="787791"/>
          <a:ext cx="9835523" cy="5559886"/>
        </p:xfrm>
        <a:graphic>
          <a:graphicData uri="http://schemas.openxmlformats.org/drawingml/2006/table">
            <a:tbl>
              <a:tblPr firstRow="1" bandRow="1">
                <a:tableStyleId>{F5AB1C69-6EDB-4FF4-983F-18BD219EF322}</a:tableStyleId>
              </a:tblPr>
              <a:tblGrid>
                <a:gridCol w="1799423">
                  <a:extLst>
                    <a:ext uri="{9D8B030D-6E8A-4147-A177-3AD203B41FA5}">
                      <a16:colId xmlns:a16="http://schemas.microsoft.com/office/drawing/2014/main" val="600095525"/>
                    </a:ext>
                  </a:extLst>
                </a:gridCol>
                <a:gridCol w="1850834">
                  <a:extLst>
                    <a:ext uri="{9D8B030D-6E8A-4147-A177-3AD203B41FA5}">
                      <a16:colId xmlns:a16="http://schemas.microsoft.com/office/drawing/2014/main" val="3109495266"/>
                    </a:ext>
                  </a:extLst>
                </a:gridCol>
                <a:gridCol w="1850834">
                  <a:extLst>
                    <a:ext uri="{9D8B030D-6E8A-4147-A177-3AD203B41FA5}">
                      <a16:colId xmlns:a16="http://schemas.microsoft.com/office/drawing/2014/main" val="4121243697"/>
                    </a:ext>
                  </a:extLst>
                </a:gridCol>
                <a:gridCol w="2111849">
                  <a:extLst>
                    <a:ext uri="{9D8B030D-6E8A-4147-A177-3AD203B41FA5}">
                      <a16:colId xmlns:a16="http://schemas.microsoft.com/office/drawing/2014/main" val="3446300499"/>
                    </a:ext>
                  </a:extLst>
                </a:gridCol>
                <a:gridCol w="2222583">
                  <a:extLst>
                    <a:ext uri="{9D8B030D-6E8A-4147-A177-3AD203B41FA5}">
                      <a16:colId xmlns:a16="http://schemas.microsoft.com/office/drawing/2014/main" val="2256952785"/>
                    </a:ext>
                  </a:extLst>
                </a:gridCol>
              </a:tblGrid>
              <a:tr h="812146">
                <a:tc>
                  <a:txBody>
                    <a:bodyPr/>
                    <a:lstStyle/>
                    <a:p>
                      <a:pPr algn="ctr"/>
                      <a:r>
                        <a:rPr lang="es-PA" dirty="0"/>
                        <a:t>Categoría</a:t>
                      </a:r>
                    </a:p>
                  </a:txBody>
                  <a:tcPr/>
                </a:tc>
                <a:tc>
                  <a:txBody>
                    <a:bodyPr/>
                    <a:lstStyle/>
                    <a:p>
                      <a:pPr algn="ctr"/>
                      <a:r>
                        <a:rPr lang="es-PA" dirty="0"/>
                        <a:t>Aumento Significativo</a:t>
                      </a:r>
                    </a:p>
                  </a:txBody>
                  <a:tcPr/>
                </a:tc>
                <a:tc>
                  <a:txBody>
                    <a:bodyPr/>
                    <a:lstStyle/>
                    <a:p>
                      <a:pPr algn="ctr"/>
                      <a:r>
                        <a:rPr lang="es-PA" dirty="0"/>
                        <a:t>Aumento Moderado</a:t>
                      </a:r>
                    </a:p>
                  </a:txBody>
                  <a:tcPr/>
                </a:tc>
                <a:tc>
                  <a:txBody>
                    <a:bodyPr/>
                    <a:lstStyle/>
                    <a:p>
                      <a:pPr algn="ctr"/>
                      <a:r>
                        <a:rPr lang="es-PA" dirty="0"/>
                        <a:t>Disminución Moderada</a:t>
                      </a:r>
                    </a:p>
                  </a:txBody>
                  <a:tcPr/>
                </a:tc>
                <a:tc>
                  <a:txBody>
                    <a:bodyPr/>
                    <a:lstStyle/>
                    <a:p>
                      <a:pPr algn="ctr"/>
                      <a:r>
                        <a:rPr lang="es-PA" dirty="0"/>
                        <a:t>Disminución Significativa</a:t>
                      </a:r>
                    </a:p>
                  </a:txBody>
                  <a:tcPr/>
                </a:tc>
                <a:extLst>
                  <a:ext uri="{0D108BD9-81ED-4DB2-BD59-A6C34878D82A}">
                    <a16:rowId xmlns:a16="http://schemas.microsoft.com/office/drawing/2014/main" val="1152965731"/>
                  </a:ext>
                </a:extLst>
              </a:tr>
              <a:tr h="1143263">
                <a:tc>
                  <a:txBody>
                    <a:bodyPr/>
                    <a:lstStyle/>
                    <a:p>
                      <a:r>
                        <a:rPr lang="es-PA" sz="1800" dirty="0">
                          <a:effectLst/>
                          <a:latin typeface="Calibri" panose="020F0502020204030204" pitchFamily="34" charset="0"/>
                          <a:ea typeface="Calibri" panose="020F0502020204030204" pitchFamily="34" charset="0"/>
                          <a:cs typeface="Arial" panose="020B0604020202020204" pitchFamily="34" charset="0"/>
                        </a:rPr>
                        <a:t>Aumento Significativo </a:t>
                      </a:r>
                      <a:endParaRPr lang="es-PA" dirty="0"/>
                    </a:p>
                  </a:txBody>
                  <a:tcPr/>
                </a:tc>
                <a:tc>
                  <a:txBody>
                    <a:bodyPr/>
                    <a:lstStyle/>
                    <a:p>
                      <a:pPr algn="ctr"/>
                      <a:r>
                        <a:rPr lang="es-MX" dirty="0"/>
                        <a:t>0.2</a:t>
                      </a:r>
                      <a:endParaRPr lang="es-PA" dirty="0"/>
                    </a:p>
                  </a:txBody>
                  <a:tcPr anchor="ctr"/>
                </a:tc>
                <a:tc>
                  <a:txBody>
                    <a:bodyPr/>
                    <a:lstStyle/>
                    <a:p>
                      <a:pPr algn="ctr"/>
                      <a:r>
                        <a:rPr lang="es-MX" dirty="0"/>
                        <a:t>0.4</a:t>
                      </a:r>
                      <a:endParaRPr lang="es-PA" dirty="0"/>
                    </a:p>
                  </a:txBody>
                  <a:tcPr anchor="ctr"/>
                </a:tc>
                <a:tc>
                  <a:txBody>
                    <a:bodyPr/>
                    <a:lstStyle/>
                    <a:p>
                      <a:pPr algn="ctr"/>
                      <a:r>
                        <a:rPr lang="es-MX" dirty="0"/>
                        <a:t>0</a:t>
                      </a:r>
                      <a:endParaRPr lang="es-PA" dirty="0"/>
                    </a:p>
                  </a:txBody>
                  <a:tcPr anchor="ctr"/>
                </a:tc>
                <a:tc>
                  <a:txBody>
                    <a:bodyPr/>
                    <a:lstStyle/>
                    <a:p>
                      <a:pPr algn="ctr"/>
                      <a:r>
                        <a:rPr lang="es-MX" dirty="0"/>
                        <a:t>0.4</a:t>
                      </a:r>
                      <a:endParaRPr lang="es-PA" dirty="0"/>
                    </a:p>
                  </a:txBody>
                  <a:tcPr anchor="ctr"/>
                </a:tc>
                <a:extLst>
                  <a:ext uri="{0D108BD9-81ED-4DB2-BD59-A6C34878D82A}">
                    <a16:rowId xmlns:a16="http://schemas.microsoft.com/office/drawing/2014/main" val="3050388289"/>
                  </a:ext>
                </a:extLst>
              </a:tr>
              <a:tr h="1155762">
                <a:tc>
                  <a:txBody>
                    <a:bodyPr/>
                    <a:lstStyle/>
                    <a:p>
                      <a:r>
                        <a:rPr lang="es-PA" dirty="0"/>
                        <a:t>Aumento Moderado </a:t>
                      </a:r>
                    </a:p>
                  </a:txBody>
                  <a:tcPr/>
                </a:tc>
                <a:tc>
                  <a:txBody>
                    <a:bodyPr/>
                    <a:lstStyle/>
                    <a:p>
                      <a:pPr algn="ctr"/>
                      <a:r>
                        <a:rPr lang="es-MX" dirty="0"/>
                        <a:t>0</a:t>
                      </a:r>
                      <a:endParaRPr lang="es-PA" dirty="0"/>
                    </a:p>
                  </a:txBody>
                  <a:tcPr anchor="ctr"/>
                </a:tc>
                <a:tc>
                  <a:txBody>
                    <a:bodyPr/>
                    <a:lstStyle/>
                    <a:p>
                      <a:pPr algn="ctr"/>
                      <a:r>
                        <a:rPr lang="es-PA" sz="1800" dirty="0">
                          <a:effectLst/>
                          <a:latin typeface="Calibri" panose="020F0502020204030204" pitchFamily="34" charset="0"/>
                          <a:ea typeface="Calibri" panose="020F0502020204030204" pitchFamily="34" charset="0"/>
                          <a:cs typeface="Arial" panose="020B0604020202020204" pitchFamily="34" charset="0"/>
                        </a:rPr>
                        <a:t>0</a:t>
                      </a:r>
                      <a:endParaRPr lang="es-PA" dirty="0"/>
                    </a:p>
                  </a:txBody>
                  <a:tcPr anchor="ctr"/>
                </a:tc>
                <a:tc>
                  <a:txBody>
                    <a:bodyPr/>
                    <a:lstStyle/>
                    <a:p>
                      <a:pPr algn="ctr"/>
                      <a:r>
                        <a:rPr lang="es-MX" dirty="0"/>
                        <a:t>0.25</a:t>
                      </a:r>
                      <a:endParaRPr lang="es-PA" dirty="0"/>
                    </a:p>
                  </a:txBody>
                  <a:tcPr anchor="ctr"/>
                </a:tc>
                <a:tc>
                  <a:txBody>
                    <a:bodyPr/>
                    <a:lstStyle/>
                    <a:p>
                      <a:pPr algn="ctr"/>
                      <a:r>
                        <a:rPr lang="es-MX" dirty="0"/>
                        <a:t>0.75</a:t>
                      </a:r>
                      <a:endParaRPr lang="es-PA" dirty="0"/>
                    </a:p>
                  </a:txBody>
                  <a:tcPr anchor="ctr"/>
                </a:tc>
                <a:extLst>
                  <a:ext uri="{0D108BD9-81ED-4DB2-BD59-A6C34878D82A}">
                    <a16:rowId xmlns:a16="http://schemas.microsoft.com/office/drawing/2014/main" val="889482981"/>
                  </a:ext>
                </a:extLst>
              </a:tr>
              <a:tr h="1231175">
                <a:tc>
                  <a:txBody>
                    <a:bodyPr/>
                    <a:lstStyle/>
                    <a:p>
                      <a:r>
                        <a:rPr lang="es-PA" sz="1800" dirty="0">
                          <a:effectLst/>
                          <a:latin typeface="Calibri" panose="020F0502020204030204" pitchFamily="34" charset="0"/>
                          <a:ea typeface="Calibri" panose="020F0502020204030204" pitchFamily="34" charset="0"/>
                          <a:cs typeface="Arial" panose="020B0604020202020204" pitchFamily="34" charset="0"/>
                        </a:rPr>
                        <a:t>Disminución Moderada </a:t>
                      </a:r>
                      <a:endParaRPr lang="es-PA" dirty="0"/>
                    </a:p>
                  </a:txBody>
                  <a:tcPr/>
                </a:tc>
                <a:tc>
                  <a:txBody>
                    <a:bodyPr/>
                    <a:lstStyle/>
                    <a:p>
                      <a:pPr algn="ctr"/>
                      <a:r>
                        <a:rPr lang="es-MX" dirty="0"/>
                        <a:t>0.28</a:t>
                      </a:r>
                      <a:endParaRPr lang="es-PA" dirty="0"/>
                    </a:p>
                  </a:txBody>
                  <a:tcPr anchor="ctr"/>
                </a:tc>
                <a:tc>
                  <a:txBody>
                    <a:bodyPr/>
                    <a:lstStyle/>
                    <a:p>
                      <a:pPr algn="ctr"/>
                      <a:r>
                        <a:rPr lang="es-MX" dirty="0"/>
                        <a:t>0.14</a:t>
                      </a:r>
                      <a:endParaRPr lang="es-PA" dirty="0"/>
                    </a:p>
                  </a:txBody>
                  <a:tcPr anchor="ctr"/>
                </a:tc>
                <a:tc>
                  <a:txBody>
                    <a:bodyPr/>
                    <a:lstStyle/>
                    <a:p>
                      <a:pPr algn="ctr"/>
                      <a:r>
                        <a:rPr lang="es-MX" dirty="0"/>
                        <a:t>0.14</a:t>
                      </a:r>
                      <a:endParaRPr lang="es-PA" dirty="0"/>
                    </a:p>
                  </a:txBody>
                  <a:tcPr anchor="ctr"/>
                </a:tc>
                <a:tc>
                  <a:txBody>
                    <a:bodyPr/>
                    <a:lstStyle/>
                    <a:p>
                      <a:pPr algn="ctr"/>
                      <a:r>
                        <a:rPr lang="es-MX" dirty="0"/>
                        <a:t>0.42</a:t>
                      </a:r>
                      <a:endParaRPr lang="es-PA" dirty="0"/>
                    </a:p>
                  </a:txBody>
                  <a:tcPr anchor="ctr"/>
                </a:tc>
                <a:extLst>
                  <a:ext uri="{0D108BD9-81ED-4DB2-BD59-A6C34878D82A}">
                    <a16:rowId xmlns:a16="http://schemas.microsoft.com/office/drawing/2014/main" val="2607265944"/>
                  </a:ext>
                </a:extLst>
              </a:tr>
              <a:tr h="12175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A" sz="1800" dirty="0">
                          <a:effectLst/>
                          <a:latin typeface="Calibri" panose="020F0502020204030204" pitchFamily="34" charset="0"/>
                          <a:ea typeface="Calibri" panose="020F0502020204030204" pitchFamily="34" charset="0"/>
                          <a:cs typeface="Arial" panose="020B0604020202020204" pitchFamily="34" charset="0"/>
                        </a:rPr>
                        <a:t>Disminución Significativa</a:t>
                      </a:r>
                      <a:endParaRPr lang="es-PA" dirty="0"/>
                    </a:p>
                    <a:p>
                      <a:endParaRPr lang="es-PA" dirty="0"/>
                    </a:p>
                  </a:txBody>
                  <a:tcPr/>
                </a:tc>
                <a:tc>
                  <a:txBody>
                    <a:bodyPr/>
                    <a:lstStyle/>
                    <a:p>
                      <a:pPr algn="ctr"/>
                      <a:r>
                        <a:rPr lang="es-MX" dirty="0"/>
                        <a:t>0.12</a:t>
                      </a:r>
                      <a:endParaRPr lang="es-PA" dirty="0"/>
                    </a:p>
                  </a:txBody>
                  <a:tcPr anchor="ctr"/>
                </a:tc>
                <a:tc>
                  <a:txBody>
                    <a:bodyPr/>
                    <a:lstStyle/>
                    <a:p>
                      <a:pPr algn="ctr"/>
                      <a:r>
                        <a:rPr lang="es-MX" dirty="0"/>
                        <a:t>0.29</a:t>
                      </a:r>
                      <a:endParaRPr lang="es-PA" dirty="0"/>
                    </a:p>
                  </a:txBody>
                  <a:tcPr anchor="ctr"/>
                </a:tc>
                <a:tc>
                  <a:txBody>
                    <a:bodyPr/>
                    <a:lstStyle/>
                    <a:p>
                      <a:pPr algn="ctr"/>
                      <a:r>
                        <a:rPr lang="es-MX" dirty="0"/>
                        <a:t>0.17</a:t>
                      </a:r>
                      <a:endParaRPr lang="es-PA" dirty="0"/>
                    </a:p>
                  </a:txBody>
                  <a:tcPr anchor="ctr"/>
                </a:tc>
                <a:tc>
                  <a:txBody>
                    <a:bodyPr/>
                    <a:lstStyle/>
                    <a:p>
                      <a:pPr algn="ctr"/>
                      <a:r>
                        <a:rPr lang="es-MX" dirty="0"/>
                        <a:t>0.41</a:t>
                      </a:r>
                      <a:endParaRPr lang="es-PA" dirty="0"/>
                    </a:p>
                  </a:txBody>
                  <a:tcPr anchor="ctr"/>
                </a:tc>
                <a:extLst>
                  <a:ext uri="{0D108BD9-81ED-4DB2-BD59-A6C34878D82A}">
                    <a16:rowId xmlns:a16="http://schemas.microsoft.com/office/drawing/2014/main" val="3280998603"/>
                  </a:ext>
                </a:extLst>
              </a:tr>
            </a:tbl>
          </a:graphicData>
        </a:graphic>
      </p:graphicFrame>
    </p:spTree>
    <p:extLst>
      <p:ext uri="{BB962C8B-B14F-4D97-AF65-F5344CB8AC3E}">
        <p14:creationId xmlns:p14="http://schemas.microsoft.com/office/powerpoint/2010/main" val="4037707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9F015-27C6-5840-7779-F76FA2C207E0}"/>
              </a:ext>
            </a:extLst>
          </p:cNvPr>
          <p:cNvSpPr>
            <a:spLocks noGrp="1"/>
          </p:cNvSpPr>
          <p:nvPr>
            <p:ph type="title"/>
          </p:nvPr>
        </p:nvSpPr>
        <p:spPr/>
        <p:txBody>
          <a:bodyPr/>
          <a:lstStyle/>
          <a:p>
            <a:br>
              <a:rPr lang="es-PA" sz="1800" dirty="0">
                <a:effectLst/>
                <a:latin typeface="Calibri" panose="020F0502020204030204" pitchFamily="34" charset="0"/>
                <a:ea typeface="Calibri" panose="020F0502020204030204" pitchFamily="34" charset="0"/>
                <a:cs typeface="Arial" panose="020B0604020202020204" pitchFamily="34" charset="0"/>
              </a:rPr>
            </a:br>
            <a:endParaRPr lang="es-PA" dirty="0"/>
          </a:p>
        </p:txBody>
      </p:sp>
      <p:graphicFrame>
        <p:nvGraphicFramePr>
          <p:cNvPr id="6" name="Marcador de contenido 5">
            <a:extLst>
              <a:ext uri="{FF2B5EF4-FFF2-40B4-BE49-F238E27FC236}">
                <a16:creationId xmlns:a16="http://schemas.microsoft.com/office/drawing/2014/main" id="{F8B40777-3767-E772-A9B4-41790B5BD4DD}"/>
              </a:ext>
            </a:extLst>
          </p:cNvPr>
          <p:cNvGraphicFramePr>
            <a:graphicFrameLocks noGrp="1"/>
          </p:cNvGraphicFramePr>
          <p:nvPr>
            <p:ph idx="1"/>
            <p:extLst>
              <p:ext uri="{D42A27DB-BD31-4B8C-83A1-F6EECF244321}">
                <p14:modId xmlns:p14="http://schemas.microsoft.com/office/powerpoint/2010/main" val="2136026625"/>
              </p:ext>
            </p:extLst>
          </p:nvPr>
        </p:nvGraphicFramePr>
        <p:xfrm>
          <a:off x="131299" y="1350499"/>
          <a:ext cx="11929402" cy="451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ítulo 1">
            <a:extLst>
              <a:ext uri="{FF2B5EF4-FFF2-40B4-BE49-F238E27FC236}">
                <a16:creationId xmlns:a16="http://schemas.microsoft.com/office/drawing/2014/main" id="{2BA3C6AC-A541-BA6D-DCC6-497504B2BD41}"/>
              </a:ext>
            </a:extLst>
          </p:cNvPr>
          <p:cNvSpPr txBox="1">
            <a:spLocks/>
          </p:cNvSpPr>
          <p:nvPr/>
        </p:nvSpPr>
        <p:spPr>
          <a:xfrm>
            <a:off x="0" y="0"/>
            <a:ext cx="12192000" cy="7877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b="1" dirty="0"/>
              <a:t>Análisis de la Matriz de Transición</a:t>
            </a:r>
          </a:p>
        </p:txBody>
      </p:sp>
    </p:spTree>
    <p:extLst>
      <p:ext uri="{BB962C8B-B14F-4D97-AF65-F5344CB8AC3E}">
        <p14:creationId xmlns:p14="http://schemas.microsoft.com/office/powerpoint/2010/main" val="3975429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9F015-27C6-5840-7779-F76FA2C207E0}"/>
              </a:ext>
            </a:extLst>
          </p:cNvPr>
          <p:cNvSpPr>
            <a:spLocks noGrp="1"/>
          </p:cNvSpPr>
          <p:nvPr>
            <p:ph type="title"/>
          </p:nvPr>
        </p:nvSpPr>
        <p:spPr/>
        <p:txBody>
          <a:bodyPr/>
          <a:lstStyle/>
          <a:p>
            <a:br>
              <a:rPr lang="es-PA" sz="1800" dirty="0">
                <a:effectLst/>
                <a:latin typeface="Calibri" panose="020F0502020204030204" pitchFamily="34" charset="0"/>
                <a:ea typeface="Calibri" panose="020F0502020204030204" pitchFamily="34" charset="0"/>
                <a:cs typeface="Arial" panose="020B0604020202020204" pitchFamily="34" charset="0"/>
              </a:rPr>
            </a:br>
            <a:endParaRPr lang="es-PA" dirty="0"/>
          </a:p>
        </p:txBody>
      </p:sp>
      <p:graphicFrame>
        <p:nvGraphicFramePr>
          <p:cNvPr id="7" name="Diagrama 6">
            <a:extLst>
              <a:ext uri="{FF2B5EF4-FFF2-40B4-BE49-F238E27FC236}">
                <a16:creationId xmlns:a16="http://schemas.microsoft.com/office/drawing/2014/main" id="{A22EF7A8-D8E4-8174-0132-A1A885617E10}"/>
              </a:ext>
            </a:extLst>
          </p:cNvPr>
          <p:cNvGraphicFramePr/>
          <p:nvPr>
            <p:extLst>
              <p:ext uri="{D42A27DB-BD31-4B8C-83A1-F6EECF244321}">
                <p14:modId xmlns:p14="http://schemas.microsoft.com/office/powerpoint/2010/main" val="1805117948"/>
              </p:ext>
            </p:extLst>
          </p:nvPr>
        </p:nvGraphicFramePr>
        <p:xfrm>
          <a:off x="1070903" y="1392702"/>
          <a:ext cx="10050193" cy="4684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2244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53DE9-7FF1-5AD5-5058-8C95B63AA760}"/>
              </a:ext>
            </a:extLst>
          </p:cNvPr>
          <p:cNvSpPr>
            <a:spLocks noGrp="1"/>
          </p:cNvSpPr>
          <p:nvPr>
            <p:ph type="ctrTitle"/>
          </p:nvPr>
        </p:nvSpPr>
        <p:spPr>
          <a:xfrm>
            <a:off x="222738" y="2135237"/>
            <a:ext cx="11746523" cy="1293763"/>
          </a:xfrm>
        </p:spPr>
        <p:txBody>
          <a:bodyPr>
            <a:normAutofit/>
          </a:bodyPr>
          <a:lstStyle/>
          <a:p>
            <a:r>
              <a:rPr lang="es-MX" b="1" dirty="0"/>
              <a:t>Teoría de Juegos</a:t>
            </a:r>
            <a:endParaRPr lang="es-PA" b="1" dirty="0"/>
          </a:p>
        </p:txBody>
      </p:sp>
    </p:spTree>
    <p:extLst>
      <p:ext uri="{BB962C8B-B14F-4D97-AF65-F5344CB8AC3E}">
        <p14:creationId xmlns:p14="http://schemas.microsoft.com/office/powerpoint/2010/main" val="2913840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FF2B6-441D-E79A-3089-90E3010B838C}"/>
              </a:ext>
            </a:extLst>
          </p:cNvPr>
          <p:cNvSpPr>
            <a:spLocks noGrp="1"/>
          </p:cNvSpPr>
          <p:nvPr>
            <p:ph type="title"/>
          </p:nvPr>
        </p:nvSpPr>
        <p:spPr>
          <a:xfrm>
            <a:off x="0" y="0"/>
            <a:ext cx="12192000" cy="1325563"/>
          </a:xfrm>
        </p:spPr>
        <p:txBody>
          <a:bodyPr>
            <a:noAutofit/>
          </a:bodyPr>
          <a:lstStyle/>
          <a:p>
            <a:r>
              <a:rPr lang="es-MX" sz="3600" b="1" dirty="0"/>
              <a:t>Teoría de Juegos</a:t>
            </a:r>
          </a:p>
        </p:txBody>
      </p:sp>
      <p:graphicFrame>
        <p:nvGraphicFramePr>
          <p:cNvPr id="7" name="Diagrama 6">
            <a:extLst>
              <a:ext uri="{FF2B5EF4-FFF2-40B4-BE49-F238E27FC236}">
                <a16:creationId xmlns:a16="http://schemas.microsoft.com/office/drawing/2014/main" id="{BC0FB44C-160E-D305-576B-03E0DFDDC4A8}"/>
              </a:ext>
            </a:extLst>
          </p:cNvPr>
          <p:cNvGraphicFramePr/>
          <p:nvPr>
            <p:extLst>
              <p:ext uri="{D42A27DB-BD31-4B8C-83A1-F6EECF244321}">
                <p14:modId xmlns:p14="http://schemas.microsoft.com/office/powerpoint/2010/main" val="3046456467"/>
              </p:ext>
            </p:extLst>
          </p:nvPr>
        </p:nvGraphicFramePr>
        <p:xfrm>
          <a:off x="0" y="2519942"/>
          <a:ext cx="12191999" cy="4435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48738CFE-DC29-E5EF-4CFB-14F956118AF7}"/>
              </a:ext>
            </a:extLst>
          </p:cNvPr>
          <p:cNvSpPr txBox="1"/>
          <p:nvPr/>
        </p:nvSpPr>
        <p:spPr>
          <a:xfrm>
            <a:off x="-1" y="1194380"/>
            <a:ext cx="12192000" cy="1200329"/>
          </a:xfrm>
          <a:prstGeom prst="rect">
            <a:avLst/>
          </a:prstGeom>
          <a:noFill/>
        </p:spPr>
        <p:txBody>
          <a:bodyPr wrap="square">
            <a:spAutoFit/>
          </a:bodyPr>
          <a:lstStyle/>
          <a:p>
            <a:pPr algn="just"/>
            <a:r>
              <a:rPr lang="es-PA" sz="1800" dirty="0">
                <a:effectLst/>
                <a:latin typeface="Times New Roman" panose="02020603050405020304" pitchFamily="18" charset="0"/>
                <a:ea typeface="Times New Roman" panose="02020603050405020304" pitchFamily="18" charset="0"/>
              </a:rPr>
              <a:t>La teoría de juegos puede ser una herramienta útil para analizar la interacción entre diferentes estados en un modelo de Márkov y entender las estrategias óptimas en un sistema estocástico. Aunque no es comúnmente aplicada en el contexto de análisis de series temporales financieras como depósitos mensuales, podemos tratar de usar conceptos de teoría de juegos para ver cómo los cambios en los depósitos pueden ser interpretados como movimientos estratégicos en un "juego".</a:t>
            </a:r>
          </a:p>
        </p:txBody>
      </p:sp>
    </p:spTree>
    <p:extLst>
      <p:ext uri="{BB962C8B-B14F-4D97-AF65-F5344CB8AC3E}">
        <p14:creationId xmlns:p14="http://schemas.microsoft.com/office/powerpoint/2010/main" val="4256246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2E648E6-B6CF-DDA4-7DC7-A9C27D620CDD}"/>
              </a:ext>
            </a:extLst>
          </p:cNvPr>
          <p:cNvPicPr>
            <a:picLocks noChangeAspect="1"/>
          </p:cNvPicPr>
          <p:nvPr/>
        </p:nvPicPr>
        <p:blipFill>
          <a:blip r:embed="rId2"/>
          <a:stretch>
            <a:fillRect/>
          </a:stretch>
        </p:blipFill>
        <p:spPr>
          <a:xfrm>
            <a:off x="1" y="0"/>
            <a:ext cx="6057898" cy="5276850"/>
          </a:xfrm>
          <a:prstGeom prst="rect">
            <a:avLst/>
          </a:prstGeom>
        </p:spPr>
      </p:pic>
      <p:pic>
        <p:nvPicPr>
          <p:cNvPr id="4" name="Imagen 3">
            <a:extLst>
              <a:ext uri="{FF2B5EF4-FFF2-40B4-BE49-F238E27FC236}">
                <a16:creationId xmlns:a16="http://schemas.microsoft.com/office/drawing/2014/main" id="{A0904C7C-9467-961F-5F5F-20558B47D813}"/>
              </a:ext>
            </a:extLst>
          </p:cNvPr>
          <p:cNvPicPr>
            <a:picLocks noChangeAspect="1"/>
          </p:cNvPicPr>
          <p:nvPr/>
        </p:nvPicPr>
        <p:blipFill>
          <a:blip r:embed="rId3"/>
          <a:stretch>
            <a:fillRect/>
          </a:stretch>
        </p:blipFill>
        <p:spPr>
          <a:xfrm>
            <a:off x="6057899" y="0"/>
            <a:ext cx="6134100" cy="5276850"/>
          </a:xfrm>
          <a:prstGeom prst="rect">
            <a:avLst/>
          </a:prstGeom>
        </p:spPr>
      </p:pic>
      <p:graphicFrame>
        <p:nvGraphicFramePr>
          <p:cNvPr id="5" name="Tabla 4">
            <a:extLst>
              <a:ext uri="{FF2B5EF4-FFF2-40B4-BE49-F238E27FC236}">
                <a16:creationId xmlns:a16="http://schemas.microsoft.com/office/drawing/2014/main" id="{4E2EF839-5AA6-1163-136E-A6282970938B}"/>
              </a:ext>
            </a:extLst>
          </p:cNvPr>
          <p:cNvGraphicFramePr>
            <a:graphicFrameLocks noGrp="1"/>
          </p:cNvGraphicFramePr>
          <p:nvPr>
            <p:extLst>
              <p:ext uri="{D42A27DB-BD31-4B8C-83A1-F6EECF244321}">
                <p14:modId xmlns:p14="http://schemas.microsoft.com/office/powerpoint/2010/main" val="4007280424"/>
              </p:ext>
            </p:extLst>
          </p:nvPr>
        </p:nvGraphicFramePr>
        <p:xfrm>
          <a:off x="1993899" y="5444979"/>
          <a:ext cx="8127999" cy="111252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2877512322"/>
                    </a:ext>
                  </a:extLst>
                </a:gridCol>
                <a:gridCol w="2709333">
                  <a:extLst>
                    <a:ext uri="{9D8B030D-6E8A-4147-A177-3AD203B41FA5}">
                      <a16:colId xmlns:a16="http://schemas.microsoft.com/office/drawing/2014/main" val="3569498503"/>
                    </a:ext>
                  </a:extLst>
                </a:gridCol>
                <a:gridCol w="2709333">
                  <a:extLst>
                    <a:ext uri="{9D8B030D-6E8A-4147-A177-3AD203B41FA5}">
                      <a16:colId xmlns:a16="http://schemas.microsoft.com/office/drawing/2014/main" val="565509794"/>
                    </a:ext>
                  </a:extLst>
                </a:gridCol>
              </a:tblGrid>
              <a:tr h="370840">
                <a:tc>
                  <a:txBody>
                    <a:bodyPr/>
                    <a:lstStyle/>
                    <a:p>
                      <a:pPr algn="ctr"/>
                      <a:endParaRPr lang="es-PA" dirty="0"/>
                    </a:p>
                  </a:txBody>
                  <a:tcPr/>
                </a:tc>
                <a:tc>
                  <a:txBody>
                    <a:bodyPr/>
                    <a:lstStyle/>
                    <a:p>
                      <a:pPr algn="ctr"/>
                      <a:r>
                        <a:rPr lang="es-MX" dirty="0" err="1"/>
                        <a:t>Deposit</a:t>
                      </a:r>
                      <a:endParaRPr lang="es-PA" dirty="0"/>
                    </a:p>
                  </a:txBody>
                  <a:tcPr/>
                </a:tc>
                <a:tc>
                  <a:txBody>
                    <a:bodyPr/>
                    <a:lstStyle/>
                    <a:p>
                      <a:pPr algn="ctr"/>
                      <a:r>
                        <a:rPr lang="en-US" sz="1800" dirty="0" err="1">
                          <a:effectLst/>
                          <a:latin typeface="Calibri" panose="020F0502020204030204" pitchFamily="34" charset="0"/>
                          <a:ea typeface="Calibri" panose="020F0502020204030204" pitchFamily="34" charset="0"/>
                          <a:cs typeface="Arial" panose="020B0604020202020204" pitchFamily="34" charset="0"/>
                        </a:rPr>
                        <a:t>Interest_Rates</a:t>
                      </a:r>
                      <a:endParaRPr lang="es-PA" dirty="0"/>
                    </a:p>
                  </a:txBody>
                  <a:tcPr/>
                </a:tc>
                <a:extLst>
                  <a:ext uri="{0D108BD9-81ED-4DB2-BD59-A6C34878D82A}">
                    <a16:rowId xmlns:a16="http://schemas.microsoft.com/office/drawing/2014/main" val="36652425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dirty="0" err="1"/>
                        <a:t>Deposit</a:t>
                      </a:r>
                      <a:endParaRPr lang="es-PA" dirty="0"/>
                    </a:p>
                  </a:txBody>
                  <a:tcPr/>
                </a:tc>
                <a:tc>
                  <a:txBody>
                    <a:bodyPr/>
                    <a:lstStyle/>
                    <a:p>
                      <a:pPr algn="ctr"/>
                      <a:r>
                        <a:rPr lang="en-US" sz="1800" dirty="0">
                          <a:effectLst/>
                          <a:latin typeface="Calibri" panose="020F0502020204030204" pitchFamily="34" charset="0"/>
                          <a:ea typeface="Calibri" panose="020F0502020204030204" pitchFamily="34" charset="0"/>
                          <a:cs typeface="Arial" panose="020B0604020202020204" pitchFamily="34" charset="0"/>
                        </a:rPr>
                        <a:t>1.000000 </a:t>
                      </a:r>
                      <a:endParaRPr lang="es-PA" dirty="0"/>
                    </a:p>
                  </a:txBody>
                  <a:tcPr/>
                </a:tc>
                <a:tc>
                  <a:txBody>
                    <a:bodyPr/>
                    <a:lstStyle/>
                    <a:p>
                      <a:pPr algn="ctr"/>
                      <a:r>
                        <a:rPr lang="en-US" sz="1800" dirty="0">
                          <a:effectLst/>
                          <a:latin typeface="Calibri" panose="020F0502020204030204" pitchFamily="34" charset="0"/>
                          <a:ea typeface="Calibri" panose="020F0502020204030204" pitchFamily="34" charset="0"/>
                          <a:cs typeface="Arial" panose="020B0604020202020204" pitchFamily="34" charset="0"/>
                        </a:rPr>
                        <a:t>-0.971199</a:t>
                      </a:r>
                      <a:endParaRPr lang="es-PA" dirty="0"/>
                    </a:p>
                  </a:txBody>
                  <a:tcPr/>
                </a:tc>
                <a:extLst>
                  <a:ext uri="{0D108BD9-81ED-4DB2-BD59-A6C34878D82A}">
                    <a16:rowId xmlns:a16="http://schemas.microsoft.com/office/drawing/2014/main" val="39451142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effectLst/>
                          <a:latin typeface="Calibri" panose="020F0502020204030204" pitchFamily="34" charset="0"/>
                          <a:ea typeface="Calibri" panose="020F0502020204030204" pitchFamily="34" charset="0"/>
                          <a:cs typeface="Arial" panose="020B0604020202020204" pitchFamily="34" charset="0"/>
                        </a:rPr>
                        <a:t>Interest_Rates</a:t>
                      </a:r>
                      <a:endParaRPr lang="es-P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-0.971199</a:t>
                      </a:r>
                      <a:endParaRPr lang="es-P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1.000000 </a:t>
                      </a:r>
                      <a:endParaRPr lang="es-PA" dirty="0"/>
                    </a:p>
                  </a:txBody>
                  <a:tcPr/>
                </a:tc>
                <a:extLst>
                  <a:ext uri="{0D108BD9-81ED-4DB2-BD59-A6C34878D82A}">
                    <a16:rowId xmlns:a16="http://schemas.microsoft.com/office/drawing/2014/main" val="1697875956"/>
                  </a:ext>
                </a:extLst>
              </a:tr>
            </a:tbl>
          </a:graphicData>
        </a:graphic>
      </p:graphicFrame>
    </p:spTree>
    <p:extLst>
      <p:ext uri="{BB962C8B-B14F-4D97-AF65-F5344CB8AC3E}">
        <p14:creationId xmlns:p14="http://schemas.microsoft.com/office/powerpoint/2010/main" val="1751181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5098FFB-0890-26C5-05CE-4DF424B92428}"/>
              </a:ext>
            </a:extLst>
          </p:cNvPr>
          <p:cNvPicPr>
            <a:picLocks noChangeAspect="1"/>
          </p:cNvPicPr>
          <p:nvPr/>
        </p:nvPicPr>
        <p:blipFill>
          <a:blip r:embed="rId2"/>
          <a:stretch>
            <a:fillRect/>
          </a:stretch>
        </p:blipFill>
        <p:spPr>
          <a:xfrm>
            <a:off x="5631769" y="2442627"/>
            <a:ext cx="5838091" cy="2434844"/>
          </a:xfrm>
          <a:prstGeom prst="rect">
            <a:avLst/>
          </a:prstGeom>
        </p:spPr>
      </p:pic>
      <p:sp>
        <p:nvSpPr>
          <p:cNvPr id="7" name="CuadroTexto 6">
            <a:extLst>
              <a:ext uri="{FF2B5EF4-FFF2-40B4-BE49-F238E27FC236}">
                <a16:creationId xmlns:a16="http://schemas.microsoft.com/office/drawing/2014/main" id="{BCFDE354-F6B8-EA87-AE10-08E630781850}"/>
              </a:ext>
            </a:extLst>
          </p:cNvPr>
          <p:cNvSpPr txBox="1"/>
          <p:nvPr/>
        </p:nvSpPr>
        <p:spPr>
          <a:xfrm>
            <a:off x="558020" y="2532281"/>
            <a:ext cx="6098344" cy="369332"/>
          </a:xfrm>
          <a:prstGeom prst="rect">
            <a:avLst/>
          </a:prstGeom>
          <a:noFill/>
        </p:spPr>
        <p:txBody>
          <a:bodyPr wrap="square">
            <a:spAutoFit/>
          </a:bodyPr>
          <a:lstStyle/>
          <a:p>
            <a:r>
              <a:rPr lang="es-PA" b="1" dirty="0"/>
              <a:t>Mean </a:t>
            </a:r>
            <a:r>
              <a:rPr lang="es-PA" b="1" dirty="0" err="1"/>
              <a:t>Squared</a:t>
            </a:r>
            <a:r>
              <a:rPr lang="es-PA" b="1" dirty="0"/>
              <a:t> Error: </a:t>
            </a:r>
            <a:r>
              <a:rPr lang="es-PA" dirty="0"/>
              <a:t>1.1307598740767582e+19</a:t>
            </a:r>
          </a:p>
        </p:txBody>
      </p:sp>
      <p:graphicFrame>
        <p:nvGraphicFramePr>
          <p:cNvPr id="8" name="Tabla 7">
            <a:extLst>
              <a:ext uri="{FF2B5EF4-FFF2-40B4-BE49-F238E27FC236}">
                <a16:creationId xmlns:a16="http://schemas.microsoft.com/office/drawing/2014/main" id="{B55780A0-B19F-0759-33BB-29B047BABF59}"/>
              </a:ext>
            </a:extLst>
          </p:cNvPr>
          <p:cNvGraphicFramePr>
            <a:graphicFrameLocks noGrp="1"/>
          </p:cNvGraphicFramePr>
          <p:nvPr>
            <p:extLst>
              <p:ext uri="{D42A27DB-BD31-4B8C-83A1-F6EECF244321}">
                <p14:modId xmlns:p14="http://schemas.microsoft.com/office/powerpoint/2010/main" val="4136758694"/>
              </p:ext>
            </p:extLst>
          </p:nvPr>
        </p:nvGraphicFramePr>
        <p:xfrm>
          <a:off x="722140" y="1034834"/>
          <a:ext cx="10747720" cy="1314240"/>
        </p:xfrm>
        <a:graphic>
          <a:graphicData uri="http://schemas.openxmlformats.org/drawingml/2006/table">
            <a:tbl>
              <a:tblPr firstRow="1" firstCol="1" bandRow="1">
                <a:tableStyleId>{93296810-A885-4BE3-A3E7-6D5BEEA58F35}</a:tableStyleId>
              </a:tblPr>
              <a:tblGrid>
                <a:gridCol w="2149544">
                  <a:extLst>
                    <a:ext uri="{9D8B030D-6E8A-4147-A177-3AD203B41FA5}">
                      <a16:colId xmlns:a16="http://schemas.microsoft.com/office/drawing/2014/main" val="564295902"/>
                    </a:ext>
                  </a:extLst>
                </a:gridCol>
                <a:gridCol w="2149544">
                  <a:extLst>
                    <a:ext uri="{9D8B030D-6E8A-4147-A177-3AD203B41FA5}">
                      <a16:colId xmlns:a16="http://schemas.microsoft.com/office/drawing/2014/main" val="1974630123"/>
                    </a:ext>
                  </a:extLst>
                </a:gridCol>
                <a:gridCol w="2149544">
                  <a:extLst>
                    <a:ext uri="{9D8B030D-6E8A-4147-A177-3AD203B41FA5}">
                      <a16:colId xmlns:a16="http://schemas.microsoft.com/office/drawing/2014/main" val="1736590361"/>
                    </a:ext>
                  </a:extLst>
                </a:gridCol>
                <a:gridCol w="2149544">
                  <a:extLst>
                    <a:ext uri="{9D8B030D-6E8A-4147-A177-3AD203B41FA5}">
                      <a16:colId xmlns:a16="http://schemas.microsoft.com/office/drawing/2014/main" val="1304061309"/>
                    </a:ext>
                  </a:extLst>
                </a:gridCol>
                <a:gridCol w="2149544">
                  <a:extLst>
                    <a:ext uri="{9D8B030D-6E8A-4147-A177-3AD203B41FA5}">
                      <a16:colId xmlns:a16="http://schemas.microsoft.com/office/drawing/2014/main" val="3564354457"/>
                    </a:ext>
                  </a:extLst>
                </a:gridCol>
              </a:tblGrid>
              <a:tr h="262848">
                <a:tc>
                  <a:txBody>
                    <a:bodyPr/>
                    <a:lstStyle/>
                    <a:p>
                      <a:pPr algn="ctr">
                        <a:lnSpc>
                          <a:spcPct val="107000"/>
                        </a:lnSpc>
                      </a:pPr>
                      <a:endParaRPr lang="es-PA" sz="1400">
                        <a:effectLst/>
                        <a:latin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Aumento Significativo</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dirty="0">
                          <a:effectLst/>
                        </a:rPr>
                        <a:t>Aumento Moderado</a:t>
                      </a:r>
                      <a:endParaRPr lang="es-PA"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dirty="0">
                          <a:effectLst/>
                        </a:rPr>
                        <a:t>Disminución Moderada</a:t>
                      </a:r>
                      <a:endParaRPr lang="es-PA"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Disminución Significativa</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531431630"/>
                  </a:ext>
                </a:extLst>
              </a:tr>
              <a:tr h="262848">
                <a:tc>
                  <a:txBody>
                    <a:bodyPr/>
                    <a:lstStyle/>
                    <a:p>
                      <a:pPr algn="ctr">
                        <a:lnSpc>
                          <a:spcPct val="107000"/>
                        </a:lnSpc>
                        <a:spcAft>
                          <a:spcPts val="800"/>
                        </a:spcAft>
                      </a:pPr>
                      <a:r>
                        <a:rPr lang="es-PA" sz="1400">
                          <a:effectLst/>
                        </a:rPr>
                        <a:t>Aumento Significativo</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0.1</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0.4</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0.3</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0.2</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957469676"/>
                  </a:ext>
                </a:extLst>
              </a:tr>
              <a:tr h="262848">
                <a:tc>
                  <a:txBody>
                    <a:bodyPr/>
                    <a:lstStyle/>
                    <a:p>
                      <a:pPr algn="ctr">
                        <a:lnSpc>
                          <a:spcPct val="107000"/>
                        </a:lnSpc>
                        <a:spcAft>
                          <a:spcPts val="800"/>
                        </a:spcAft>
                      </a:pPr>
                      <a:r>
                        <a:rPr lang="es-PA" sz="1400">
                          <a:effectLst/>
                        </a:rPr>
                        <a:t>Aumento Moderado</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0.2</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0.5</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0.2</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dirty="0">
                          <a:effectLst/>
                        </a:rPr>
                        <a:t>0.1</a:t>
                      </a:r>
                      <a:endParaRPr lang="es-PA"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477567724"/>
                  </a:ext>
                </a:extLst>
              </a:tr>
              <a:tr h="262848">
                <a:tc>
                  <a:txBody>
                    <a:bodyPr/>
                    <a:lstStyle/>
                    <a:p>
                      <a:pPr algn="ctr">
                        <a:lnSpc>
                          <a:spcPct val="107000"/>
                        </a:lnSpc>
                        <a:spcAft>
                          <a:spcPts val="800"/>
                        </a:spcAft>
                      </a:pPr>
                      <a:r>
                        <a:rPr lang="es-PA" sz="1400">
                          <a:effectLst/>
                        </a:rPr>
                        <a:t>Disminución Moderada</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0.3</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0.3</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0.2</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0.2</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251732763"/>
                  </a:ext>
                </a:extLst>
              </a:tr>
              <a:tr h="262848">
                <a:tc>
                  <a:txBody>
                    <a:bodyPr/>
                    <a:lstStyle/>
                    <a:p>
                      <a:pPr algn="ctr">
                        <a:lnSpc>
                          <a:spcPct val="107000"/>
                        </a:lnSpc>
                        <a:spcAft>
                          <a:spcPts val="800"/>
                        </a:spcAft>
                      </a:pPr>
                      <a:r>
                        <a:rPr lang="es-PA" sz="1400">
                          <a:effectLst/>
                        </a:rPr>
                        <a:t>Disminución Significativa</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0.4</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dirty="0">
                          <a:effectLst/>
                        </a:rPr>
                        <a:t>0.2</a:t>
                      </a:r>
                      <a:endParaRPr lang="es-PA"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a:effectLst/>
                        </a:rPr>
                        <a:t>0.3</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dirty="0">
                          <a:effectLst/>
                        </a:rPr>
                        <a:t>0.1</a:t>
                      </a:r>
                      <a:endParaRPr lang="es-PA"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117938033"/>
                  </a:ext>
                </a:extLst>
              </a:tr>
            </a:tbl>
          </a:graphicData>
        </a:graphic>
      </p:graphicFrame>
      <p:sp>
        <p:nvSpPr>
          <p:cNvPr id="10" name="CuadroTexto 9">
            <a:extLst>
              <a:ext uri="{FF2B5EF4-FFF2-40B4-BE49-F238E27FC236}">
                <a16:creationId xmlns:a16="http://schemas.microsoft.com/office/drawing/2014/main" id="{BBE3AF94-9966-4612-F60F-5CD339A06762}"/>
              </a:ext>
            </a:extLst>
          </p:cNvPr>
          <p:cNvSpPr txBox="1"/>
          <p:nvPr/>
        </p:nvSpPr>
        <p:spPr>
          <a:xfrm>
            <a:off x="351690" y="142587"/>
            <a:ext cx="6464104" cy="461665"/>
          </a:xfrm>
          <a:prstGeom prst="rect">
            <a:avLst/>
          </a:prstGeom>
          <a:noFill/>
        </p:spPr>
        <p:txBody>
          <a:bodyPr wrap="square">
            <a:spAutoFit/>
          </a:bodyPr>
          <a:lstStyle/>
          <a:p>
            <a:r>
              <a:rPr lang="es-MX" sz="2400" b="1" dirty="0"/>
              <a:t>Matriz de Transición</a:t>
            </a:r>
          </a:p>
        </p:txBody>
      </p:sp>
      <p:sp>
        <p:nvSpPr>
          <p:cNvPr id="12" name="CuadroTexto 11">
            <a:extLst>
              <a:ext uri="{FF2B5EF4-FFF2-40B4-BE49-F238E27FC236}">
                <a16:creationId xmlns:a16="http://schemas.microsoft.com/office/drawing/2014/main" id="{5CF17FE1-E31D-F940-B160-10E78B6B569A}"/>
              </a:ext>
            </a:extLst>
          </p:cNvPr>
          <p:cNvSpPr txBox="1"/>
          <p:nvPr/>
        </p:nvSpPr>
        <p:spPr>
          <a:xfrm>
            <a:off x="232113" y="666961"/>
            <a:ext cx="11598816" cy="369332"/>
          </a:xfrm>
          <a:prstGeom prst="rect">
            <a:avLst/>
          </a:prstGeom>
          <a:noFill/>
        </p:spPr>
        <p:txBody>
          <a:bodyPr wrap="square">
            <a:spAutoFit/>
          </a:bodyPr>
          <a:lstStyle/>
          <a:p>
            <a:r>
              <a:rPr lang="es-MX" dirty="0"/>
              <a:t>La matriz de transición calculada muestra las probabilidades de pasar de una categoría de cambio porcentual a otra. </a:t>
            </a:r>
          </a:p>
        </p:txBody>
      </p:sp>
      <p:graphicFrame>
        <p:nvGraphicFramePr>
          <p:cNvPr id="13" name="Tabla 12">
            <a:extLst>
              <a:ext uri="{FF2B5EF4-FFF2-40B4-BE49-F238E27FC236}">
                <a16:creationId xmlns:a16="http://schemas.microsoft.com/office/drawing/2014/main" id="{04BC5D52-FB0A-5C47-FDF2-A1C8ACBD8D3C}"/>
              </a:ext>
            </a:extLst>
          </p:cNvPr>
          <p:cNvGraphicFramePr>
            <a:graphicFrameLocks noGrp="1"/>
          </p:cNvGraphicFramePr>
          <p:nvPr>
            <p:extLst>
              <p:ext uri="{D42A27DB-BD31-4B8C-83A1-F6EECF244321}">
                <p14:modId xmlns:p14="http://schemas.microsoft.com/office/powerpoint/2010/main" val="3154513241"/>
              </p:ext>
            </p:extLst>
          </p:nvPr>
        </p:nvGraphicFramePr>
        <p:xfrm>
          <a:off x="464232" y="5082304"/>
          <a:ext cx="11005628" cy="1186180"/>
        </p:xfrm>
        <a:graphic>
          <a:graphicData uri="http://schemas.openxmlformats.org/drawingml/2006/table">
            <a:tbl>
              <a:tblPr firstRow="1" firstCol="1" bandRow="1">
                <a:tableStyleId>{21E4AEA4-8DFA-4A89-87EB-49C32662AFE0}</a:tableStyleId>
              </a:tblPr>
              <a:tblGrid>
                <a:gridCol w="5502814">
                  <a:extLst>
                    <a:ext uri="{9D8B030D-6E8A-4147-A177-3AD203B41FA5}">
                      <a16:colId xmlns:a16="http://schemas.microsoft.com/office/drawing/2014/main" val="1701556856"/>
                    </a:ext>
                  </a:extLst>
                </a:gridCol>
                <a:gridCol w="5502814">
                  <a:extLst>
                    <a:ext uri="{9D8B030D-6E8A-4147-A177-3AD203B41FA5}">
                      <a16:colId xmlns:a16="http://schemas.microsoft.com/office/drawing/2014/main" val="916585412"/>
                    </a:ext>
                  </a:extLst>
                </a:gridCol>
              </a:tblGrid>
              <a:tr h="0">
                <a:tc>
                  <a:txBody>
                    <a:bodyPr/>
                    <a:lstStyle/>
                    <a:p>
                      <a:pPr algn="ctr">
                        <a:lnSpc>
                          <a:spcPct val="107000"/>
                        </a:lnSpc>
                        <a:spcAft>
                          <a:spcPts val="800"/>
                        </a:spcAft>
                      </a:pPr>
                      <a:r>
                        <a:rPr lang="es-PA" sz="1400" dirty="0">
                          <a:effectLst/>
                        </a:rPr>
                        <a:t>Categoría</a:t>
                      </a:r>
                      <a:endParaRPr lang="es-PA"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lnSpc>
                          <a:spcPct val="107000"/>
                        </a:lnSpc>
                        <a:spcAft>
                          <a:spcPts val="800"/>
                        </a:spcAft>
                      </a:pPr>
                      <a:r>
                        <a:rPr lang="es-PA" sz="1400" dirty="0">
                          <a:effectLst/>
                        </a:rPr>
                        <a:t>Estrategia Dominante</a:t>
                      </a:r>
                      <a:endParaRPr lang="es-PA"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400541668"/>
                  </a:ext>
                </a:extLst>
              </a:tr>
              <a:tr h="0">
                <a:tc>
                  <a:txBody>
                    <a:bodyPr/>
                    <a:lstStyle/>
                    <a:p>
                      <a:pPr>
                        <a:lnSpc>
                          <a:spcPct val="107000"/>
                        </a:lnSpc>
                        <a:spcAft>
                          <a:spcPts val="800"/>
                        </a:spcAft>
                      </a:pPr>
                      <a:r>
                        <a:rPr lang="es-PA" sz="1400">
                          <a:effectLst/>
                        </a:rPr>
                        <a:t>Aumento Significativo</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nSpc>
                          <a:spcPct val="107000"/>
                        </a:lnSpc>
                        <a:spcAft>
                          <a:spcPts val="800"/>
                        </a:spcAft>
                      </a:pPr>
                      <a:r>
                        <a:rPr lang="es-PA" sz="1400">
                          <a:effectLst/>
                        </a:rPr>
                        <a:t>Aumento Moderado</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15607604"/>
                  </a:ext>
                </a:extLst>
              </a:tr>
              <a:tr h="0">
                <a:tc>
                  <a:txBody>
                    <a:bodyPr/>
                    <a:lstStyle/>
                    <a:p>
                      <a:pPr>
                        <a:lnSpc>
                          <a:spcPct val="107000"/>
                        </a:lnSpc>
                        <a:spcAft>
                          <a:spcPts val="800"/>
                        </a:spcAft>
                      </a:pPr>
                      <a:r>
                        <a:rPr lang="es-PA" sz="1400" dirty="0">
                          <a:effectLst/>
                        </a:rPr>
                        <a:t>Aumento Moderado</a:t>
                      </a:r>
                      <a:endParaRPr lang="es-PA"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nSpc>
                          <a:spcPct val="107000"/>
                        </a:lnSpc>
                        <a:spcAft>
                          <a:spcPts val="800"/>
                        </a:spcAft>
                      </a:pPr>
                      <a:r>
                        <a:rPr lang="es-PA" sz="1400">
                          <a:effectLst/>
                        </a:rPr>
                        <a:t>Aumento Moderado</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4025115496"/>
                  </a:ext>
                </a:extLst>
              </a:tr>
              <a:tr h="0">
                <a:tc>
                  <a:txBody>
                    <a:bodyPr/>
                    <a:lstStyle/>
                    <a:p>
                      <a:pPr>
                        <a:lnSpc>
                          <a:spcPct val="107000"/>
                        </a:lnSpc>
                        <a:spcAft>
                          <a:spcPts val="800"/>
                        </a:spcAft>
                      </a:pPr>
                      <a:r>
                        <a:rPr lang="es-PA" sz="1400">
                          <a:effectLst/>
                        </a:rPr>
                        <a:t>Disminución Moderada</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nSpc>
                          <a:spcPct val="107000"/>
                        </a:lnSpc>
                        <a:spcAft>
                          <a:spcPts val="800"/>
                        </a:spcAft>
                      </a:pPr>
                      <a:r>
                        <a:rPr lang="es-PA" sz="1400">
                          <a:effectLst/>
                        </a:rPr>
                        <a:t>Aumento Significativo</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702045460"/>
                  </a:ext>
                </a:extLst>
              </a:tr>
              <a:tr h="0">
                <a:tc>
                  <a:txBody>
                    <a:bodyPr/>
                    <a:lstStyle/>
                    <a:p>
                      <a:pPr>
                        <a:lnSpc>
                          <a:spcPct val="107000"/>
                        </a:lnSpc>
                        <a:spcAft>
                          <a:spcPts val="800"/>
                        </a:spcAft>
                      </a:pPr>
                      <a:r>
                        <a:rPr lang="es-PA" sz="1400">
                          <a:effectLst/>
                        </a:rPr>
                        <a:t>Disminución Significativa</a:t>
                      </a:r>
                      <a:endParaRPr lang="es-PA"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nSpc>
                          <a:spcPct val="107000"/>
                        </a:lnSpc>
                        <a:spcAft>
                          <a:spcPts val="800"/>
                        </a:spcAft>
                      </a:pPr>
                      <a:r>
                        <a:rPr lang="es-PA" sz="1400" dirty="0">
                          <a:effectLst/>
                        </a:rPr>
                        <a:t>Disminución Moderada</a:t>
                      </a:r>
                      <a:endParaRPr lang="es-PA"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257041487"/>
                  </a:ext>
                </a:extLst>
              </a:tr>
            </a:tbl>
          </a:graphicData>
        </a:graphic>
      </p:graphicFrame>
      <p:sp>
        <p:nvSpPr>
          <p:cNvPr id="15" name="CuadroTexto 14">
            <a:extLst>
              <a:ext uri="{FF2B5EF4-FFF2-40B4-BE49-F238E27FC236}">
                <a16:creationId xmlns:a16="http://schemas.microsoft.com/office/drawing/2014/main" id="{C7FB21A5-27F9-32CD-EB7C-188951E67EBA}"/>
              </a:ext>
            </a:extLst>
          </p:cNvPr>
          <p:cNvSpPr txBox="1"/>
          <p:nvPr/>
        </p:nvSpPr>
        <p:spPr>
          <a:xfrm>
            <a:off x="302448" y="6283806"/>
            <a:ext cx="12238891" cy="646331"/>
          </a:xfrm>
          <a:prstGeom prst="rect">
            <a:avLst/>
          </a:prstGeom>
          <a:noFill/>
        </p:spPr>
        <p:txBody>
          <a:bodyPr wrap="square">
            <a:spAutoFit/>
          </a:bodyPr>
          <a:lstStyle>
            <a:defPPr>
              <a:defRPr lang="es-419"/>
            </a:defPPr>
          </a:lstStyle>
          <a:p>
            <a:r>
              <a:rPr lang="es-PA" dirty="0"/>
              <a:t>Las estrategias dominantes derivadas de la teoría de juegos nos muestran cuál es la transición más probable dada una categoría inicial.</a:t>
            </a:r>
          </a:p>
        </p:txBody>
      </p:sp>
      <p:sp>
        <p:nvSpPr>
          <p:cNvPr id="16" name="CuadroTexto 15">
            <a:extLst>
              <a:ext uri="{FF2B5EF4-FFF2-40B4-BE49-F238E27FC236}">
                <a16:creationId xmlns:a16="http://schemas.microsoft.com/office/drawing/2014/main" id="{F255BFFA-0BA6-3F87-D658-8564EC39B5D9}"/>
              </a:ext>
            </a:extLst>
          </p:cNvPr>
          <p:cNvSpPr txBox="1"/>
          <p:nvPr/>
        </p:nvSpPr>
        <p:spPr>
          <a:xfrm>
            <a:off x="351690" y="4538984"/>
            <a:ext cx="6464104" cy="461665"/>
          </a:xfrm>
          <a:prstGeom prst="rect">
            <a:avLst/>
          </a:prstGeom>
          <a:noFill/>
        </p:spPr>
        <p:txBody>
          <a:bodyPr wrap="square">
            <a:spAutoFit/>
          </a:bodyPr>
          <a:lstStyle/>
          <a:p>
            <a:r>
              <a:rPr lang="es-MX" sz="2400" b="1" dirty="0"/>
              <a:t>Estrategias Dominantes</a:t>
            </a:r>
          </a:p>
        </p:txBody>
      </p:sp>
      <p:sp>
        <p:nvSpPr>
          <p:cNvPr id="18" name="CuadroTexto 17">
            <a:extLst>
              <a:ext uri="{FF2B5EF4-FFF2-40B4-BE49-F238E27FC236}">
                <a16:creationId xmlns:a16="http://schemas.microsoft.com/office/drawing/2014/main" id="{A0A673D9-1751-DBE4-237B-E4B358C7315C}"/>
              </a:ext>
            </a:extLst>
          </p:cNvPr>
          <p:cNvSpPr txBox="1"/>
          <p:nvPr/>
        </p:nvSpPr>
        <p:spPr>
          <a:xfrm>
            <a:off x="548638" y="2816254"/>
            <a:ext cx="6267156" cy="375552"/>
          </a:xfrm>
          <a:prstGeom prst="rect">
            <a:avLst/>
          </a:prstGeom>
          <a:noFill/>
        </p:spPr>
        <p:txBody>
          <a:bodyPr wrap="square">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Mean Absolute Deviation </a:t>
            </a:r>
            <a:r>
              <a:rPr lang="en-US" sz="1800" dirty="0">
                <a:effectLst/>
                <a:latin typeface="Calibri" panose="020F0502020204030204" pitchFamily="34" charset="0"/>
                <a:ea typeface="Calibri" panose="020F0502020204030204" pitchFamily="34" charset="0"/>
                <a:cs typeface="Arial" panose="020B0604020202020204" pitchFamily="34" charset="0"/>
              </a:rPr>
              <a:t>(MAD): 3145195416.77</a:t>
            </a:r>
            <a:endParaRPr lang="es-PA"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0" name="CuadroTexto 19">
            <a:extLst>
              <a:ext uri="{FF2B5EF4-FFF2-40B4-BE49-F238E27FC236}">
                <a16:creationId xmlns:a16="http://schemas.microsoft.com/office/drawing/2014/main" id="{4E1FEDEA-D591-508A-C831-ACDFEE07ED6D}"/>
              </a:ext>
            </a:extLst>
          </p:cNvPr>
          <p:cNvSpPr txBox="1"/>
          <p:nvPr/>
        </p:nvSpPr>
        <p:spPr>
          <a:xfrm>
            <a:off x="548638" y="3068051"/>
            <a:ext cx="6267156" cy="375552"/>
          </a:xfrm>
          <a:prstGeom prst="rect">
            <a:avLst/>
          </a:prstGeom>
          <a:noFill/>
        </p:spPr>
        <p:txBody>
          <a:bodyPr wrap="square">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Mean Absolute Percentage Error </a:t>
            </a:r>
            <a:r>
              <a:rPr lang="en-US" sz="1800" dirty="0">
                <a:effectLst/>
                <a:latin typeface="Calibri" panose="020F0502020204030204" pitchFamily="34" charset="0"/>
                <a:ea typeface="Calibri" panose="020F0502020204030204" pitchFamily="34" charset="0"/>
                <a:cs typeface="Arial" panose="020B0604020202020204" pitchFamily="34" charset="0"/>
              </a:rPr>
              <a:t>(MAPE):</a:t>
            </a:r>
            <a:endParaRPr lang="es-PA"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2" name="CuadroTexto 21">
            <a:extLst>
              <a:ext uri="{FF2B5EF4-FFF2-40B4-BE49-F238E27FC236}">
                <a16:creationId xmlns:a16="http://schemas.microsoft.com/office/drawing/2014/main" id="{E817803B-97B7-65BC-7533-1F2516E4233A}"/>
              </a:ext>
            </a:extLst>
          </p:cNvPr>
          <p:cNvSpPr txBox="1"/>
          <p:nvPr/>
        </p:nvSpPr>
        <p:spPr>
          <a:xfrm>
            <a:off x="548638" y="3313013"/>
            <a:ext cx="6267156" cy="375552"/>
          </a:xfrm>
          <a:prstGeom prst="rect">
            <a:avLst/>
          </a:prstGeom>
          <a:noFill/>
        </p:spPr>
        <p:txBody>
          <a:bodyPr wrap="square">
            <a:spAutoFit/>
          </a:bodyPr>
          <a:lstStyle/>
          <a:p>
            <a:pPr>
              <a:lnSpc>
                <a:spcPct val="107000"/>
              </a:lnSpc>
              <a:spcAft>
                <a:spcPts val="800"/>
              </a:spcAft>
            </a:pPr>
            <a:r>
              <a:rPr lang="es-PA" sz="1800" b="1" dirty="0">
                <a:effectLst/>
                <a:latin typeface="Calibri" panose="020F0502020204030204" pitchFamily="34" charset="0"/>
                <a:ea typeface="Calibri" panose="020F0502020204030204" pitchFamily="34" charset="0"/>
                <a:cs typeface="Arial" panose="020B0604020202020204" pitchFamily="34" charset="0"/>
              </a:rPr>
              <a:t>Tracking </a:t>
            </a:r>
            <a:r>
              <a:rPr lang="es-PA" sz="1800" b="1" dirty="0" err="1">
                <a:effectLst/>
                <a:latin typeface="Calibri" panose="020F0502020204030204" pitchFamily="34" charset="0"/>
                <a:ea typeface="Calibri" panose="020F0502020204030204" pitchFamily="34" charset="0"/>
                <a:cs typeface="Arial" panose="020B0604020202020204" pitchFamily="34" charset="0"/>
              </a:rPr>
              <a:t>Signal</a:t>
            </a:r>
            <a:r>
              <a:rPr lang="es-PA" sz="1800" b="1" dirty="0">
                <a:effectLst/>
                <a:latin typeface="Calibri" panose="020F0502020204030204" pitchFamily="34" charset="0"/>
                <a:ea typeface="Calibri" panose="020F0502020204030204" pitchFamily="34" charset="0"/>
                <a:cs typeface="Arial" panose="020B0604020202020204" pitchFamily="34" charset="0"/>
              </a:rPr>
              <a:t> </a:t>
            </a:r>
            <a:r>
              <a:rPr lang="es-PA" sz="1800" dirty="0">
                <a:effectLst/>
                <a:latin typeface="Calibri" panose="020F0502020204030204" pitchFamily="34" charset="0"/>
                <a:ea typeface="Calibri" panose="020F0502020204030204" pitchFamily="34" charset="0"/>
                <a:cs typeface="Arial" panose="020B0604020202020204" pitchFamily="34" charset="0"/>
              </a:rPr>
              <a:t>(TS): -2.067</a:t>
            </a:r>
          </a:p>
        </p:txBody>
      </p:sp>
    </p:spTree>
    <p:extLst>
      <p:ext uri="{BB962C8B-B14F-4D97-AF65-F5344CB8AC3E}">
        <p14:creationId xmlns:p14="http://schemas.microsoft.com/office/powerpoint/2010/main" val="274233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53DE9-7FF1-5AD5-5058-8C95B63AA760}"/>
              </a:ext>
            </a:extLst>
          </p:cNvPr>
          <p:cNvSpPr>
            <a:spLocks noGrp="1"/>
          </p:cNvSpPr>
          <p:nvPr>
            <p:ph type="ctrTitle"/>
          </p:nvPr>
        </p:nvSpPr>
        <p:spPr/>
        <p:txBody>
          <a:bodyPr/>
          <a:lstStyle/>
          <a:p>
            <a:r>
              <a:rPr lang="es-MX" b="1" dirty="0"/>
              <a:t>Definición del Problema</a:t>
            </a:r>
            <a:endParaRPr lang="es-PA" b="1" dirty="0"/>
          </a:p>
        </p:txBody>
      </p:sp>
    </p:spTree>
    <p:extLst>
      <p:ext uri="{BB962C8B-B14F-4D97-AF65-F5344CB8AC3E}">
        <p14:creationId xmlns:p14="http://schemas.microsoft.com/office/powerpoint/2010/main" val="3359716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EF2251-4C61-DE71-BDDA-AB606532B6DB}"/>
              </a:ext>
            </a:extLst>
          </p:cNvPr>
          <p:cNvSpPr>
            <a:spLocks noGrp="1"/>
          </p:cNvSpPr>
          <p:nvPr>
            <p:ph type="title"/>
          </p:nvPr>
        </p:nvSpPr>
        <p:spPr>
          <a:xfrm>
            <a:off x="0" y="1"/>
            <a:ext cx="3002280" cy="815926"/>
          </a:xfrm>
        </p:spPr>
        <p:txBody>
          <a:bodyPr/>
          <a:lstStyle/>
          <a:p>
            <a:r>
              <a:rPr lang="es-MX" dirty="0"/>
              <a:t>Análisis</a:t>
            </a:r>
            <a:endParaRPr lang="es-PA" dirty="0"/>
          </a:p>
        </p:txBody>
      </p:sp>
      <p:graphicFrame>
        <p:nvGraphicFramePr>
          <p:cNvPr id="3" name="Diagrama 2">
            <a:extLst>
              <a:ext uri="{FF2B5EF4-FFF2-40B4-BE49-F238E27FC236}">
                <a16:creationId xmlns:a16="http://schemas.microsoft.com/office/drawing/2014/main" id="{65EC8D5B-0257-CE6B-4BEA-0E9C0157DEDC}"/>
              </a:ext>
            </a:extLst>
          </p:cNvPr>
          <p:cNvGraphicFramePr/>
          <p:nvPr>
            <p:extLst>
              <p:ext uri="{D42A27DB-BD31-4B8C-83A1-F6EECF244321}">
                <p14:modId xmlns:p14="http://schemas.microsoft.com/office/powerpoint/2010/main" val="2051621348"/>
              </p:ext>
            </p:extLst>
          </p:nvPr>
        </p:nvGraphicFramePr>
        <p:xfrm>
          <a:off x="478302" y="1181686"/>
          <a:ext cx="11029070" cy="5092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a:extLst>
              <a:ext uri="{FF2B5EF4-FFF2-40B4-BE49-F238E27FC236}">
                <a16:creationId xmlns:a16="http://schemas.microsoft.com/office/drawing/2014/main" id="{6BBF33CD-ED9F-0330-4D3D-C7C85469E38F}"/>
              </a:ext>
            </a:extLst>
          </p:cNvPr>
          <p:cNvSpPr txBox="1"/>
          <p:nvPr/>
        </p:nvSpPr>
        <p:spPr>
          <a:xfrm>
            <a:off x="478302" y="1341679"/>
            <a:ext cx="1304778" cy="523220"/>
          </a:xfrm>
          <a:prstGeom prst="rect">
            <a:avLst/>
          </a:prstGeom>
          <a:noFill/>
        </p:spPr>
        <p:txBody>
          <a:bodyPr wrap="square">
            <a:spAutoFit/>
          </a:bodyPr>
          <a:lstStyle/>
          <a:p>
            <a:pPr lvl="0"/>
            <a:r>
              <a:rPr lang="es-MX" sz="2800" b="1" dirty="0">
                <a:solidFill>
                  <a:schemeClr val="tx1"/>
                </a:solidFill>
              </a:rPr>
              <a:t>MSE</a:t>
            </a:r>
            <a:endParaRPr lang="es-PA" sz="2800" b="1" dirty="0"/>
          </a:p>
        </p:txBody>
      </p:sp>
      <p:sp>
        <p:nvSpPr>
          <p:cNvPr id="6" name="CuadroTexto 5">
            <a:extLst>
              <a:ext uri="{FF2B5EF4-FFF2-40B4-BE49-F238E27FC236}">
                <a16:creationId xmlns:a16="http://schemas.microsoft.com/office/drawing/2014/main" id="{E297CB23-8E93-6591-BCCC-CE1480680E11}"/>
              </a:ext>
            </a:extLst>
          </p:cNvPr>
          <p:cNvSpPr txBox="1"/>
          <p:nvPr/>
        </p:nvSpPr>
        <p:spPr>
          <a:xfrm>
            <a:off x="3247293" y="1341679"/>
            <a:ext cx="1304778" cy="954107"/>
          </a:xfrm>
          <a:prstGeom prst="rect">
            <a:avLst/>
          </a:prstGeom>
          <a:noFill/>
        </p:spPr>
        <p:txBody>
          <a:bodyPr wrap="square">
            <a:spAutoFit/>
          </a:bodyPr>
          <a:lstStyle/>
          <a:p>
            <a:r>
              <a:rPr lang="es-MX" sz="2800" b="1" dirty="0">
                <a:solidFill>
                  <a:schemeClr val="tx1"/>
                </a:solidFill>
              </a:rPr>
              <a:t>MAD </a:t>
            </a:r>
            <a:endParaRPr lang="es-PA" sz="2800" b="1" dirty="0"/>
          </a:p>
          <a:p>
            <a:pPr lvl="0"/>
            <a:endParaRPr lang="es-PA" sz="2800" b="1" dirty="0"/>
          </a:p>
        </p:txBody>
      </p:sp>
      <p:sp>
        <p:nvSpPr>
          <p:cNvPr id="7" name="CuadroTexto 6">
            <a:extLst>
              <a:ext uri="{FF2B5EF4-FFF2-40B4-BE49-F238E27FC236}">
                <a16:creationId xmlns:a16="http://schemas.microsoft.com/office/drawing/2014/main" id="{49A8F6D3-DCB2-9AC6-5931-86E922C22864}"/>
              </a:ext>
            </a:extLst>
          </p:cNvPr>
          <p:cNvSpPr txBox="1"/>
          <p:nvPr/>
        </p:nvSpPr>
        <p:spPr>
          <a:xfrm>
            <a:off x="6016284" y="1341679"/>
            <a:ext cx="1304778" cy="523220"/>
          </a:xfrm>
          <a:prstGeom prst="rect">
            <a:avLst/>
          </a:prstGeom>
          <a:noFill/>
        </p:spPr>
        <p:txBody>
          <a:bodyPr wrap="square">
            <a:spAutoFit/>
          </a:bodyPr>
          <a:lstStyle/>
          <a:p>
            <a:pPr lvl="0"/>
            <a:r>
              <a:rPr lang="es-MX" sz="2800" b="1" dirty="0">
                <a:solidFill>
                  <a:schemeClr val="tx1"/>
                </a:solidFill>
              </a:rPr>
              <a:t>MAPE</a:t>
            </a:r>
          </a:p>
        </p:txBody>
      </p:sp>
      <p:sp>
        <p:nvSpPr>
          <p:cNvPr id="8" name="CuadroTexto 7">
            <a:extLst>
              <a:ext uri="{FF2B5EF4-FFF2-40B4-BE49-F238E27FC236}">
                <a16:creationId xmlns:a16="http://schemas.microsoft.com/office/drawing/2014/main" id="{B7EEA9C5-08B8-1320-B57D-84A812FCFC20}"/>
              </a:ext>
            </a:extLst>
          </p:cNvPr>
          <p:cNvSpPr txBox="1"/>
          <p:nvPr/>
        </p:nvSpPr>
        <p:spPr>
          <a:xfrm>
            <a:off x="8785275" y="1341679"/>
            <a:ext cx="1304778" cy="523220"/>
          </a:xfrm>
          <a:prstGeom prst="rect">
            <a:avLst/>
          </a:prstGeom>
          <a:noFill/>
        </p:spPr>
        <p:txBody>
          <a:bodyPr wrap="square">
            <a:spAutoFit/>
          </a:bodyPr>
          <a:lstStyle/>
          <a:p>
            <a:pPr lvl="0"/>
            <a:r>
              <a:rPr lang="es-MX" sz="2800" b="1" dirty="0">
                <a:solidFill>
                  <a:schemeClr val="tx1"/>
                </a:solidFill>
              </a:rPr>
              <a:t>TS</a:t>
            </a:r>
          </a:p>
        </p:txBody>
      </p:sp>
    </p:spTree>
    <p:extLst>
      <p:ext uri="{BB962C8B-B14F-4D97-AF65-F5344CB8AC3E}">
        <p14:creationId xmlns:p14="http://schemas.microsoft.com/office/powerpoint/2010/main" val="3002877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900D14-60D2-412A-DEF0-263435429BBF}"/>
              </a:ext>
            </a:extLst>
          </p:cNvPr>
          <p:cNvSpPr>
            <a:spLocks noGrp="1"/>
          </p:cNvSpPr>
          <p:nvPr>
            <p:ph type="title"/>
          </p:nvPr>
        </p:nvSpPr>
        <p:spPr>
          <a:xfrm>
            <a:off x="120748" y="63526"/>
            <a:ext cx="10515600" cy="619613"/>
          </a:xfrm>
        </p:spPr>
        <p:txBody>
          <a:bodyPr>
            <a:normAutofit fontScale="90000"/>
          </a:bodyPr>
          <a:lstStyle/>
          <a:p>
            <a:r>
              <a:rPr lang="es-MX" dirty="0"/>
              <a:t>Conclusiones</a:t>
            </a:r>
            <a:endParaRPr lang="es-PA" dirty="0"/>
          </a:p>
        </p:txBody>
      </p:sp>
      <p:sp>
        <p:nvSpPr>
          <p:cNvPr id="9" name="Rectángulo: esquinas redondeadas 8">
            <a:extLst>
              <a:ext uri="{FF2B5EF4-FFF2-40B4-BE49-F238E27FC236}">
                <a16:creationId xmlns:a16="http://schemas.microsoft.com/office/drawing/2014/main" id="{0CCCED5F-EBC4-EC16-629A-2BA62431661E}"/>
              </a:ext>
            </a:extLst>
          </p:cNvPr>
          <p:cNvSpPr/>
          <p:nvPr/>
        </p:nvSpPr>
        <p:spPr>
          <a:xfrm>
            <a:off x="838200" y="1336431"/>
            <a:ext cx="10515600" cy="1097280"/>
          </a:xfrm>
          <a:prstGeom prst="roundRect">
            <a:avLst/>
          </a:prstGeom>
          <a:solidFill>
            <a:srgbClr val="70AD4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b="1" dirty="0"/>
              <a:t>Alto MSE y MAD</a:t>
            </a:r>
            <a:r>
              <a:rPr lang="es-MX" dirty="0"/>
              <a:t>: Los altos valores de MSE y MAD, ser data de prueba  lo que nos demuestra lo que nos</a:t>
            </a:r>
            <a:endParaRPr lang="es-PA" dirty="0"/>
          </a:p>
          <a:p>
            <a:r>
              <a:rPr lang="es-MX" dirty="0"/>
              <a:t> indican que el modelo de regresión lineal está cometiendo grandes errores en las predicciones de los depósitos.</a:t>
            </a:r>
          </a:p>
        </p:txBody>
      </p:sp>
      <p:sp>
        <p:nvSpPr>
          <p:cNvPr id="10" name="Rectángulo: esquinas redondeadas 9">
            <a:extLst>
              <a:ext uri="{FF2B5EF4-FFF2-40B4-BE49-F238E27FC236}">
                <a16:creationId xmlns:a16="http://schemas.microsoft.com/office/drawing/2014/main" id="{86CBC098-5A30-D1D5-58C5-A1886E5C89D0}"/>
              </a:ext>
            </a:extLst>
          </p:cNvPr>
          <p:cNvSpPr/>
          <p:nvPr/>
        </p:nvSpPr>
        <p:spPr>
          <a:xfrm>
            <a:off x="838200" y="3120683"/>
            <a:ext cx="10515600" cy="1097280"/>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b="1" dirty="0">
                <a:solidFill>
                  <a:schemeClr val="tx1"/>
                </a:solidFill>
              </a:rPr>
              <a:t>Altísimo MAPE</a:t>
            </a:r>
            <a:r>
              <a:rPr lang="es-MX" dirty="0">
                <a:solidFill>
                  <a:schemeClr val="tx1"/>
                </a:solidFill>
              </a:rPr>
              <a:t>: Un MAPE de 152.54% muestra que las predicciones del modelo son muy inexactas y, en promedio, están desviadas en más del doble de los valores reales.</a:t>
            </a:r>
            <a:endParaRPr lang="es-PA" dirty="0">
              <a:solidFill>
                <a:schemeClr val="tx1"/>
              </a:solidFill>
            </a:endParaRPr>
          </a:p>
        </p:txBody>
      </p:sp>
      <p:sp>
        <p:nvSpPr>
          <p:cNvPr id="11" name="Rectángulo: esquinas redondeadas 10">
            <a:extLst>
              <a:ext uri="{FF2B5EF4-FFF2-40B4-BE49-F238E27FC236}">
                <a16:creationId xmlns:a16="http://schemas.microsoft.com/office/drawing/2014/main" id="{01884997-8048-F3F6-D120-113082EC272B}"/>
              </a:ext>
            </a:extLst>
          </p:cNvPr>
          <p:cNvSpPr/>
          <p:nvPr/>
        </p:nvSpPr>
        <p:spPr>
          <a:xfrm>
            <a:off x="838200" y="4820529"/>
            <a:ext cx="10515600" cy="1097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b="1" dirty="0"/>
              <a:t>Tracking Signal negativo</a:t>
            </a:r>
            <a:r>
              <a:rPr lang="es-MX" dirty="0"/>
              <a:t>: Un TS de -2.07 sugiere que el modelo tiene una tendencia a subestimar los depósitos, lo que puede indicar un sesgo en las predicciones del modelo.</a:t>
            </a:r>
            <a:endParaRPr lang="es-PA" dirty="0"/>
          </a:p>
        </p:txBody>
      </p:sp>
    </p:spTree>
    <p:extLst>
      <p:ext uri="{BB962C8B-B14F-4D97-AF65-F5344CB8AC3E}">
        <p14:creationId xmlns:p14="http://schemas.microsoft.com/office/powerpoint/2010/main" val="1665072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14"/>
          <p:cNvGrpSpPr/>
          <p:nvPr/>
        </p:nvGrpSpPr>
        <p:grpSpPr>
          <a:xfrm>
            <a:off x="1" y="351513"/>
            <a:ext cx="8913199" cy="3077487"/>
            <a:chOff x="0" y="0"/>
            <a:chExt cx="3521264" cy="1215798"/>
          </a:xfrm>
        </p:grpSpPr>
        <p:sp>
          <p:nvSpPr>
            <p:cNvPr id="124" name="Google Shape;124;p14"/>
            <p:cNvSpPr/>
            <p:nvPr/>
          </p:nvSpPr>
          <p:spPr>
            <a:xfrm>
              <a:off x="0" y="0"/>
              <a:ext cx="3521264" cy="1215798"/>
            </a:xfrm>
            <a:custGeom>
              <a:avLst/>
              <a:gdLst/>
              <a:ahLst/>
              <a:cxnLst/>
              <a:rect l="l" t="t" r="r" b="b"/>
              <a:pathLst>
                <a:path w="3521264" h="1215798" extrusionOk="0">
                  <a:moveTo>
                    <a:pt x="3521264" y="607899"/>
                  </a:moveTo>
                  <a:lnTo>
                    <a:pt x="3114864" y="0"/>
                  </a:lnTo>
                  <a:lnTo>
                    <a:pt x="3114864" y="203200"/>
                  </a:lnTo>
                  <a:lnTo>
                    <a:pt x="0" y="203200"/>
                  </a:lnTo>
                  <a:lnTo>
                    <a:pt x="0" y="1012598"/>
                  </a:lnTo>
                  <a:lnTo>
                    <a:pt x="3114864" y="1012598"/>
                  </a:lnTo>
                  <a:lnTo>
                    <a:pt x="3114864" y="1215798"/>
                  </a:lnTo>
                  <a:lnTo>
                    <a:pt x="3521264" y="607899"/>
                  </a:lnTo>
                  <a:close/>
                </a:path>
              </a:pathLst>
            </a:custGeom>
            <a:solidFill>
              <a:srgbClr val="FFFFFF"/>
            </a:solidFill>
            <a:ln>
              <a:noFill/>
            </a:ln>
          </p:spPr>
        </p:sp>
        <p:sp>
          <p:nvSpPr>
            <p:cNvPr id="125" name="Google Shape;125;p14"/>
            <p:cNvSpPr txBox="1"/>
            <p:nvPr/>
          </p:nvSpPr>
          <p:spPr>
            <a:xfrm>
              <a:off x="0" y="165100"/>
              <a:ext cx="3419664" cy="847498"/>
            </a:xfrm>
            <a:prstGeom prst="rect">
              <a:avLst/>
            </a:prstGeom>
            <a:noFill/>
            <a:ln>
              <a:noFill/>
            </a:ln>
          </p:spPr>
          <p:txBody>
            <a:bodyPr spcFirstLastPara="1" wrap="square" lIns="33867" tIns="33867" rIns="33867" bIns="33867" anchor="ctr" anchorCtr="0">
              <a:noAutofit/>
            </a:bodyPr>
            <a:lstStyle/>
            <a:p>
              <a:pPr algn="ctr">
                <a:lnSpc>
                  <a:spcPct val="163333"/>
                </a:lnSpc>
              </a:pPr>
              <a:endParaRPr sz="1200">
                <a:solidFill>
                  <a:schemeClr val="dk1"/>
                </a:solidFill>
                <a:latin typeface="Calibri"/>
                <a:ea typeface="Calibri"/>
                <a:cs typeface="Calibri"/>
                <a:sym typeface="Calibri"/>
              </a:endParaRPr>
            </a:p>
          </p:txBody>
        </p:sp>
      </p:grpSp>
      <p:grpSp>
        <p:nvGrpSpPr>
          <p:cNvPr id="126" name="Google Shape;126;p14"/>
          <p:cNvGrpSpPr/>
          <p:nvPr/>
        </p:nvGrpSpPr>
        <p:grpSpPr>
          <a:xfrm rot="10800000">
            <a:off x="3278801" y="3261857"/>
            <a:ext cx="8913199" cy="3077487"/>
            <a:chOff x="0" y="0"/>
            <a:chExt cx="3521264" cy="1215798"/>
          </a:xfrm>
        </p:grpSpPr>
        <p:sp>
          <p:nvSpPr>
            <p:cNvPr id="127" name="Google Shape;127;p14"/>
            <p:cNvSpPr/>
            <p:nvPr/>
          </p:nvSpPr>
          <p:spPr>
            <a:xfrm>
              <a:off x="0" y="0"/>
              <a:ext cx="3521264" cy="1215798"/>
            </a:xfrm>
            <a:custGeom>
              <a:avLst/>
              <a:gdLst/>
              <a:ahLst/>
              <a:cxnLst/>
              <a:rect l="l" t="t" r="r" b="b"/>
              <a:pathLst>
                <a:path w="3521264" h="1215798" extrusionOk="0">
                  <a:moveTo>
                    <a:pt x="3521264" y="607899"/>
                  </a:moveTo>
                  <a:lnTo>
                    <a:pt x="3114864" y="0"/>
                  </a:lnTo>
                  <a:lnTo>
                    <a:pt x="3114864" y="203200"/>
                  </a:lnTo>
                  <a:lnTo>
                    <a:pt x="0" y="203200"/>
                  </a:lnTo>
                  <a:lnTo>
                    <a:pt x="0" y="1012598"/>
                  </a:lnTo>
                  <a:lnTo>
                    <a:pt x="3114864" y="1012598"/>
                  </a:lnTo>
                  <a:lnTo>
                    <a:pt x="3114864" y="1215798"/>
                  </a:lnTo>
                  <a:lnTo>
                    <a:pt x="3521264" y="607899"/>
                  </a:lnTo>
                  <a:close/>
                </a:path>
              </a:pathLst>
            </a:custGeom>
            <a:solidFill>
              <a:srgbClr val="000000"/>
            </a:solidFill>
            <a:ln>
              <a:noFill/>
            </a:ln>
          </p:spPr>
        </p:sp>
        <p:sp>
          <p:nvSpPr>
            <p:cNvPr id="128" name="Google Shape;128;p14"/>
            <p:cNvSpPr txBox="1"/>
            <p:nvPr/>
          </p:nvSpPr>
          <p:spPr>
            <a:xfrm>
              <a:off x="0" y="165100"/>
              <a:ext cx="3419664" cy="847498"/>
            </a:xfrm>
            <a:prstGeom prst="rect">
              <a:avLst/>
            </a:prstGeom>
            <a:noFill/>
            <a:ln>
              <a:noFill/>
            </a:ln>
          </p:spPr>
          <p:txBody>
            <a:bodyPr spcFirstLastPara="1" wrap="square" lIns="33867" tIns="33867" rIns="33867" bIns="33867" anchor="ctr" anchorCtr="0">
              <a:noAutofit/>
            </a:bodyPr>
            <a:lstStyle/>
            <a:p>
              <a:pPr algn="ctr">
                <a:lnSpc>
                  <a:spcPct val="163333"/>
                </a:lnSpc>
              </a:pPr>
              <a:endParaRPr sz="1200">
                <a:solidFill>
                  <a:schemeClr val="dk1"/>
                </a:solidFill>
                <a:latin typeface="Calibri"/>
                <a:ea typeface="Calibri"/>
                <a:cs typeface="Calibri"/>
                <a:sym typeface="Calibri"/>
              </a:endParaRPr>
            </a:p>
          </p:txBody>
        </p:sp>
      </p:grpSp>
      <p:sp>
        <p:nvSpPr>
          <p:cNvPr id="129" name="Google Shape;129;p14"/>
          <p:cNvSpPr txBox="1"/>
          <p:nvPr/>
        </p:nvSpPr>
        <p:spPr>
          <a:xfrm>
            <a:off x="9079672" y="1472426"/>
            <a:ext cx="2426600" cy="1107996"/>
          </a:xfrm>
          <a:prstGeom prst="rect">
            <a:avLst/>
          </a:prstGeom>
          <a:noFill/>
          <a:ln>
            <a:noFill/>
          </a:ln>
        </p:spPr>
        <p:txBody>
          <a:bodyPr spcFirstLastPara="1" wrap="square" lIns="0" tIns="0" rIns="0" bIns="0" anchor="t" anchorCtr="0">
            <a:spAutoFit/>
          </a:bodyPr>
          <a:lstStyle/>
          <a:p>
            <a:pPr algn="ctr"/>
            <a:r>
              <a:rPr lang="en-US" sz="2400" b="1" dirty="0" err="1">
                <a:solidFill>
                  <a:srgbClr val="000000"/>
                </a:solidFill>
                <a:latin typeface="Amiko"/>
                <a:ea typeface="Amiko"/>
                <a:cs typeface="Amiko"/>
                <a:sym typeface="Amiko"/>
              </a:rPr>
              <a:t>Interpretación</a:t>
            </a:r>
            <a:r>
              <a:rPr lang="en-US" sz="2400" b="1" dirty="0">
                <a:solidFill>
                  <a:srgbClr val="000000"/>
                </a:solidFill>
                <a:latin typeface="Amiko"/>
                <a:ea typeface="Amiko"/>
                <a:cs typeface="Amiko"/>
                <a:sym typeface="Amiko"/>
              </a:rPr>
              <a:t> de </a:t>
            </a:r>
            <a:r>
              <a:rPr lang="en-US" sz="2400" b="1" dirty="0" err="1">
                <a:solidFill>
                  <a:srgbClr val="000000"/>
                </a:solidFill>
                <a:latin typeface="Amiko"/>
                <a:ea typeface="Amiko"/>
                <a:cs typeface="Amiko"/>
                <a:sym typeface="Amiko"/>
              </a:rPr>
              <a:t>los</a:t>
            </a:r>
            <a:r>
              <a:rPr lang="en-US" sz="2400" b="1" dirty="0">
                <a:solidFill>
                  <a:srgbClr val="000000"/>
                </a:solidFill>
                <a:latin typeface="Amiko"/>
                <a:ea typeface="Amiko"/>
                <a:cs typeface="Amiko"/>
                <a:sym typeface="Amiko"/>
              </a:rPr>
              <a:t> </a:t>
            </a:r>
            <a:r>
              <a:rPr lang="en-US" sz="2400" b="1" dirty="0" err="1">
                <a:solidFill>
                  <a:srgbClr val="000000"/>
                </a:solidFill>
                <a:latin typeface="Amiko"/>
                <a:ea typeface="Amiko"/>
                <a:cs typeface="Amiko"/>
                <a:sym typeface="Amiko"/>
              </a:rPr>
              <a:t>Resultados</a:t>
            </a:r>
            <a:endParaRPr lang="en-US" sz="2400" b="1" dirty="0">
              <a:solidFill>
                <a:srgbClr val="000000"/>
              </a:solidFill>
              <a:latin typeface="Amiko"/>
              <a:ea typeface="Amiko"/>
              <a:cs typeface="Amiko"/>
              <a:sym typeface="Amiko"/>
            </a:endParaRPr>
          </a:p>
        </p:txBody>
      </p:sp>
      <p:sp>
        <p:nvSpPr>
          <p:cNvPr id="130" name="Google Shape;130;p14"/>
          <p:cNvSpPr txBox="1"/>
          <p:nvPr/>
        </p:nvSpPr>
        <p:spPr>
          <a:xfrm>
            <a:off x="1276216" y="1161912"/>
            <a:ext cx="3180400" cy="517065"/>
          </a:xfrm>
          <a:prstGeom prst="rect">
            <a:avLst/>
          </a:prstGeom>
          <a:noFill/>
          <a:ln>
            <a:noFill/>
          </a:ln>
        </p:spPr>
        <p:txBody>
          <a:bodyPr spcFirstLastPara="1" wrap="square" lIns="0" tIns="0" rIns="0" bIns="0" anchor="t" anchorCtr="0">
            <a:spAutoFit/>
          </a:bodyPr>
          <a:lstStyle/>
          <a:p>
            <a:pPr>
              <a:lnSpc>
                <a:spcPct val="140000"/>
              </a:lnSpc>
            </a:pPr>
            <a:r>
              <a:rPr lang="en-US" sz="2400" b="1" dirty="0" err="1">
                <a:solidFill>
                  <a:srgbClr val="000000"/>
                </a:solidFill>
                <a:latin typeface="Amiko"/>
                <a:ea typeface="Amiko"/>
                <a:cs typeface="Amiko"/>
                <a:sym typeface="Amiko"/>
              </a:rPr>
              <a:t>Patrones</a:t>
            </a:r>
            <a:r>
              <a:rPr lang="en-US" sz="2400" b="1" dirty="0">
                <a:solidFill>
                  <a:srgbClr val="000000"/>
                </a:solidFill>
                <a:latin typeface="Amiko"/>
                <a:ea typeface="Amiko"/>
                <a:cs typeface="Amiko"/>
                <a:sym typeface="Amiko"/>
              </a:rPr>
              <a:t> </a:t>
            </a:r>
            <a:r>
              <a:rPr lang="en-US" sz="2400" b="1" dirty="0" err="1">
                <a:solidFill>
                  <a:srgbClr val="000000"/>
                </a:solidFill>
                <a:latin typeface="Amiko"/>
                <a:ea typeface="Amiko"/>
                <a:cs typeface="Amiko"/>
                <a:sym typeface="Amiko"/>
              </a:rPr>
              <a:t>Dominantes</a:t>
            </a:r>
            <a:endParaRPr sz="1200" b="1" dirty="0">
              <a:latin typeface="Amiko"/>
              <a:ea typeface="Amiko"/>
              <a:cs typeface="Amiko"/>
              <a:sym typeface="Amiko"/>
            </a:endParaRPr>
          </a:p>
        </p:txBody>
      </p:sp>
      <p:sp>
        <p:nvSpPr>
          <p:cNvPr id="131" name="Google Shape;131;p14"/>
          <p:cNvSpPr txBox="1"/>
          <p:nvPr/>
        </p:nvSpPr>
        <p:spPr>
          <a:xfrm>
            <a:off x="1276216" y="1735952"/>
            <a:ext cx="5516800" cy="424732"/>
          </a:xfrm>
          <a:prstGeom prst="rect">
            <a:avLst/>
          </a:prstGeom>
          <a:noFill/>
          <a:ln>
            <a:noFill/>
          </a:ln>
        </p:spPr>
        <p:txBody>
          <a:bodyPr spcFirstLastPara="1" wrap="square" lIns="0" tIns="0" rIns="0" bIns="0" anchor="t" anchorCtr="0">
            <a:spAutoFit/>
          </a:bodyPr>
          <a:lstStyle/>
          <a:p>
            <a:pPr>
              <a:lnSpc>
                <a:spcPct val="115000"/>
              </a:lnSpc>
            </a:pPr>
            <a:r>
              <a:rPr lang="es-MX" sz="1200" dirty="0">
                <a:solidFill>
                  <a:srgbClr val="000000"/>
                </a:solidFill>
                <a:latin typeface="Amiko"/>
                <a:ea typeface="Amiko"/>
                <a:cs typeface="Amiko"/>
                <a:sym typeface="Amiko"/>
              </a:rPr>
              <a:t>Identificamos cuáles son las transiciones más probables para cada categoría de cambio porcentual</a:t>
            </a:r>
            <a:endParaRPr sz="1200" dirty="0"/>
          </a:p>
        </p:txBody>
      </p:sp>
      <p:sp>
        <p:nvSpPr>
          <p:cNvPr id="132" name="Google Shape;132;p14"/>
          <p:cNvSpPr txBox="1"/>
          <p:nvPr/>
        </p:nvSpPr>
        <p:spPr>
          <a:xfrm>
            <a:off x="8325816" y="4058286"/>
            <a:ext cx="3180400" cy="517065"/>
          </a:xfrm>
          <a:prstGeom prst="rect">
            <a:avLst/>
          </a:prstGeom>
          <a:noFill/>
          <a:ln>
            <a:noFill/>
          </a:ln>
        </p:spPr>
        <p:txBody>
          <a:bodyPr spcFirstLastPara="1" wrap="square" lIns="0" tIns="0" rIns="0" bIns="0" anchor="t" anchorCtr="0">
            <a:spAutoFit/>
          </a:bodyPr>
          <a:lstStyle/>
          <a:p>
            <a:pPr algn="r">
              <a:lnSpc>
                <a:spcPct val="140000"/>
              </a:lnSpc>
            </a:pPr>
            <a:r>
              <a:rPr lang="en-US" sz="2400" b="1" dirty="0" err="1">
                <a:solidFill>
                  <a:srgbClr val="FFFFFF"/>
                </a:solidFill>
                <a:latin typeface="Amiko"/>
                <a:ea typeface="Amiko"/>
                <a:cs typeface="Amiko"/>
                <a:sym typeface="Amiko"/>
              </a:rPr>
              <a:t>Estrategias</a:t>
            </a:r>
            <a:r>
              <a:rPr lang="en-US" sz="2400" b="1" dirty="0">
                <a:solidFill>
                  <a:srgbClr val="FFFFFF"/>
                </a:solidFill>
                <a:latin typeface="Amiko"/>
                <a:ea typeface="Amiko"/>
                <a:cs typeface="Amiko"/>
                <a:sym typeface="Amiko"/>
              </a:rPr>
              <a:t> </a:t>
            </a:r>
            <a:r>
              <a:rPr lang="en-US" sz="2400" b="1" dirty="0" err="1">
                <a:solidFill>
                  <a:srgbClr val="FFFFFF"/>
                </a:solidFill>
                <a:latin typeface="Amiko"/>
                <a:ea typeface="Amiko"/>
                <a:cs typeface="Amiko"/>
                <a:sym typeface="Amiko"/>
              </a:rPr>
              <a:t>Óptimas</a:t>
            </a:r>
            <a:endParaRPr sz="1200" b="1" dirty="0">
              <a:latin typeface="Amiko"/>
              <a:ea typeface="Amiko"/>
              <a:cs typeface="Amiko"/>
              <a:sym typeface="Amiko"/>
            </a:endParaRPr>
          </a:p>
        </p:txBody>
      </p:sp>
      <p:sp>
        <p:nvSpPr>
          <p:cNvPr id="133" name="Google Shape;133;p14"/>
          <p:cNvSpPr txBox="1"/>
          <p:nvPr/>
        </p:nvSpPr>
        <p:spPr>
          <a:xfrm>
            <a:off x="5788119" y="4632326"/>
            <a:ext cx="5718000" cy="424732"/>
          </a:xfrm>
          <a:prstGeom prst="rect">
            <a:avLst/>
          </a:prstGeom>
          <a:noFill/>
          <a:ln>
            <a:noFill/>
          </a:ln>
        </p:spPr>
        <p:txBody>
          <a:bodyPr spcFirstLastPara="1" wrap="square" lIns="0" tIns="0" rIns="0" bIns="0" anchor="t" anchorCtr="0">
            <a:spAutoFit/>
          </a:bodyPr>
          <a:lstStyle/>
          <a:p>
            <a:pPr algn="r">
              <a:lnSpc>
                <a:spcPct val="115000"/>
              </a:lnSpc>
            </a:pPr>
            <a:r>
              <a:rPr lang="es-MX" sz="1200" dirty="0">
                <a:solidFill>
                  <a:srgbClr val="FFFFFF"/>
                </a:solidFill>
                <a:latin typeface="Amiko"/>
                <a:ea typeface="Amiko"/>
                <a:cs typeface="Amiko"/>
                <a:sym typeface="Amiko"/>
              </a:rPr>
              <a:t>Determinamos qué estrategias (transiciones) tienen la mayor probabilidad de ocurrir dado un estado inicial, lo cual puede ser útil para la toma de decisiones</a:t>
            </a:r>
            <a:endParaRPr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0E62DD86-FFC6-3B56-71C0-27C40096015C}"/>
              </a:ext>
            </a:extLst>
          </p:cNvPr>
          <p:cNvGraphicFramePr/>
          <p:nvPr>
            <p:extLst>
              <p:ext uri="{D42A27DB-BD31-4B8C-83A1-F6EECF244321}">
                <p14:modId xmlns:p14="http://schemas.microsoft.com/office/powerpoint/2010/main" val="2210512127"/>
              </p:ext>
            </p:extLst>
          </p:nvPr>
        </p:nvGraphicFramePr>
        <p:xfrm>
          <a:off x="-1389576" y="1144207"/>
          <a:ext cx="7168271" cy="45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uadroTexto 6">
            <a:extLst>
              <a:ext uri="{FF2B5EF4-FFF2-40B4-BE49-F238E27FC236}">
                <a16:creationId xmlns:a16="http://schemas.microsoft.com/office/drawing/2014/main" id="{9FBDC5FD-9CE6-A546-4FF0-3CFE8D77AD64}"/>
              </a:ext>
            </a:extLst>
          </p:cNvPr>
          <p:cNvSpPr txBox="1"/>
          <p:nvPr/>
        </p:nvSpPr>
        <p:spPr>
          <a:xfrm>
            <a:off x="140675" y="-7458"/>
            <a:ext cx="6464104" cy="584775"/>
          </a:xfrm>
          <a:prstGeom prst="rect">
            <a:avLst/>
          </a:prstGeom>
          <a:noFill/>
        </p:spPr>
        <p:txBody>
          <a:bodyPr wrap="square">
            <a:spAutoFit/>
          </a:bodyPr>
          <a:lstStyle/>
          <a:p>
            <a:r>
              <a:rPr lang="es-MX" sz="3200" b="1" dirty="0"/>
              <a:t>Estrategias Optimas</a:t>
            </a:r>
          </a:p>
        </p:txBody>
      </p:sp>
      <p:sp>
        <p:nvSpPr>
          <p:cNvPr id="9" name="CuadroTexto 8">
            <a:extLst>
              <a:ext uri="{FF2B5EF4-FFF2-40B4-BE49-F238E27FC236}">
                <a16:creationId xmlns:a16="http://schemas.microsoft.com/office/drawing/2014/main" id="{5E791175-9085-4766-C175-69DBAE6F4E7C}"/>
              </a:ext>
            </a:extLst>
          </p:cNvPr>
          <p:cNvSpPr txBox="1"/>
          <p:nvPr/>
        </p:nvSpPr>
        <p:spPr>
          <a:xfrm>
            <a:off x="4812715" y="754372"/>
            <a:ext cx="7379285" cy="923330"/>
          </a:xfrm>
          <a:prstGeom prst="rect">
            <a:avLst/>
          </a:prstGeom>
          <a:solidFill>
            <a:schemeClr val="accent5"/>
          </a:solidFill>
        </p:spPr>
        <p:txBody>
          <a:bodyPr wrap="square">
            <a:spAutoFit/>
          </a:bodyPr>
          <a:lstStyle/>
          <a:p>
            <a:r>
              <a:rPr lang="es-MX" dirty="0">
                <a:solidFill>
                  <a:schemeClr val="bg1"/>
                </a:solidFill>
              </a:rPr>
              <a:t>Si estamos en un estado de "Aumento Significativo", la estrategia óptima podría ser seguir esperando un aumento, aunque esto debe ser validado contra la matriz de transición específica.</a:t>
            </a:r>
          </a:p>
        </p:txBody>
      </p:sp>
      <p:sp>
        <p:nvSpPr>
          <p:cNvPr id="10" name="CuadroTexto 9">
            <a:extLst>
              <a:ext uri="{FF2B5EF4-FFF2-40B4-BE49-F238E27FC236}">
                <a16:creationId xmlns:a16="http://schemas.microsoft.com/office/drawing/2014/main" id="{A7C04E14-4214-C630-A745-175E64B94352}"/>
              </a:ext>
            </a:extLst>
          </p:cNvPr>
          <p:cNvSpPr txBox="1"/>
          <p:nvPr/>
        </p:nvSpPr>
        <p:spPr>
          <a:xfrm>
            <a:off x="4812716" y="4048522"/>
            <a:ext cx="7379284" cy="923330"/>
          </a:xfrm>
          <a:prstGeom prst="rect">
            <a:avLst/>
          </a:prstGeom>
          <a:solidFill>
            <a:srgbClr val="4DC58D"/>
          </a:solidFill>
        </p:spPr>
        <p:txBody>
          <a:bodyPr wrap="square">
            <a:spAutoFit/>
          </a:bodyPr>
          <a:lstStyle/>
          <a:p>
            <a:r>
              <a:rPr lang="es-MX" dirty="0">
                <a:solidFill>
                  <a:schemeClr val="bg1"/>
                </a:solidFill>
              </a:rPr>
              <a:t>Este estado puede tener altas probabilidades de transitar a estados de menor cambio o incluso revertirse, dependiendo de las probabilidades en la matriz de transición</a:t>
            </a:r>
          </a:p>
        </p:txBody>
      </p:sp>
      <p:sp>
        <p:nvSpPr>
          <p:cNvPr id="11" name="CuadroTexto 10">
            <a:extLst>
              <a:ext uri="{FF2B5EF4-FFF2-40B4-BE49-F238E27FC236}">
                <a16:creationId xmlns:a16="http://schemas.microsoft.com/office/drawing/2014/main" id="{C12573D5-B4C6-36C6-8C6B-379DE5B7785B}"/>
              </a:ext>
            </a:extLst>
          </p:cNvPr>
          <p:cNvSpPr txBox="1"/>
          <p:nvPr/>
        </p:nvSpPr>
        <p:spPr>
          <a:xfrm>
            <a:off x="4812715" y="2347813"/>
            <a:ext cx="7379285" cy="646331"/>
          </a:xfrm>
          <a:prstGeom prst="rect">
            <a:avLst/>
          </a:prstGeom>
          <a:solidFill>
            <a:srgbClr val="70AD47"/>
          </a:solidFill>
        </p:spPr>
        <p:txBody>
          <a:bodyPr wrap="square">
            <a:spAutoFit/>
          </a:bodyPr>
          <a:lstStyle/>
          <a:p>
            <a:r>
              <a:rPr lang="es-MX" dirty="0">
                <a:solidFill>
                  <a:schemeClr val="bg1"/>
                </a:solidFill>
              </a:rPr>
              <a:t>Las probabilidades de transitar a estados adyacentes podrían indicar tendencias más estables o menos volátiles.</a:t>
            </a:r>
          </a:p>
        </p:txBody>
      </p:sp>
      <p:sp>
        <p:nvSpPr>
          <p:cNvPr id="13" name="CuadroTexto 12">
            <a:extLst>
              <a:ext uri="{FF2B5EF4-FFF2-40B4-BE49-F238E27FC236}">
                <a16:creationId xmlns:a16="http://schemas.microsoft.com/office/drawing/2014/main" id="{F506F8C3-B616-153E-C6FE-812A433C6667}"/>
              </a:ext>
            </a:extLst>
          </p:cNvPr>
          <p:cNvSpPr txBox="1"/>
          <p:nvPr/>
        </p:nvSpPr>
        <p:spPr>
          <a:xfrm>
            <a:off x="0" y="5645548"/>
            <a:ext cx="12192000" cy="1200329"/>
          </a:xfrm>
          <a:prstGeom prst="rect">
            <a:avLst/>
          </a:prstGeom>
          <a:solidFill>
            <a:schemeClr val="bg2"/>
          </a:solidFill>
        </p:spPr>
        <p:txBody>
          <a:bodyPr wrap="square">
            <a:spAutoFit/>
          </a:bodyPr>
          <a:lstStyle/>
          <a:p>
            <a:pPr algn="just"/>
            <a:r>
              <a:rPr lang="es-MX" b="1" dirty="0"/>
              <a:t>Este análisis proporciona una manera de usar la teoría de juegos para entender y predecir comportamientos en series temporales financieras, utilizando cambios porcentuales en depósitos mensuales como estrategias en un juego estocástico.</a:t>
            </a:r>
          </a:p>
          <a:p>
            <a:pPr algn="just"/>
            <a:r>
              <a:rPr lang="es-MX" b="1" dirty="0"/>
              <a:t>Para obtener conclusiones basadas en los datos calculados, revisaremos la matriz de transición de las categorías de cambio porcentual y analizaremos las estrategias dominantes derivadas de la teoría de juegos.</a:t>
            </a:r>
          </a:p>
        </p:txBody>
      </p:sp>
    </p:spTree>
    <p:extLst>
      <p:ext uri="{BB962C8B-B14F-4D97-AF65-F5344CB8AC3E}">
        <p14:creationId xmlns:p14="http://schemas.microsoft.com/office/powerpoint/2010/main" val="3867543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E108D9-0810-6731-3EDA-44E4B2FFF30E}"/>
              </a:ext>
            </a:extLst>
          </p:cNvPr>
          <p:cNvSpPr>
            <a:spLocks noGrp="1"/>
          </p:cNvSpPr>
          <p:nvPr>
            <p:ph type="title"/>
          </p:nvPr>
        </p:nvSpPr>
        <p:spPr/>
        <p:txBody>
          <a:bodyPr/>
          <a:lstStyle/>
          <a:p>
            <a:r>
              <a:rPr lang="es-MX" dirty="0"/>
              <a:t>Resultados</a:t>
            </a:r>
            <a:endParaRPr lang="es-PA" dirty="0"/>
          </a:p>
        </p:txBody>
      </p:sp>
      <p:graphicFrame>
        <p:nvGraphicFramePr>
          <p:cNvPr id="7" name="Marcador de contenido 6">
            <a:extLst>
              <a:ext uri="{FF2B5EF4-FFF2-40B4-BE49-F238E27FC236}">
                <a16:creationId xmlns:a16="http://schemas.microsoft.com/office/drawing/2014/main" id="{B2A5B4C1-327E-060E-2451-189CDEE3F837}"/>
              </a:ext>
            </a:extLst>
          </p:cNvPr>
          <p:cNvGraphicFramePr>
            <a:graphicFrameLocks noGrp="1"/>
          </p:cNvGraphicFramePr>
          <p:nvPr>
            <p:ph idx="1"/>
            <p:extLst>
              <p:ext uri="{D42A27DB-BD31-4B8C-83A1-F6EECF244321}">
                <p14:modId xmlns:p14="http://schemas.microsoft.com/office/powerpoint/2010/main" val="2523419714"/>
              </p:ext>
            </p:extLst>
          </p:nvPr>
        </p:nvGraphicFramePr>
        <p:xfrm>
          <a:off x="-168812" y="365124"/>
          <a:ext cx="12112284" cy="6492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78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1BBDF-234C-E297-F214-6B094D7DAFB6}"/>
              </a:ext>
            </a:extLst>
          </p:cNvPr>
          <p:cNvSpPr>
            <a:spLocks noGrp="1"/>
          </p:cNvSpPr>
          <p:nvPr>
            <p:ph type="title"/>
          </p:nvPr>
        </p:nvSpPr>
        <p:spPr>
          <a:xfrm>
            <a:off x="170376" y="105051"/>
            <a:ext cx="10515600" cy="807900"/>
          </a:xfrm>
        </p:spPr>
        <p:txBody>
          <a:bodyPr/>
          <a:lstStyle/>
          <a:p>
            <a:r>
              <a:rPr lang="es-MX" b="1" dirty="0"/>
              <a:t>Conclusiones</a:t>
            </a:r>
            <a:endParaRPr lang="es-PA" b="1" dirty="0"/>
          </a:p>
        </p:txBody>
      </p:sp>
      <p:sp>
        <p:nvSpPr>
          <p:cNvPr id="3" name="Marcador de contenido 2">
            <a:extLst>
              <a:ext uri="{FF2B5EF4-FFF2-40B4-BE49-F238E27FC236}">
                <a16:creationId xmlns:a16="http://schemas.microsoft.com/office/drawing/2014/main" id="{EDB925E2-5698-D295-4B84-F848743ED2AE}"/>
              </a:ext>
            </a:extLst>
          </p:cNvPr>
          <p:cNvSpPr>
            <a:spLocks noGrp="1"/>
          </p:cNvSpPr>
          <p:nvPr>
            <p:ph idx="1"/>
          </p:nvPr>
        </p:nvSpPr>
        <p:spPr>
          <a:xfrm>
            <a:off x="683455" y="1292741"/>
            <a:ext cx="11330354" cy="2800767"/>
          </a:xfrm>
          <a:noFill/>
        </p:spPr>
        <p:txBody>
          <a:bodyPr wrap="square">
            <a:spAutoFit/>
          </a:bodyPr>
          <a:lstStyle/>
          <a:p>
            <a:pPr marL="0" indent="0">
              <a:buNone/>
            </a:pPr>
            <a:r>
              <a:rPr lang="es-MX" sz="2000" b="1" dirty="0"/>
              <a:t>Estos resultados pueden ayudar en la toma de decisiones financieras y en la planificación estratégica. </a:t>
            </a:r>
          </a:p>
          <a:p>
            <a:pPr marL="0" indent="0">
              <a:buNone/>
            </a:pPr>
            <a:endParaRPr lang="es-MX" sz="2000" b="1" dirty="0"/>
          </a:p>
          <a:p>
            <a:pPr marL="0" indent="0">
              <a:buNone/>
            </a:pPr>
            <a:endParaRPr lang="es-MX" sz="2000" b="1" dirty="0"/>
          </a:p>
          <a:p>
            <a:pPr marL="0" indent="0">
              <a:buNone/>
            </a:pPr>
            <a:endParaRPr lang="es-MX" sz="2000" b="1" dirty="0"/>
          </a:p>
          <a:p>
            <a:pPr marL="0" indent="0">
              <a:buNone/>
            </a:pPr>
            <a:endParaRPr lang="es-MX" sz="2000" b="1" dirty="0"/>
          </a:p>
          <a:p>
            <a:pPr marL="0" indent="0">
              <a:buNone/>
            </a:pPr>
            <a:endParaRPr lang="es-MX" sz="2000" b="1" dirty="0"/>
          </a:p>
          <a:p>
            <a:pPr marL="0" indent="0">
              <a:buNone/>
            </a:pPr>
            <a:endParaRPr lang="es-PA" sz="2000" b="1" dirty="0"/>
          </a:p>
        </p:txBody>
      </p:sp>
      <p:graphicFrame>
        <p:nvGraphicFramePr>
          <p:cNvPr id="4" name="Diagrama 3">
            <a:extLst>
              <a:ext uri="{FF2B5EF4-FFF2-40B4-BE49-F238E27FC236}">
                <a16:creationId xmlns:a16="http://schemas.microsoft.com/office/drawing/2014/main" id="{707BDB8C-BBC0-EA5B-1B60-C299D4470AEB}"/>
              </a:ext>
            </a:extLst>
          </p:cNvPr>
          <p:cNvGraphicFramePr/>
          <p:nvPr>
            <p:extLst>
              <p:ext uri="{D42A27DB-BD31-4B8C-83A1-F6EECF244321}">
                <p14:modId xmlns:p14="http://schemas.microsoft.com/office/powerpoint/2010/main" val="3653446335"/>
              </p:ext>
            </p:extLst>
          </p:nvPr>
        </p:nvGraphicFramePr>
        <p:xfrm>
          <a:off x="-1" y="1752815"/>
          <a:ext cx="5877951" cy="3691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a:extLst>
              <a:ext uri="{FF2B5EF4-FFF2-40B4-BE49-F238E27FC236}">
                <a16:creationId xmlns:a16="http://schemas.microsoft.com/office/drawing/2014/main" id="{65DC55AE-0008-21F5-1FCF-6716EFF03878}"/>
              </a:ext>
            </a:extLst>
          </p:cNvPr>
          <p:cNvSpPr txBox="1"/>
          <p:nvPr/>
        </p:nvSpPr>
        <p:spPr>
          <a:xfrm>
            <a:off x="6058486" y="1841902"/>
            <a:ext cx="6098344" cy="830997"/>
          </a:xfrm>
          <a:prstGeom prst="rect">
            <a:avLst/>
          </a:prstGeom>
          <a:solidFill>
            <a:schemeClr val="accent5"/>
          </a:solidFill>
        </p:spPr>
        <p:txBody>
          <a:bodyPr wrap="square">
            <a:spAutoFit/>
          </a:bodyPr>
          <a:lstStyle/>
          <a:p>
            <a:r>
              <a:rPr lang="es-MX" sz="1600" dirty="0"/>
              <a:t>Saber que un aumento significativo en depósitos tiende a ser seguido por un aumento moderado puede ayudar a planificar la gestión de liquidez</a:t>
            </a:r>
            <a:endParaRPr lang="es-PA" sz="1600" dirty="0"/>
          </a:p>
        </p:txBody>
      </p:sp>
      <p:sp>
        <p:nvSpPr>
          <p:cNvPr id="8" name="CuadroTexto 7">
            <a:extLst>
              <a:ext uri="{FF2B5EF4-FFF2-40B4-BE49-F238E27FC236}">
                <a16:creationId xmlns:a16="http://schemas.microsoft.com/office/drawing/2014/main" id="{D4169155-81BB-40B5-BB1A-3B8F0ED13085}"/>
              </a:ext>
            </a:extLst>
          </p:cNvPr>
          <p:cNvSpPr txBox="1"/>
          <p:nvPr/>
        </p:nvSpPr>
        <p:spPr>
          <a:xfrm>
            <a:off x="6076071" y="3183006"/>
            <a:ext cx="6098344" cy="830997"/>
          </a:xfrm>
          <a:prstGeom prst="rect">
            <a:avLst/>
          </a:prstGeom>
          <a:solidFill>
            <a:srgbClr val="4DC58D"/>
          </a:solidFill>
        </p:spPr>
        <p:txBody>
          <a:bodyPr wrap="square">
            <a:spAutoFit/>
          </a:bodyPr>
          <a:lstStyle/>
          <a:p>
            <a:r>
              <a:rPr lang="es-MX" sz="1600" dirty="0"/>
              <a:t>Entender que una disminución significativa tiende a ser seguida por una disminución moderada puede ayudar a gestionar el riesgo de bajas continuas en depósitos.</a:t>
            </a:r>
          </a:p>
        </p:txBody>
      </p:sp>
      <p:sp>
        <p:nvSpPr>
          <p:cNvPr id="10" name="CuadroTexto 9">
            <a:extLst>
              <a:ext uri="{FF2B5EF4-FFF2-40B4-BE49-F238E27FC236}">
                <a16:creationId xmlns:a16="http://schemas.microsoft.com/office/drawing/2014/main" id="{7DC9B82B-89C3-BFBC-5D06-BD2ED1CF62FC}"/>
              </a:ext>
            </a:extLst>
          </p:cNvPr>
          <p:cNvSpPr txBox="1"/>
          <p:nvPr/>
        </p:nvSpPr>
        <p:spPr>
          <a:xfrm>
            <a:off x="6058486" y="4473298"/>
            <a:ext cx="6133514" cy="584775"/>
          </a:xfrm>
          <a:prstGeom prst="rect">
            <a:avLst/>
          </a:prstGeom>
          <a:solidFill>
            <a:srgbClr val="70AD47"/>
          </a:solidFill>
        </p:spPr>
        <p:txBody>
          <a:bodyPr wrap="square">
            <a:spAutoFit/>
          </a:bodyPr>
          <a:lstStyle/>
          <a:p>
            <a:r>
              <a:rPr lang="es-MX" sz="1600" dirty="0"/>
              <a:t>Los patrones de cambios en depósitos pueden informar decisiones sobre cuándo invertir en ciertos activos o ajustar estrategias financieras.</a:t>
            </a:r>
            <a:endParaRPr lang="es-PA" sz="1600" dirty="0"/>
          </a:p>
        </p:txBody>
      </p:sp>
      <p:sp>
        <p:nvSpPr>
          <p:cNvPr id="12" name="CuadroTexto 11">
            <a:extLst>
              <a:ext uri="{FF2B5EF4-FFF2-40B4-BE49-F238E27FC236}">
                <a16:creationId xmlns:a16="http://schemas.microsoft.com/office/drawing/2014/main" id="{AE65C69B-2AD1-0379-F75C-5E9041CFCEBF}"/>
              </a:ext>
            </a:extLst>
          </p:cNvPr>
          <p:cNvSpPr txBox="1"/>
          <p:nvPr/>
        </p:nvSpPr>
        <p:spPr>
          <a:xfrm>
            <a:off x="838200" y="5658742"/>
            <a:ext cx="10726615" cy="1015663"/>
          </a:xfrm>
          <a:prstGeom prst="rect">
            <a:avLst/>
          </a:prstGeom>
          <a:noFill/>
        </p:spPr>
        <p:txBody>
          <a:bodyPr wrap="square">
            <a:spAutoFit/>
          </a:bodyPr>
          <a:lstStyle/>
          <a:p>
            <a:pPr marL="0" indent="0">
              <a:buNone/>
            </a:pPr>
            <a:r>
              <a:rPr lang="es-MX" sz="2000" b="1" dirty="0"/>
              <a:t>el uso de la teoría de juegos en combinación con el análisis de la matriz de transición nos proporciona una visión más detallada y estratégica del comportamiento de los depósitos mensuales.</a:t>
            </a:r>
          </a:p>
        </p:txBody>
      </p:sp>
    </p:spTree>
    <p:extLst>
      <p:ext uri="{BB962C8B-B14F-4D97-AF65-F5344CB8AC3E}">
        <p14:creationId xmlns:p14="http://schemas.microsoft.com/office/powerpoint/2010/main" val="3370629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0D152-4440-771A-249F-25CC2F02928C}"/>
              </a:ext>
            </a:extLst>
          </p:cNvPr>
          <p:cNvSpPr>
            <a:spLocks noGrp="1"/>
          </p:cNvSpPr>
          <p:nvPr>
            <p:ph type="title"/>
          </p:nvPr>
        </p:nvSpPr>
        <p:spPr>
          <a:xfrm>
            <a:off x="0" y="0"/>
            <a:ext cx="6376938" cy="738554"/>
          </a:xfrm>
        </p:spPr>
        <p:txBody>
          <a:bodyPr/>
          <a:lstStyle/>
          <a:p>
            <a:r>
              <a:rPr lang="es-MX" sz="4000" b="1" dirty="0"/>
              <a:t>Definición del Problema</a:t>
            </a:r>
            <a:endParaRPr lang="es-PA" b="1" dirty="0"/>
          </a:p>
        </p:txBody>
      </p:sp>
      <p:pic>
        <p:nvPicPr>
          <p:cNvPr id="6" name="Marcador de contenido 5">
            <a:extLst>
              <a:ext uri="{FF2B5EF4-FFF2-40B4-BE49-F238E27FC236}">
                <a16:creationId xmlns:a16="http://schemas.microsoft.com/office/drawing/2014/main" id="{746F67F3-D33D-2DA4-E45B-10CC29B7B71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589"/>
          <a:stretch/>
        </p:blipFill>
        <p:spPr>
          <a:xfrm>
            <a:off x="7892684" y="1804181"/>
            <a:ext cx="3848100" cy="2871787"/>
          </a:xfrm>
          <a:prstGeom prst="roundRect">
            <a:avLst>
              <a:gd name="adj" fmla="val 50000"/>
            </a:avLst>
          </a:prstGeom>
        </p:spPr>
      </p:pic>
      <p:sp>
        <p:nvSpPr>
          <p:cNvPr id="4" name="Marcador de texto 3">
            <a:extLst>
              <a:ext uri="{FF2B5EF4-FFF2-40B4-BE49-F238E27FC236}">
                <a16:creationId xmlns:a16="http://schemas.microsoft.com/office/drawing/2014/main" id="{1552AC84-0EB4-294F-206B-6C6B8F4806A6}"/>
              </a:ext>
            </a:extLst>
          </p:cNvPr>
          <p:cNvSpPr>
            <a:spLocks noGrp="1"/>
          </p:cNvSpPr>
          <p:nvPr>
            <p:ph type="body" sz="half" idx="2"/>
          </p:nvPr>
        </p:nvSpPr>
        <p:spPr>
          <a:xfrm>
            <a:off x="839788" y="2565595"/>
            <a:ext cx="6376938" cy="1726810"/>
          </a:xfrm>
        </p:spPr>
        <p:txBody>
          <a:bodyPr>
            <a:normAutofit/>
          </a:bodyPr>
          <a:lstStyle/>
          <a:p>
            <a:r>
              <a:rPr lang="es-MX" sz="2400" dirty="0">
                <a:solidFill>
                  <a:schemeClr val="tx1">
                    <a:lumMod val="95000"/>
                    <a:lumOff val="5000"/>
                  </a:schemeClr>
                </a:solidFill>
              </a:rPr>
              <a:t>El Banco  </a:t>
            </a:r>
            <a:r>
              <a:rPr lang="es-MX" sz="2400" b="1" dirty="0">
                <a:solidFill>
                  <a:schemeClr val="tx1">
                    <a:lumMod val="95000"/>
                    <a:lumOff val="5000"/>
                  </a:schemeClr>
                </a:solidFill>
              </a:rPr>
              <a:t>XYZ</a:t>
            </a:r>
            <a:r>
              <a:rPr lang="es-MX" sz="2400" dirty="0">
                <a:solidFill>
                  <a:schemeClr val="tx1">
                    <a:lumMod val="95000"/>
                    <a:lumOff val="5000"/>
                  </a:schemeClr>
                </a:solidFill>
              </a:rPr>
              <a:t> necesita realizar un diagnóstico exhaustivo basado en sus datos históricos para tomar una decisión informada sobre su futuro: expandirse o venderse a otro grupo financiero.</a:t>
            </a:r>
          </a:p>
          <a:p>
            <a:endParaRPr lang="es-PA" sz="2400" dirty="0">
              <a:solidFill>
                <a:schemeClr val="tx1">
                  <a:lumMod val="95000"/>
                  <a:lumOff val="5000"/>
                </a:schemeClr>
              </a:solidFill>
            </a:endParaRPr>
          </a:p>
        </p:txBody>
      </p:sp>
    </p:spTree>
    <p:extLst>
      <p:ext uri="{BB962C8B-B14F-4D97-AF65-F5344CB8AC3E}">
        <p14:creationId xmlns:p14="http://schemas.microsoft.com/office/powerpoint/2010/main" val="243412153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53DE9-7FF1-5AD5-5058-8C95B63AA760}"/>
              </a:ext>
            </a:extLst>
          </p:cNvPr>
          <p:cNvSpPr>
            <a:spLocks noGrp="1"/>
          </p:cNvSpPr>
          <p:nvPr>
            <p:ph type="ctrTitle"/>
          </p:nvPr>
        </p:nvSpPr>
        <p:spPr/>
        <p:txBody>
          <a:bodyPr/>
          <a:lstStyle/>
          <a:p>
            <a:r>
              <a:rPr lang="es-MX" b="1" dirty="0"/>
              <a:t>Recolección de datos</a:t>
            </a:r>
            <a:endParaRPr lang="es-PA" b="1" dirty="0"/>
          </a:p>
        </p:txBody>
      </p:sp>
    </p:spTree>
    <p:extLst>
      <p:ext uri="{BB962C8B-B14F-4D97-AF65-F5344CB8AC3E}">
        <p14:creationId xmlns:p14="http://schemas.microsoft.com/office/powerpoint/2010/main" val="19528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AD7F9-672B-7346-DDD9-B646BCD854F5}"/>
              </a:ext>
            </a:extLst>
          </p:cNvPr>
          <p:cNvSpPr>
            <a:spLocks noGrp="1"/>
          </p:cNvSpPr>
          <p:nvPr>
            <p:ph type="title"/>
          </p:nvPr>
        </p:nvSpPr>
        <p:spPr>
          <a:xfrm>
            <a:off x="0" y="-309489"/>
            <a:ext cx="10515600" cy="1325563"/>
          </a:xfrm>
        </p:spPr>
        <p:txBody>
          <a:bodyPr/>
          <a:lstStyle/>
          <a:p>
            <a:r>
              <a:rPr lang="es-MX" b="1" dirty="0"/>
              <a:t>Recolección de datos</a:t>
            </a:r>
            <a:endParaRPr lang="es-PA" dirty="0"/>
          </a:p>
        </p:txBody>
      </p:sp>
      <p:graphicFrame>
        <p:nvGraphicFramePr>
          <p:cNvPr id="3" name="Tabla 2">
            <a:extLst>
              <a:ext uri="{FF2B5EF4-FFF2-40B4-BE49-F238E27FC236}">
                <a16:creationId xmlns:a16="http://schemas.microsoft.com/office/drawing/2014/main" id="{3601B6A8-608C-25CA-5793-17C0D83A0B63}"/>
              </a:ext>
            </a:extLst>
          </p:cNvPr>
          <p:cNvGraphicFramePr>
            <a:graphicFrameLocks noGrp="1"/>
          </p:cNvGraphicFramePr>
          <p:nvPr>
            <p:extLst>
              <p:ext uri="{D42A27DB-BD31-4B8C-83A1-F6EECF244321}">
                <p14:modId xmlns:p14="http://schemas.microsoft.com/office/powerpoint/2010/main" val="1503264617"/>
              </p:ext>
            </p:extLst>
          </p:nvPr>
        </p:nvGraphicFramePr>
        <p:xfrm>
          <a:off x="2032000" y="1203960"/>
          <a:ext cx="8128000" cy="4450080"/>
        </p:xfrm>
        <a:graphic>
          <a:graphicData uri="http://schemas.openxmlformats.org/drawingml/2006/table">
            <a:tbl>
              <a:tblPr firstRow="1" bandRow="1">
                <a:tableStyleId>{EB344D84-9AFB-497E-A393-DC336BA19D2E}</a:tableStyleId>
              </a:tblPr>
              <a:tblGrid>
                <a:gridCol w="528320">
                  <a:extLst>
                    <a:ext uri="{9D8B030D-6E8A-4147-A177-3AD203B41FA5}">
                      <a16:colId xmlns:a16="http://schemas.microsoft.com/office/drawing/2014/main" val="3689149837"/>
                    </a:ext>
                  </a:extLst>
                </a:gridCol>
                <a:gridCol w="3535680">
                  <a:extLst>
                    <a:ext uri="{9D8B030D-6E8A-4147-A177-3AD203B41FA5}">
                      <a16:colId xmlns:a16="http://schemas.microsoft.com/office/drawing/2014/main" val="2923544846"/>
                    </a:ext>
                  </a:extLst>
                </a:gridCol>
                <a:gridCol w="2032000">
                  <a:extLst>
                    <a:ext uri="{9D8B030D-6E8A-4147-A177-3AD203B41FA5}">
                      <a16:colId xmlns:a16="http://schemas.microsoft.com/office/drawing/2014/main" val="1103787572"/>
                    </a:ext>
                  </a:extLst>
                </a:gridCol>
                <a:gridCol w="2032000">
                  <a:extLst>
                    <a:ext uri="{9D8B030D-6E8A-4147-A177-3AD203B41FA5}">
                      <a16:colId xmlns:a16="http://schemas.microsoft.com/office/drawing/2014/main" val="1424913933"/>
                    </a:ext>
                  </a:extLst>
                </a:gridCol>
              </a:tblGrid>
              <a:tr h="370840">
                <a:tc>
                  <a:txBody>
                    <a:bodyPr/>
                    <a:lstStyle/>
                    <a:p>
                      <a:r>
                        <a:rPr lang="es-MX" dirty="0"/>
                        <a:t>#</a:t>
                      </a:r>
                      <a:endParaRPr lang="es-PA" dirty="0"/>
                    </a:p>
                  </a:txBody>
                  <a:tcPr/>
                </a:tc>
                <a:tc>
                  <a:txBody>
                    <a:bodyPr/>
                    <a:lstStyle/>
                    <a:p>
                      <a:r>
                        <a:rPr lang="es-MX" dirty="0"/>
                        <a:t>Column</a:t>
                      </a:r>
                      <a:endParaRPr lang="es-PA" dirty="0"/>
                    </a:p>
                  </a:txBody>
                  <a:tcPr/>
                </a:tc>
                <a:tc>
                  <a:txBody>
                    <a:bodyPr/>
                    <a:lstStyle/>
                    <a:p>
                      <a:r>
                        <a:rPr lang="es-MX" dirty="0"/>
                        <a:t>Non-</a:t>
                      </a:r>
                      <a:r>
                        <a:rPr lang="es-MX" dirty="0" err="1"/>
                        <a:t>Null</a:t>
                      </a:r>
                      <a:r>
                        <a:rPr lang="es-MX" dirty="0"/>
                        <a:t> Count</a:t>
                      </a:r>
                      <a:endParaRPr lang="es-PA" dirty="0"/>
                    </a:p>
                  </a:txBody>
                  <a:tcPr/>
                </a:tc>
                <a:tc>
                  <a:txBody>
                    <a:bodyPr/>
                    <a:lstStyle/>
                    <a:p>
                      <a:r>
                        <a:rPr lang="es-MX" dirty="0"/>
                        <a:t>Dtype</a:t>
                      </a:r>
                      <a:endParaRPr lang="es-PA" dirty="0"/>
                    </a:p>
                  </a:txBody>
                  <a:tcPr/>
                </a:tc>
                <a:extLst>
                  <a:ext uri="{0D108BD9-81ED-4DB2-BD59-A6C34878D82A}">
                    <a16:rowId xmlns:a16="http://schemas.microsoft.com/office/drawing/2014/main" val="1792385718"/>
                  </a:ext>
                </a:extLst>
              </a:tr>
              <a:tr h="370840">
                <a:tc>
                  <a:txBody>
                    <a:bodyPr/>
                    <a:lstStyle/>
                    <a:p>
                      <a:r>
                        <a:rPr lang="es-MX" dirty="0"/>
                        <a:t>0</a:t>
                      </a:r>
                      <a:endParaRPr lang="es-PA" dirty="0"/>
                    </a:p>
                  </a:txBody>
                  <a:tcPr/>
                </a:tc>
                <a:tc>
                  <a:txBody>
                    <a:bodyPr/>
                    <a:lstStyle/>
                    <a:p>
                      <a:r>
                        <a:rPr lang="es-PA" dirty="0"/>
                        <a:t>ACCOUNT NO</a:t>
                      </a:r>
                    </a:p>
                  </a:txBody>
                  <a:tcPr/>
                </a:tc>
                <a:tc>
                  <a:txBody>
                    <a:bodyPr/>
                    <a:lstStyle/>
                    <a:p>
                      <a:pPr algn="ctr"/>
                      <a:r>
                        <a:rPr lang="es-PA" dirty="0"/>
                        <a:t>116,201 </a:t>
                      </a:r>
                    </a:p>
                  </a:txBody>
                  <a:tcPr/>
                </a:tc>
                <a:tc>
                  <a:txBody>
                    <a:bodyPr/>
                    <a:lstStyle/>
                    <a:p>
                      <a:pPr algn="ctr"/>
                      <a:r>
                        <a:rPr lang="es-PA" dirty="0"/>
                        <a:t>object</a:t>
                      </a:r>
                    </a:p>
                  </a:txBody>
                  <a:tcPr/>
                </a:tc>
                <a:extLst>
                  <a:ext uri="{0D108BD9-81ED-4DB2-BD59-A6C34878D82A}">
                    <a16:rowId xmlns:a16="http://schemas.microsoft.com/office/drawing/2014/main" val="374300823"/>
                  </a:ext>
                </a:extLst>
              </a:tr>
              <a:tr h="370840">
                <a:tc>
                  <a:txBody>
                    <a:bodyPr/>
                    <a:lstStyle/>
                    <a:p>
                      <a:r>
                        <a:rPr lang="es-MX" dirty="0"/>
                        <a:t>1</a:t>
                      </a:r>
                      <a:endParaRPr lang="es-PA" dirty="0"/>
                    </a:p>
                  </a:txBody>
                  <a:tcPr/>
                </a:tc>
                <a:tc>
                  <a:txBody>
                    <a:bodyPr/>
                    <a:lstStyle/>
                    <a:p>
                      <a:r>
                        <a:rPr lang="es-PA" dirty="0"/>
                        <a:t>YEAR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A" sz="1800" b="0" i="0" u="none" strike="noStrike" kern="1200" cap="none" spc="0" normalizeH="0" baseline="0" noProof="0" dirty="0">
                          <a:ln>
                            <a:noFill/>
                          </a:ln>
                          <a:solidFill>
                            <a:prstClr val="black"/>
                          </a:solidFill>
                          <a:effectLst/>
                          <a:uLnTx/>
                          <a:uFillTx/>
                          <a:latin typeface="Calibri" panose="020F0502020204030204"/>
                          <a:ea typeface="+mn-ea"/>
                          <a:cs typeface="+mn-cs"/>
                        </a:rPr>
                        <a:t>116,201 </a:t>
                      </a:r>
                    </a:p>
                  </a:txBody>
                  <a:tcPr/>
                </a:tc>
                <a:tc>
                  <a:txBody>
                    <a:bodyPr/>
                    <a:lstStyle/>
                    <a:p>
                      <a:pPr algn="ctr"/>
                      <a:r>
                        <a:rPr lang="es-PA" dirty="0"/>
                        <a:t>int64</a:t>
                      </a:r>
                    </a:p>
                  </a:txBody>
                  <a:tcPr/>
                </a:tc>
                <a:extLst>
                  <a:ext uri="{0D108BD9-81ED-4DB2-BD59-A6C34878D82A}">
                    <a16:rowId xmlns:a16="http://schemas.microsoft.com/office/drawing/2014/main" val="3274403568"/>
                  </a:ext>
                </a:extLst>
              </a:tr>
              <a:tr h="370840">
                <a:tc>
                  <a:txBody>
                    <a:bodyPr/>
                    <a:lstStyle/>
                    <a:p>
                      <a:r>
                        <a:rPr lang="es-MX" dirty="0"/>
                        <a:t>2</a:t>
                      </a:r>
                      <a:endParaRPr lang="es-PA" dirty="0"/>
                    </a:p>
                  </a:txBody>
                  <a:tcPr/>
                </a:tc>
                <a:tc>
                  <a:txBody>
                    <a:bodyPr/>
                    <a:lstStyle/>
                    <a:p>
                      <a:r>
                        <a:rPr lang="es-PA" dirty="0"/>
                        <a:t>DATE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A" sz="1800" b="0" i="0" u="none" strike="noStrike" kern="1200" cap="none" spc="0" normalizeH="0" baseline="0" noProof="0">
                          <a:ln>
                            <a:noFill/>
                          </a:ln>
                          <a:solidFill>
                            <a:prstClr val="black"/>
                          </a:solidFill>
                          <a:effectLst/>
                          <a:uLnTx/>
                          <a:uFillTx/>
                          <a:latin typeface="Calibri" panose="020F0502020204030204"/>
                          <a:ea typeface="+mn-ea"/>
                          <a:cs typeface="+mn-cs"/>
                        </a:rPr>
                        <a:t>116,201 </a:t>
                      </a:r>
                      <a:endParaRPr kumimoji="0" lang="es-P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algn="ctr"/>
                      <a:r>
                        <a:rPr lang="es-PA" dirty="0"/>
                        <a:t>datetime64[ns]</a:t>
                      </a:r>
                    </a:p>
                  </a:txBody>
                  <a:tcPr/>
                </a:tc>
                <a:extLst>
                  <a:ext uri="{0D108BD9-81ED-4DB2-BD59-A6C34878D82A}">
                    <a16:rowId xmlns:a16="http://schemas.microsoft.com/office/drawing/2014/main" val="637353521"/>
                  </a:ext>
                </a:extLst>
              </a:tr>
              <a:tr h="370840">
                <a:tc>
                  <a:txBody>
                    <a:bodyPr/>
                    <a:lstStyle/>
                    <a:p>
                      <a:r>
                        <a:rPr lang="es-MX" dirty="0"/>
                        <a:t>3</a:t>
                      </a:r>
                      <a:endParaRPr lang="es-PA" dirty="0"/>
                    </a:p>
                  </a:txBody>
                  <a:tcPr/>
                </a:tc>
                <a:tc>
                  <a:txBody>
                    <a:bodyPr/>
                    <a:lstStyle/>
                    <a:p>
                      <a:r>
                        <a:rPr lang="es-PA" dirty="0"/>
                        <a:t>TRANSACTION DETAILS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A" sz="1800" b="0" i="0" u="none" strike="noStrike" kern="1200" cap="none" spc="0" normalizeH="0" baseline="0" noProof="0" dirty="0">
                          <a:ln>
                            <a:noFill/>
                          </a:ln>
                          <a:solidFill>
                            <a:prstClr val="black"/>
                          </a:solidFill>
                          <a:effectLst/>
                          <a:uLnTx/>
                          <a:uFillTx/>
                          <a:latin typeface="+mn-lt"/>
                          <a:ea typeface="+mn-ea"/>
                          <a:cs typeface="+mn-cs"/>
                        </a:rPr>
                        <a:t>113,702</a:t>
                      </a:r>
                      <a:endParaRPr kumimoji="0" lang="es-P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object</a:t>
                      </a:r>
                    </a:p>
                  </a:txBody>
                  <a:tcPr/>
                </a:tc>
                <a:extLst>
                  <a:ext uri="{0D108BD9-81ED-4DB2-BD59-A6C34878D82A}">
                    <a16:rowId xmlns:a16="http://schemas.microsoft.com/office/drawing/2014/main" val="3863020143"/>
                  </a:ext>
                </a:extLst>
              </a:tr>
              <a:tr h="370840">
                <a:tc>
                  <a:txBody>
                    <a:bodyPr/>
                    <a:lstStyle/>
                    <a:p>
                      <a:r>
                        <a:rPr lang="es-MX" dirty="0"/>
                        <a:t>4</a:t>
                      </a:r>
                      <a:endParaRPr lang="es-PA" dirty="0"/>
                    </a:p>
                  </a:txBody>
                  <a:tcPr/>
                </a:tc>
                <a:tc>
                  <a:txBody>
                    <a:bodyPr/>
                    <a:lstStyle/>
                    <a:p>
                      <a:r>
                        <a:rPr lang="es-PA" dirty="0"/>
                        <a:t>CHQ.NO.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A" sz="1800" b="0" i="0" u="none" strike="noStrike" kern="1200" cap="none" spc="0" normalizeH="0" baseline="0" noProof="0" dirty="0">
                          <a:ln>
                            <a:noFill/>
                          </a:ln>
                          <a:solidFill>
                            <a:prstClr val="black"/>
                          </a:solidFill>
                          <a:effectLst/>
                          <a:uLnTx/>
                          <a:uFillTx/>
                          <a:latin typeface="Calibri" panose="020F0502020204030204"/>
                          <a:ea typeface="+mn-ea"/>
                          <a:cs typeface="+mn-cs"/>
                        </a:rPr>
                        <a:t>905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A" dirty="0"/>
                        <a:t>float64</a:t>
                      </a:r>
                    </a:p>
                  </a:txBody>
                  <a:tcPr/>
                </a:tc>
                <a:extLst>
                  <a:ext uri="{0D108BD9-81ED-4DB2-BD59-A6C34878D82A}">
                    <a16:rowId xmlns:a16="http://schemas.microsoft.com/office/drawing/2014/main" val="152817751"/>
                  </a:ext>
                </a:extLst>
              </a:tr>
              <a:tr h="370840">
                <a:tc>
                  <a:txBody>
                    <a:bodyPr/>
                    <a:lstStyle/>
                    <a:p>
                      <a:r>
                        <a:rPr lang="es-MX" dirty="0"/>
                        <a:t>5</a:t>
                      </a:r>
                      <a:endParaRPr lang="es-PA" dirty="0"/>
                    </a:p>
                  </a:txBody>
                  <a:tcPr/>
                </a:tc>
                <a:tc>
                  <a:txBody>
                    <a:bodyPr/>
                    <a:lstStyle/>
                    <a:p>
                      <a:r>
                        <a:rPr lang="es-PA" dirty="0"/>
                        <a:t>VALUE DATE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A" sz="1800" b="0" i="0" u="none" strike="noStrike" kern="1200" cap="none" spc="0" normalizeH="0" baseline="0" noProof="0" dirty="0">
                          <a:ln>
                            <a:noFill/>
                          </a:ln>
                          <a:solidFill>
                            <a:prstClr val="black"/>
                          </a:solidFill>
                          <a:effectLst/>
                          <a:uLnTx/>
                          <a:uFillTx/>
                          <a:latin typeface="Calibri" panose="020F0502020204030204"/>
                          <a:ea typeface="+mn-ea"/>
                          <a:cs typeface="+mn-cs"/>
                        </a:rPr>
                        <a:t>116,201 </a:t>
                      </a:r>
                    </a:p>
                  </a:txBody>
                  <a:tcPr/>
                </a:tc>
                <a:tc>
                  <a:txBody>
                    <a:bodyPr/>
                    <a:lstStyle/>
                    <a:p>
                      <a:pPr algn="ctr"/>
                      <a:r>
                        <a:rPr lang="es-PA" dirty="0"/>
                        <a:t>datetime64[ns]</a:t>
                      </a:r>
                    </a:p>
                  </a:txBody>
                  <a:tcPr/>
                </a:tc>
                <a:extLst>
                  <a:ext uri="{0D108BD9-81ED-4DB2-BD59-A6C34878D82A}">
                    <a16:rowId xmlns:a16="http://schemas.microsoft.com/office/drawing/2014/main" val="175659739"/>
                  </a:ext>
                </a:extLst>
              </a:tr>
              <a:tr h="370840">
                <a:tc>
                  <a:txBody>
                    <a:bodyPr/>
                    <a:lstStyle/>
                    <a:p>
                      <a:r>
                        <a:rPr lang="es-MX" dirty="0"/>
                        <a:t>6</a:t>
                      </a:r>
                      <a:endParaRPr lang="es-PA" dirty="0"/>
                    </a:p>
                  </a:txBody>
                  <a:tcPr/>
                </a:tc>
                <a:tc>
                  <a:txBody>
                    <a:bodyPr/>
                    <a:lstStyle/>
                    <a:p>
                      <a:r>
                        <a:rPr lang="es-PA" dirty="0"/>
                        <a:t>WITHDRAWAL AMT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A" sz="1800" b="0" i="0" u="none" strike="noStrike" kern="1200" cap="none" spc="0" normalizeH="0" baseline="0" noProof="0" dirty="0">
                          <a:ln>
                            <a:noFill/>
                          </a:ln>
                          <a:solidFill>
                            <a:prstClr val="black"/>
                          </a:solidFill>
                          <a:effectLst/>
                          <a:uLnTx/>
                          <a:uFillTx/>
                          <a:latin typeface="+mn-lt"/>
                          <a:ea typeface="+mn-ea"/>
                          <a:cs typeface="+mn-cs"/>
                        </a:rPr>
                        <a:t>53,549 </a:t>
                      </a:r>
                      <a:endParaRPr kumimoji="0" lang="es-P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algn="ctr"/>
                      <a:r>
                        <a:rPr lang="es-PA" dirty="0"/>
                        <a:t>float64</a:t>
                      </a:r>
                    </a:p>
                  </a:txBody>
                  <a:tcPr/>
                </a:tc>
                <a:extLst>
                  <a:ext uri="{0D108BD9-81ED-4DB2-BD59-A6C34878D82A}">
                    <a16:rowId xmlns:a16="http://schemas.microsoft.com/office/drawing/2014/main" val="1843899124"/>
                  </a:ext>
                </a:extLst>
              </a:tr>
              <a:tr h="370840">
                <a:tc>
                  <a:txBody>
                    <a:bodyPr/>
                    <a:lstStyle/>
                    <a:p>
                      <a:r>
                        <a:rPr lang="es-MX" dirty="0"/>
                        <a:t>7</a:t>
                      </a:r>
                      <a:endParaRPr lang="es-PA" dirty="0"/>
                    </a:p>
                  </a:txBody>
                  <a:tcPr/>
                </a:tc>
                <a:tc>
                  <a:txBody>
                    <a:bodyPr/>
                    <a:lstStyle/>
                    <a:p>
                      <a:r>
                        <a:rPr lang="es-PA" dirty="0"/>
                        <a:t>DEPOSIT AMT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A" sz="1800" b="0" i="0" u="none" strike="noStrike" kern="1200" cap="none" spc="0" normalizeH="0" baseline="0" noProof="0" dirty="0">
                          <a:ln>
                            <a:noFill/>
                          </a:ln>
                          <a:solidFill>
                            <a:prstClr val="black"/>
                          </a:solidFill>
                          <a:effectLst/>
                          <a:uLnTx/>
                          <a:uFillTx/>
                          <a:latin typeface="+mn-lt"/>
                          <a:ea typeface="+mn-ea"/>
                          <a:cs typeface="+mn-cs"/>
                        </a:rPr>
                        <a:t>62,652 </a:t>
                      </a:r>
                      <a:endParaRPr kumimoji="0" lang="es-P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algn="ctr"/>
                      <a:r>
                        <a:rPr lang="es-PA" dirty="0"/>
                        <a:t>float64</a:t>
                      </a:r>
                    </a:p>
                  </a:txBody>
                  <a:tcPr/>
                </a:tc>
                <a:extLst>
                  <a:ext uri="{0D108BD9-81ED-4DB2-BD59-A6C34878D82A}">
                    <a16:rowId xmlns:a16="http://schemas.microsoft.com/office/drawing/2014/main" val="975276768"/>
                  </a:ext>
                </a:extLst>
              </a:tr>
              <a:tr h="370840">
                <a:tc>
                  <a:txBody>
                    <a:bodyPr/>
                    <a:lstStyle/>
                    <a:p>
                      <a:r>
                        <a:rPr lang="es-MX" dirty="0"/>
                        <a:t>8</a:t>
                      </a:r>
                      <a:endParaRPr lang="es-PA" dirty="0"/>
                    </a:p>
                  </a:txBody>
                  <a:tcPr/>
                </a:tc>
                <a:tc>
                  <a:txBody>
                    <a:bodyPr/>
                    <a:lstStyle/>
                    <a:p>
                      <a:r>
                        <a:rPr lang="es-PA" dirty="0"/>
                        <a:t>BALANCE AMT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A" sz="1800" b="0" i="0" u="none" strike="noStrike" kern="1200" cap="none" spc="0" normalizeH="0" baseline="0" noProof="0">
                          <a:ln>
                            <a:noFill/>
                          </a:ln>
                          <a:solidFill>
                            <a:prstClr val="black"/>
                          </a:solidFill>
                          <a:effectLst/>
                          <a:uLnTx/>
                          <a:uFillTx/>
                          <a:latin typeface="Calibri" panose="020F0502020204030204"/>
                          <a:ea typeface="+mn-ea"/>
                          <a:cs typeface="+mn-cs"/>
                        </a:rPr>
                        <a:t>116,201 </a:t>
                      </a:r>
                      <a:endParaRPr kumimoji="0" lang="es-P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algn="ctr"/>
                      <a:r>
                        <a:rPr lang="es-PA" dirty="0"/>
                        <a:t>float64</a:t>
                      </a:r>
                    </a:p>
                  </a:txBody>
                  <a:tcPr/>
                </a:tc>
                <a:extLst>
                  <a:ext uri="{0D108BD9-81ED-4DB2-BD59-A6C34878D82A}">
                    <a16:rowId xmlns:a16="http://schemas.microsoft.com/office/drawing/2014/main" val="1631765038"/>
                  </a:ext>
                </a:extLst>
              </a:tr>
              <a:tr h="370840">
                <a:tc>
                  <a:txBody>
                    <a:bodyPr/>
                    <a:lstStyle/>
                    <a:p>
                      <a:r>
                        <a:rPr lang="es-MX" dirty="0"/>
                        <a:t>9</a:t>
                      </a:r>
                      <a:endParaRPr lang="es-PA" dirty="0"/>
                    </a:p>
                  </a:txBody>
                  <a:tcPr/>
                </a:tc>
                <a:tc>
                  <a:txBody>
                    <a:bodyPr/>
                    <a:lstStyle/>
                    <a:p>
                      <a:r>
                        <a:rPr lang="es-PA" dirty="0"/>
                        <a:t>PERFIL FINANCIERO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A" sz="1800" b="0" i="0" u="none" strike="noStrike" kern="1200" cap="none" spc="0" normalizeH="0" baseline="0" noProof="0">
                          <a:ln>
                            <a:noFill/>
                          </a:ln>
                          <a:solidFill>
                            <a:prstClr val="black"/>
                          </a:solidFill>
                          <a:effectLst/>
                          <a:uLnTx/>
                          <a:uFillTx/>
                          <a:latin typeface="Calibri" panose="020F0502020204030204"/>
                          <a:ea typeface="+mn-ea"/>
                          <a:cs typeface="+mn-cs"/>
                        </a:rPr>
                        <a:t>116,201 </a:t>
                      </a:r>
                      <a:endParaRPr kumimoji="0" lang="es-P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algn="ctr"/>
                      <a:r>
                        <a:rPr lang="es-PA" dirty="0"/>
                        <a:t>float64</a:t>
                      </a:r>
                    </a:p>
                  </a:txBody>
                  <a:tcPr/>
                </a:tc>
                <a:extLst>
                  <a:ext uri="{0D108BD9-81ED-4DB2-BD59-A6C34878D82A}">
                    <a16:rowId xmlns:a16="http://schemas.microsoft.com/office/drawing/2014/main" val="1937313535"/>
                  </a:ext>
                </a:extLst>
              </a:tr>
              <a:tr h="370840">
                <a:tc>
                  <a:txBody>
                    <a:bodyPr/>
                    <a:lstStyle/>
                    <a:p>
                      <a:r>
                        <a:rPr lang="es-MX" dirty="0"/>
                        <a:t>10</a:t>
                      </a:r>
                      <a:endParaRPr lang="es-PA" dirty="0"/>
                    </a:p>
                  </a:txBody>
                  <a:tcPr/>
                </a:tc>
                <a:tc>
                  <a:txBody>
                    <a:bodyPr/>
                    <a:lstStyle/>
                    <a:p>
                      <a:r>
                        <a:rPr lang="es-PA" dirty="0"/>
                        <a:t>PERFIL FINANCIERO ESTIMADO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A" sz="1800" b="0" i="0" u="none" strike="noStrike" kern="1200" cap="none" spc="0" normalizeH="0" baseline="0" noProof="0" dirty="0">
                          <a:ln>
                            <a:noFill/>
                          </a:ln>
                          <a:solidFill>
                            <a:prstClr val="black"/>
                          </a:solidFill>
                          <a:effectLst/>
                          <a:uLnTx/>
                          <a:uFillTx/>
                          <a:latin typeface="Calibri" panose="020F0502020204030204"/>
                          <a:ea typeface="+mn-ea"/>
                          <a:cs typeface="+mn-cs"/>
                        </a:rPr>
                        <a:t>116,201 </a:t>
                      </a:r>
                    </a:p>
                  </a:txBody>
                  <a:tcPr/>
                </a:tc>
                <a:tc>
                  <a:txBody>
                    <a:bodyPr/>
                    <a:lstStyle/>
                    <a:p>
                      <a:pPr algn="ctr"/>
                      <a:r>
                        <a:rPr lang="es-PA" dirty="0"/>
                        <a:t>float64</a:t>
                      </a:r>
                    </a:p>
                  </a:txBody>
                  <a:tcPr/>
                </a:tc>
                <a:extLst>
                  <a:ext uri="{0D108BD9-81ED-4DB2-BD59-A6C34878D82A}">
                    <a16:rowId xmlns:a16="http://schemas.microsoft.com/office/drawing/2014/main" val="2798514275"/>
                  </a:ext>
                </a:extLst>
              </a:tr>
            </a:tbl>
          </a:graphicData>
        </a:graphic>
      </p:graphicFrame>
    </p:spTree>
    <p:extLst>
      <p:ext uri="{BB962C8B-B14F-4D97-AF65-F5344CB8AC3E}">
        <p14:creationId xmlns:p14="http://schemas.microsoft.com/office/powerpoint/2010/main" val="385988962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3D341-B4D6-FA31-B459-2783D37EABF2}"/>
              </a:ext>
            </a:extLst>
          </p:cNvPr>
          <p:cNvSpPr>
            <a:spLocks noGrp="1"/>
          </p:cNvSpPr>
          <p:nvPr>
            <p:ph type="title"/>
          </p:nvPr>
        </p:nvSpPr>
        <p:spPr>
          <a:xfrm>
            <a:off x="0" y="0"/>
            <a:ext cx="10515600" cy="791167"/>
          </a:xfrm>
        </p:spPr>
        <p:txBody>
          <a:bodyPr/>
          <a:lstStyle/>
          <a:p>
            <a:r>
              <a:rPr lang="es-MX" b="1" dirty="0"/>
              <a:t>Recolección de datos</a:t>
            </a:r>
            <a:endParaRPr lang="es-PA" dirty="0"/>
          </a:p>
        </p:txBody>
      </p:sp>
      <p:pic>
        <p:nvPicPr>
          <p:cNvPr id="4" name="Imagen 3">
            <a:extLst>
              <a:ext uri="{FF2B5EF4-FFF2-40B4-BE49-F238E27FC236}">
                <a16:creationId xmlns:a16="http://schemas.microsoft.com/office/drawing/2014/main" id="{B6A691C8-CD05-7F03-E860-6A1DCFCC677A}"/>
              </a:ext>
            </a:extLst>
          </p:cNvPr>
          <p:cNvPicPr>
            <a:picLocks noChangeAspect="1"/>
          </p:cNvPicPr>
          <p:nvPr/>
        </p:nvPicPr>
        <p:blipFill>
          <a:blip r:embed="rId3"/>
          <a:stretch>
            <a:fillRect/>
          </a:stretch>
        </p:blipFill>
        <p:spPr>
          <a:xfrm>
            <a:off x="260252" y="1690688"/>
            <a:ext cx="11671495" cy="3190572"/>
          </a:xfrm>
          <a:prstGeom prst="rect">
            <a:avLst/>
          </a:prstGeom>
        </p:spPr>
      </p:pic>
    </p:spTree>
    <p:extLst>
      <p:ext uri="{BB962C8B-B14F-4D97-AF65-F5344CB8AC3E}">
        <p14:creationId xmlns:p14="http://schemas.microsoft.com/office/powerpoint/2010/main" val="79109980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53DE9-7FF1-5AD5-5058-8C95B63AA760}"/>
              </a:ext>
            </a:extLst>
          </p:cNvPr>
          <p:cNvSpPr>
            <a:spLocks noGrp="1"/>
          </p:cNvSpPr>
          <p:nvPr>
            <p:ph type="ctrTitle"/>
          </p:nvPr>
        </p:nvSpPr>
        <p:spPr>
          <a:xfrm>
            <a:off x="222738" y="2135237"/>
            <a:ext cx="11746523" cy="2387600"/>
          </a:xfrm>
        </p:spPr>
        <p:txBody>
          <a:bodyPr>
            <a:normAutofit/>
          </a:bodyPr>
          <a:lstStyle/>
          <a:p>
            <a:r>
              <a:rPr lang="es-MX" b="1" dirty="0"/>
              <a:t>Limpieza de datos / Feature Engineering </a:t>
            </a:r>
            <a:endParaRPr lang="es-PA" b="1" dirty="0"/>
          </a:p>
        </p:txBody>
      </p:sp>
    </p:spTree>
    <p:extLst>
      <p:ext uri="{BB962C8B-B14F-4D97-AF65-F5344CB8AC3E}">
        <p14:creationId xmlns:p14="http://schemas.microsoft.com/office/powerpoint/2010/main" val="19164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3D341-B4D6-FA31-B459-2783D37EABF2}"/>
              </a:ext>
            </a:extLst>
          </p:cNvPr>
          <p:cNvSpPr>
            <a:spLocks noGrp="1"/>
          </p:cNvSpPr>
          <p:nvPr>
            <p:ph type="title"/>
          </p:nvPr>
        </p:nvSpPr>
        <p:spPr>
          <a:xfrm>
            <a:off x="0" y="0"/>
            <a:ext cx="10515600" cy="791167"/>
          </a:xfrm>
        </p:spPr>
        <p:txBody>
          <a:bodyPr/>
          <a:lstStyle/>
          <a:p>
            <a:r>
              <a:rPr lang="es-MX" b="1" dirty="0"/>
              <a:t>Limpieza de datos</a:t>
            </a:r>
            <a:endParaRPr lang="es-PA" dirty="0"/>
          </a:p>
        </p:txBody>
      </p:sp>
      <p:sp>
        <p:nvSpPr>
          <p:cNvPr id="7" name="CuadroTexto 6">
            <a:extLst>
              <a:ext uri="{FF2B5EF4-FFF2-40B4-BE49-F238E27FC236}">
                <a16:creationId xmlns:a16="http://schemas.microsoft.com/office/drawing/2014/main" id="{2B01B61C-BD37-4E4D-C2D1-624F4FBE3EE8}"/>
              </a:ext>
            </a:extLst>
          </p:cNvPr>
          <p:cNvSpPr txBox="1"/>
          <p:nvPr/>
        </p:nvSpPr>
        <p:spPr>
          <a:xfrm>
            <a:off x="7499730" y="943009"/>
            <a:ext cx="4130822" cy="198354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400"/>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r>
              <a:rPr lang="es-MX" sz="1600" b="1" dirty="0"/>
              <a:t>Valores nulos:</a:t>
            </a:r>
          </a:p>
          <a:p>
            <a:r>
              <a:rPr lang="es-MX" sz="1600" dirty="0"/>
              <a:t>Las columnas "CHQ.NO.", "WITHDRAWAL AMT" y "DEPOSIT AMT" tienen un alto porcentaje de valores nulos, lo que indica que muchas transacciones pueden no tener número de cheque o no involucrar retiros o depósitos.</a:t>
            </a:r>
            <a:endParaRPr lang="es-PA" sz="1600" dirty="0"/>
          </a:p>
        </p:txBody>
      </p:sp>
      <p:sp>
        <p:nvSpPr>
          <p:cNvPr id="9" name="CuadroTexto 8">
            <a:extLst>
              <a:ext uri="{FF2B5EF4-FFF2-40B4-BE49-F238E27FC236}">
                <a16:creationId xmlns:a16="http://schemas.microsoft.com/office/drawing/2014/main" id="{72B9F3B8-C053-E5D9-B495-48A04596F363}"/>
              </a:ext>
            </a:extLst>
          </p:cNvPr>
          <p:cNvSpPr txBox="1"/>
          <p:nvPr/>
        </p:nvSpPr>
        <p:spPr>
          <a:xfrm>
            <a:off x="412502" y="899521"/>
            <a:ext cx="12159414" cy="3323987"/>
          </a:xfrm>
          <a:prstGeom prst="rect">
            <a:avLst/>
          </a:prstGeom>
          <a:noFill/>
        </p:spPr>
        <p:txBody>
          <a:bodyPr wrap="square">
            <a:spAutoFit/>
          </a:bodyPr>
          <a:lstStyle/>
          <a:p>
            <a:r>
              <a:rPr lang="es-MX" sz="1400" dirty="0"/>
              <a:t>Exploración Inicial del Dataset "Fuente_Datos"</a:t>
            </a:r>
          </a:p>
          <a:p>
            <a:r>
              <a:rPr lang="es-MX" sz="1400" dirty="0"/>
              <a:t>Tamaño del dataset:</a:t>
            </a:r>
          </a:p>
          <a:p>
            <a:r>
              <a:rPr lang="es-MX" sz="1400" dirty="0"/>
              <a:t>Filas: 116,201</a:t>
            </a:r>
          </a:p>
          <a:p>
            <a:r>
              <a:rPr lang="es-MX" sz="1400" dirty="0"/>
              <a:t>Columnas: 11</a:t>
            </a:r>
          </a:p>
          <a:p>
            <a:r>
              <a:rPr lang="es-MX" sz="1400" dirty="0"/>
              <a:t>Valores nulos:</a:t>
            </a:r>
          </a:p>
          <a:p>
            <a:r>
              <a:rPr lang="es-MX" sz="1400" b="1" dirty="0"/>
              <a:t>TRANSACTION</a:t>
            </a:r>
            <a:r>
              <a:rPr lang="es-MX" sz="1400" dirty="0"/>
              <a:t> </a:t>
            </a:r>
            <a:r>
              <a:rPr lang="es-MX" sz="1400" b="1" dirty="0"/>
              <a:t>DETAILS</a:t>
            </a:r>
            <a:r>
              <a:rPr lang="es-MX" sz="1400" dirty="0"/>
              <a:t>: 2,499 valores nulos</a:t>
            </a:r>
          </a:p>
          <a:p>
            <a:pPr marL="342900" indent="-342900">
              <a:buFont typeface="+mj-lt"/>
              <a:buAutoNum type="arabicPeriod"/>
            </a:pPr>
            <a:r>
              <a:rPr lang="es-MX" sz="1400" dirty="0"/>
              <a:t>CHQ.NO.: 115,296 valores nulos</a:t>
            </a:r>
          </a:p>
          <a:p>
            <a:pPr marL="342900" indent="-342900">
              <a:buFont typeface="+mj-lt"/>
              <a:buAutoNum type="arabicPeriod"/>
            </a:pPr>
            <a:r>
              <a:rPr lang="es-MX" sz="1400" dirty="0"/>
              <a:t>WITHDRAWAL AMT: 62,652 valores nulos</a:t>
            </a:r>
          </a:p>
          <a:p>
            <a:pPr marL="342900" indent="-342900">
              <a:buFont typeface="+mj-lt"/>
              <a:buAutoNum type="arabicPeriod"/>
            </a:pPr>
            <a:r>
              <a:rPr lang="es-MX" sz="1400" dirty="0"/>
              <a:t>DEPOSIT AMT: 53,549 valores nulos</a:t>
            </a:r>
          </a:p>
          <a:p>
            <a:pPr marL="342900" indent="-342900">
              <a:buFont typeface="+mj-lt"/>
              <a:buAutoNum type="arabicPeriod"/>
            </a:pPr>
            <a:r>
              <a:rPr lang="es-MX" sz="1400" dirty="0"/>
              <a:t>Descriptivos básicos de las columnas numéricas:</a:t>
            </a:r>
          </a:p>
          <a:p>
            <a:pPr marL="342900" indent="-342900">
              <a:buFont typeface="+mj-lt"/>
              <a:buAutoNum type="arabicPeriod"/>
            </a:pPr>
            <a:r>
              <a:rPr lang="es-MX" sz="1400" dirty="0"/>
              <a:t>YEAR: Los años van desde 2015 hasta 2019.</a:t>
            </a:r>
          </a:p>
          <a:p>
            <a:pPr marL="342900" indent="-342900">
              <a:buFont typeface="+mj-lt"/>
              <a:buAutoNum type="arabicPeriod"/>
            </a:pPr>
            <a:r>
              <a:rPr lang="es-MX" sz="1400" dirty="0"/>
              <a:t>CHQ.NO.: Pocos registros contienen números de cheque.</a:t>
            </a:r>
          </a:p>
          <a:p>
            <a:pPr marL="342900" indent="-342900">
              <a:buFont typeface="+mj-lt"/>
              <a:buAutoNum type="arabicPeriod"/>
            </a:pPr>
            <a:r>
              <a:rPr lang="es-MX" sz="1400" dirty="0"/>
              <a:t>WITHDRAWAL AMT: Varía desde 0.01 hasta aproximadamente 459.4 millones.</a:t>
            </a:r>
          </a:p>
          <a:p>
            <a:pPr marL="342900" indent="-342900">
              <a:buFont typeface="+mj-lt"/>
              <a:buAutoNum type="arabicPeriod"/>
            </a:pPr>
            <a:r>
              <a:rPr lang="es-MX" sz="1400" dirty="0"/>
              <a:t>DEPOSIT AMT: Varía desde 0.01 hasta aproximadamente 544.8 millones.</a:t>
            </a:r>
          </a:p>
          <a:p>
            <a:pPr marL="342900" indent="-342900">
              <a:buFont typeface="+mj-lt"/>
              <a:buAutoNum type="arabicPeriod"/>
            </a:pPr>
            <a:r>
              <a:rPr lang="es-MX" sz="1400" dirty="0"/>
              <a:t>BALANCE AMT: Rango de valores amplios, pero los valores negativos sugieren posibles errores o cuentas en déficit.</a:t>
            </a:r>
          </a:p>
        </p:txBody>
      </p:sp>
      <p:sp>
        <p:nvSpPr>
          <p:cNvPr id="10" name="CuadroTexto 9">
            <a:extLst>
              <a:ext uri="{FF2B5EF4-FFF2-40B4-BE49-F238E27FC236}">
                <a16:creationId xmlns:a16="http://schemas.microsoft.com/office/drawing/2014/main" id="{1167E2A6-34F5-4D70-76DC-408A6F7DC0B6}"/>
              </a:ext>
            </a:extLst>
          </p:cNvPr>
          <p:cNvSpPr txBox="1"/>
          <p:nvPr/>
        </p:nvSpPr>
        <p:spPr>
          <a:xfrm>
            <a:off x="486179" y="4814861"/>
            <a:ext cx="7699956" cy="2063129"/>
          </a:xfrm>
          <a:prstGeom prst="rect">
            <a:avLst/>
          </a:prstGeom>
        </p:spPr>
        <p:txBody>
          <a:bodyPr vert="horz" lIns="91440" tIns="45720" rIns="91440" bIns="45720" rtlCol="0">
            <a:normAutofit/>
          </a:bodyPr>
          <a:lstStyle>
            <a:defPPr>
              <a:defRPr lang="es-419"/>
            </a:defPPr>
            <a:lvl1pPr indent="0">
              <a:lnSpc>
                <a:spcPct val="90000"/>
              </a:lnSpc>
              <a:spcBef>
                <a:spcPts val="1000"/>
              </a:spcBef>
              <a:buFont typeface="Arial" panose="020B0604020202020204" pitchFamily="34" charset="0"/>
              <a:buNone/>
              <a:defRPr sz="1600" b="1"/>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r>
              <a:rPr lang="es-MX" sz="1400" b="0" dirty="0"/>
              <a:t>Las columnas clave para las regresiones lineales de series temporales son:</a:t>
            </a:r>
          </a:p>
          <a:p>
            <a:endParaRPr lang="es-MX" sz="1400" b="0" dirty="0"/>
          </a:p>
          <a:p>
            <a:r>
              <a:rPr lang="es-MX" sz="1400" b="0" dirty="0"/>
              <a:t>•</a:t>
            </a:r>
            <a:r>
              <a:rPr lang="es-MX" sz="1400" dirty="0"/>
              <a:t>DATE</a:t>
            </a:r>
            <a:r>
              <a:rPr lang="es-MX" sz="1400" b="0" dirty="0"/>
              <a:t>: Fecha de la transacción.</a:t>
            </a:r>
          </a:p>
          <a:p>
            <a:r>
              <a:rPr lang="es-MX" sz="1400" b="0" dirty="0"/>
              <a:t>•</a:t>
            </a:r>
            <a:r>
              <a:rPr lang="es-MX" sz="1400" dirty="0"/>
              <a:t>WITHDRAWAL AMT</a:t>
            </a:r>
            <a:r>
              <a:rPr lang="es-MX" sz="1400" b="0" dirty="0"/>
              <a:t>: Monto de retiro.</a:t>
            </a:r>
          </a:p>
          <a:p>
            <a:r>
              <a:rPr lang="es-MX" sz="1400" b="0" dirty="0"/>
              <a:t>•</a:t>
            </a:r>
            <a:r>
              <a:rPr lang="es-MX" sz="1400" dirty="0"/>
              <a:t>DEPOSIT AMT: </a:t>
            </a:r>
            <a:r>
              <a:rPr lang="es-MX" sz="1400" b="0" dirty="0"/>
              <a:t>Monto de depósito.</a:t>
            </a:r>
          </a:p>
          <a:p>
            <a:r>
              <a:rPr lang="es-MX" sz="1400" b="0" dirty="0"/>
              <a:t>•</a:t>
            </a:r>
            <a:r>
              <a:rPr lang="es-MX" sz="1400" dirty="0"/>
              <a:t>BALANCE AMT: </a:t>
            </a:r>
            <a:r>
              <a:rPr lang="es-MX" sz="1400" b="0" dirty="0"/>
              <a:t>Monto del balance.</a:t>
            </a:r>
          </a:p>
          <a:p>
            <a:endParaRPr lang="es-MX" b="0" dirty="0"/>
          </a:p>
        </p:txBody>
      </p:sp>
      <p:sp>
        <p:nvSpPr>
          <p:cNvPr id="11" name="Título 1">
            <a:extLst>
              <a:ext uri="{FF2B5EF4-FFF2-40B4-BE49-F238E27FC236}">
                <a16:creationId xmlns:a16="http://schemas.microsoft.com/office/drawing/2014/main" id="{DB1F7AB4-D2C9-FB0D-D6EE-F04CACF7C258}"/>
              </a:ext>
            </a:extLst>
          </p:cNvPr>
          <p:cNvSpPr txBox="1">
            <a:spLocks/>
          </p:cNvSpPr>
          <p:nvPr/>
        </p:nvSpPr>
        <p:spPr>
          <a:xfrm>
            <a:off x="0" y="4080817"/>
            <a:ext cx="10515600" cy="791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t>Feature Engineering</a:t>
            </a:r>
          </a:p>
        </p:txBody>
      </p:sp>
      <p:sp>
        <p:nvSpPr>
          <p:cNvPr id="4" name="CuadroTexto 3">
            <a:extLst>
              <a:ext uri="{FF2B5EF4-FFF2-40B4-BE49-F238E27FC236}">
                <a16:creationId xmlns:a16="http://schemas.microsoft.com/office/drawing/2014/main" id="{83D9EAD2-BE89-5CD6-BA26-D76AF3A11B94}"/>
              </a:ext>
            </a:extLst>
          </p:cNvPr>
          <p:cNvSpPr txBox="1"/>
          <p:nvPr/>
        </p:nvSpPr>
        <p:spPr>
          <a:xfrm>
            <a:off x="9913035" y="4301692"/>
            <a:ext cx="2278965" cy="2535309"/>
          </a:xfrm>
          <a:prstGeom prst="rect">
            <a:avLst/>
          </a:prstGeom>
          <a:noFill/>
        </p:spPr>
        <p:txBody>
          <a:bodyPr wrap="square">
            <a:spAutoFit/>
          </a:bodyPr>
          <a:lstStyle/>
          <a:p>
            <a:pPr>
              <a:lnSpc>
                <a:spcPct val="107000"/>
              </a:lnSpc>
              <a:spcAft>
                <a:spcPts val="800"/>
              </a:spcAft>
            </a:pPr>
            <a:r>
              <a:rPr lang="es-PA" sz="1100" b="1" dirty="0" err="1">
                <a:effectLst/>
                <a:latin typeface="Calibri" panose="020F0502020204030204" pitchFamily="34" charset="0"/>
                <a:ea typeface="Calibri" panose="020F0502020204030204" pitchFamily="34" charset="0"/>
                <a:cs typeface="Arial" panose="020B0604020202020204" pitchFamily="34" charset="0"/>
              </a:rPr>
              <a:t>count</a:t>
            </a:r>
            <a:r>
              <a:rPr lang="es-PA" sz="1100" dirty="0">
                <a:effectLst/>
                <a:latin typeface="Calibri" panose="020F0502020204030204" pitchFamily="34" charset="0"/>
                <a:ea typeface="Calibri" panose="020F0502020204030204" pitchFamily="34" charset="0"/>
                <a:cs typeface="Arial" panose="020B0604020202020204" pitchFamily="34" charset="0"/>
              </a:rPr>
              <a:t>    3.900000e+01</a:t>
            </a:r>
          </a:p>
          <a:p>
            <a:pPr>
              <a:lnSpc>
                <a:spcPct val="107000"/>
              </a:lnSpc>
              <a:spcAft>
                <a:spcPts val="800"/>
              </a:spcAft>
            </a:pPr>
            <a:r>
              <a:rPr lang="es-PA" sz="1100" b="1" dirty="0">
                <a:effectLst/>
                <a:latin typeface="Calibri" panose="020F0502020204030204" pitchFamily="34" charset="0"/>
                <a:ea typeface="Calibri" panose="020F0502020204030204" pitchFamily="34" charset="0"/>
                <a:cs typeface="Arial" panose="020B0604020202020204" pitchFamily="34" charset="0"/>
              </a:rPr>
              <a:t>mean </a:t>
            </a:r>
            <a:r>
              <a:rPr lang="es-PA" sz="1100" dirty="0">
                <a:effectLst/>
                <a:latin typeface="Calibri" panose="020F0502020204030204" pitchFamily="34" charset="0"/>
                <a:ea typeface="Calibri" panose="020F0502020204030204" pitchFamily="34" charset="0"/>
                <a:cs typeface="Arial" panose="020B0604020202020204" pitchFamily="34" charset="0"/>
              </a:rPr>
              <a:t>    4.634842e+09</a:t>
            </a:r>
          </a:p>
          <a:p>
            <a:pPr>
              <a:lnSpc>
                <a:spcPct val="107000"/>
              </a:lnSpc>
              <a:spcAft>
                <a:spcPts val="800"/>
              </a:spcAft>
            </a:pPr>
            <a:r>
              <a:rPr lang="es-PA" sz="1100" b="1" dirty="0" err="1">
                <a:effectLst/>
                <a:latin typeface="Calibri" panose="020F0502020204030204" pitchFamily="34" charset="0"/>
                <a:ea typeface="Calibri" panose="020F0502020204030204" pitchFamily="34" charset="0"/>
                <a:cs typeface="Arial" panose="020B0604020202020204" pitchFamily="34" charset="0"/>
              </a:rPr>
              <a:t>std</a:t>
            </a:r>
            <a:r>
              <a:rPr lang="es-PA" sz="1100" b="1" dirty="0">
                <a:effectLst/>
                <a:latin typeface="Calibri" panose="020F0502020204030204" pitchFamily="34" charset="0"/>
                <a:ea typeface="Calibri" panose="020F0502020204030204" pitchFamily="34" charset="0"/>
                <a:cs typeface="Arial" panose="020B0604020202020204" pitchFamily="34" charset="0"/>
              </a:rPr>
              <a:t>  </a:t>
            </a:r>
            <a:r>
              <a:rPr lang="es-PA" sz="1100" dirty="0">
                <a:effectLst/>
                <a:latin typeface="Calibri" panose="020F0502020204030204" pitchFamily="34" charset="0"/>
                <a:ea typeface="Calibri" panose="020F0502020204030204" pitchFamily="34" charset="0"/>
                <a:cs typeface="Arial" panose="020B0604020202020204" pitchFamily="34" charset="0"/>
              </a:rPr>
              <a:t>    2.880105e+09</a:t>
            </a:r>
          </a:p>
          <a:p>
            <a:pPr>
              <a:lnSpc>
                <a:spcPct val="107000"/>
              </a:lnSpc>
              <a:spcAft>
                <a:spcPts val="800"/>
              </a:spcAft>
            </a:pPr>
            <a:r>
              <a:rPr lang="es-PA" sz="1100" b="1" dirty="0">
                <a:effectLst/>
                <a:latin typeface="Calibri" panose="020F0502020204030204" pitchFamily="34" charset="0"/>
                <a:ea typeface="Calibri" panose="020F0502020204030204" pitchFamily="34" charset="0"/>
                <a:cs typeface="Arial" panose="020B0604020202020204" pitchFamily="34" charset="0"/>
              </a:rPr>
              <a:t>min </a:t>
            </a:r>
            <a:r>
              <a:rPr lang="es-PA" sz="1100" dirty="0">
                <a:effectLst/>
                <a:latin typeface="Calibri" panose="020F0502020204030204" pitchFamily="34" charset="0"/>
                <a:ea typeface="Calibri" panose="020F0502020204030204" pitchFamily="34" charset="0"/>
                <a:cs typeface="Arial" panose="020B0604020202020204" pitchFamily="34" charset="0"/>
              </a:rPr>
              <a:t>     8.233435e+07</a:t>
            </a:r>
          </a:p>
          <a:p>
            <a:pPr>
              <a:lnSpc>
                <a:spcPct val="107000"/>
              </a:lnSpc>
              <a:spcAft>
                <a:spcPts val="800"/>
              </a:spcAft>
            </a:pPr>
            <a:r>
              <a:rPr lang="es-PA" sz="1100" b="1" dirty="0">
                <a:effectLst/>
                <a:latin typeface="Calibri" panose="020F0502020204030204" pitchFamily="34" charset="0"/>
                <a:ea typeface="Calibri" panose="020F0502020204030204" pitchFamily="34" charset="0"/>
                <a:cs typeface="Arial" panose="020B0604020202020204" pitchFamily="34" charset="0"/>
              </a:rPr>
              <a:t>25%      </a:t>
            </a:r>
            <a:r>
              <a:rPr lang="es-PA" sz="1100" dirty="0">
                <a:effectLst/>
                <a:latin typeface="Calibri" panose="020F0502020204030204" pitchFamily="34" charset="0"/>
                <a:ea typeface="Calibri" panose="020F0502020204030204" pitchFamily="34" charset="0"/>
                <a:cs typeface="Arial" panose="020B0604020202020204" pitchFamily="34" charset="0"/>
              </a:rPr>
              <a:t>2.555524e+09</a:t>
            </a:r>
          </a:p>
          <a:p>
            <a:pPr>
              <a:lnSpc>
                <a:spcPct val="107000"/>
              </a:lnSpc>
              <a:spcAft>
                <a:spcPts val="800"/>
              </a:spcAft>
            </a:pPr>
            <a:r>
              <a:rPr lang="es-PA" sz="1100" b="1" dirty="0">
                <a:effectLst/>
                <a:latin typeface="Calibri" panose="020F0502020204030204" pitchFamily="34" charset="0"/>
                <a:ea typeface="Calibri" panose="020F0502020204030204" pitchFamily="34" charset="0"/>
                <a:cs typeface="Arial" panose="020B0604020202020204" pitchFamily="34" charset="0"/>
              </a:rPr>
              <a:t>50%      </a:t>
            </a:r>
            <a:r>
              <a:rPr lang="es-PA" sz="1100" dirty="0">
                <a:effectLst/>
                <a:latin typeface="Calibri" panose="020F0502020204030204" pitchFamily="34" charset="0"/>
                <a:ea typeface="Calibri" panose="020F0502020204030204" pitchFamily="34" charset="0"/>
                <a:cs typeface="Arial" panose="020B0604020202020204" pitchFamily="34" charset="0"/>
              </a:rPr>
              <a:t>4.050478e+09</a:t>
            </a:r>
          </a:p>
          <a:p>
            <a:pPr>
              <a:lnSpc>
                <a:spcPct val="107000"/>
              </a:lnSpc>
              <a:spcAft>
                <a:spcPts val="800"/>
              </a:spcAft>
            </a:pPr>
            <a:r>
              <a:rPr lang="es-PA" sz="1100" b="1" dirty="0">
                <a:effectLst/>
                <a:latin typeface="Calibri" panose="020F0502020204030204" pitchFamily="34" charset="0"/>
                <a:ea typeface="Calibri" panose="020F0502020204030204" pitchFamily="34" charset="0"/>
                <a:cs typeface="Arial" panose="020B0604020202020204" pitchFamily="34" charset="0"/>
              </a:rPr>
              <a:t>75%      </a:t>
            </a:r>
            <a:r>
              <a:rPr lang="es-PA" sz="1100" dirty="0">
                <a:effectLst/>
                <a:latin typeface="Calibri" panose="020F0502020204030204" pitchFamily="34" charset="0"/>
                <a:ea typeface="Calibri" panose="020F0502020204030204" pitchFamily="34" charset="0"/>
                <a:cs typeface="Arial" panose="020B0604020202020204" pitchFamily="34" charset="0"/>
              </a:rPr>
              <a:t>7.877015e+09</a:t>
            </a:r>
          </a:p>
          <a:p>
            <a:pPr>
              <a:lnSpc>
                <a:spcPct val="107000"/>
              </a:lnSpc>
              <a:spcAft>
                <a:spcPts val="800"/>
              </a:spcAft>
            </a:pPr>
            <a:r>
              <a:rPr lang="es-PA" sz="1100" b="1" dirty="0" err="1">
                <a:effectLst/>
                <a:latin typeface="Calibri" panose="020F0502020204030204" pitchFamily="34" charset="0"/>
                <a:ea typeface="Calibri" panose="020F0502020204030204" pitchFamily="34" charset="0"/>
                <a:cs typeface="Arial" panose="020B0604020202020204" pitchFamily="34" charset="0"/>
              </a:rPr>
              <a:t>max</a:t>
            </a:r>
            <a:r>
              <a:rPr lang="es-PA" sz="1100" b="1" dirty="0">
                <a:effectLst/>
                <a:latin typeface="Calibri" panose="020F0502020204030204" pitchFamily="34" charset="0"/>
                <a:ea typeface="Calibri" panose="020F0502020204030204" pitchFamily="34" charset="0"/>
                <a:cs typeface="Arial" panose="020B0604020202020204" pitchFamily="34" charset="0"/>
              </a:rPr>
              <a:t>  </a:t>
            </a:r>
            <a:r>
              <a:rPr lang="es-PA" sz="1100" dirty="0">
                <a:effectLst/>
                <a:latin typeface="Calibri" panose="020F0502020204030204" pitchFamily="34" charset="0"/>
                <a:ea typeface="Calibri" panose="020F0502020204030204" pitchFamily="34" charset="0"/>
                <a:cs typeface="Arial" panose="020B0604020202020204" pitchFamily="34" charset="0"/>
              </a:rPr>
              <a:t>    9.915900e+09</a:t>
            </a:r>
          </a:p>
          <a:p>
            <a:pPr>
              <a:lnSpc>
                <a:spcPct val="107000"/>
              </a:lnSpc>
              <a:spcAft>
                <a:spcPts val="800"/>
              </a:spcAft>
            </a:pPr>
            <a:r>
              <a:rPr lang="es-PA" sz="1100" b="1" dirty="0" err="1">
                <a:effectLst/>
                <a:latin typeface="Calibri" panose="020F0502020204030204" pitchFamily="34" charset="0"/>
                <a:ea typeface="Calibri" panose="020F0502020204030204" pitchFamily="34" charset="0"/>
                <a:cs typeface="Arial" panose="020B0604020202020204" pitchFamily="34" charset="0"/>
              </a:rPr>
              <a:t>Name</a:t>
            </a:r>
            <a:r>
              <a:rPr lang="es-PA" sz="1100" dirty="0">
                <a:effectLst/>
                <a:latin typeface="Calibri" panose="020F0502020204030204" pitchFamily="34" charset="0"/>
                <a:ea typeface="Calibri" panose="020F0502020204030204" pitchFamily="34" charset="0"/>
                <a:cs typeface="Arial" panose="020B0604020202020204" pitchFamily="34" charset="0"/>
              </a:rPr>
              <a:t>: </a:t>
            </a:r>
            <a:r>
              <a:rPr lang="es-PA" sz="1100" b="1" dirty="0">
                <a:effectLst/>
                <a:latin typeface="Calibri" panose="020F0502020204030204" pitchFamily="34" charset="0"/>
                <a:ea typeface="Calibri" panose="020F0502020204030204" pitchFamily="34" charset="0"/>
                <a:cs typeface="Arial" panose="020B0604020202020204" pitchFamily="34" charset="0"/>
              </a:rPr>
              <a:t>DEPOSIT AMT</a:t>
            </a:r>
            <a:r>
              <a:rPr lang="es-PA" sz="1100" dirty="0">
                <a:effectLst/>
                <a:latin typeface="Calibri" panose="020F0502020204030204" pitchFamily="34" charset="0"/>
                <a:ea typeface="Calibri" panose="020F0502020204030204" pitchFamily="34" charset="0"/>
                <a:cs typeface="Arial" panose="020B0604020202020204" pitchFamily="34" charset="0"/>
              </a:rPr>
              <a:t>, </a:t>
            </a:r>
            <a:r>
              <a:rPr lang="es-PA" sz="1100" dirty="0" err="1">
                <a:effectLst/>
                <a:latin typeface="Calibri" panose="020F0502020204030204" pitchFamily="34" charset="0"/>
                <a:ea typeface="Calibri" panose="020F0502020204030204" pitchFamily="34" charset="0"/>
                <a:cs typeface="Arial" panose="020B0604020202020204" pitchFamily="34" charset="0"/>
              </a:rPr>
              <a:t>dtype</a:t>
            </a:r>
            <a:r>
              <a:rPr lang="es-PA" sz="1100" dirty="0">
                <a:effectLst/>
                <a:latin typeface="Calibri" panose="020F0502020204030204" pitchFamily="34" charset="0"/>
                <a:ea typeface="Calibri" panose="020F0502020204030204" pitchFamily="34" charset="0"/>
                <a:cs typeface="Arial" panose="020B0604020202020204" pitchFamily="34" charset="0"/>
              </a:rPr>
              <a:t>: float64</a:t>
            </a:r>
          </a:p>
        </p:txBody>
      </p:sp>
    </p:spTree>
    <p:extLst>
      <p:ext uri="{BB962C8B-B14F-4D97-AF65-F5344CB8AC3E}">
        <p14:creationId xmlns:p14="http://schemas.microsoft.com/office/powerpoint/2010/main" val="56291617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Slice</Template>
  <TotalTime>2810</TotalTime>
  <Words>3282</Words>
  <Application>Microsoft Office PowerPoint</Application>
  <PresentationFormat>Panorámica</PresentationFormat>
  <Paragraphs>389</Paragraphs>
  <Slides>35</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맑은 고딕</vt:lpstr>
      <vt:lpstr>Amiko</vt:lpstr>
      <vt:lpstr>Arial</vt:lpstr>
      <vt:lpstr>Calibri</vt:lpstr>
      <vt:lpstr>Calibri Light</vt:lpstr>
      <vt:lpstr>Times New Roman</vt:lpstr>
      <vt:lpstr>Tema de Office</vt:lpstr>
      <vt:lpstr>Presentación de PowerPoint</vt:lpstr>
      <vt:lpstr>Presentación de PowerPoint</vt:lpstr>
      <vt:lpstr>Definición del Problema</vt:lpstr>
      <vt:lpstr>Definición del Problema</vt:lpstr>
      <vt:lpstr>Recolección de datos</vt:lpstr>
      <vt:lpstr>Recolección de datos</vt:lpstr>
      <vt:lpstr>Recolección de datos</vt:lpstr>
      <vt:lpstr>Limpieza de datos / Feature Engineering </vt:lpstr>
      <vt:lpstr>Limpieza de datos</vt:lpstr>
      <vt:lpstr>Regresión</vt:lpstr>
      <vt:lpstr>Tipos de Regresión y Uso</vt:lpstr>
      <vt:lpstr>Tipos  de Regresión </vt:lpstr>
      <vt:lpstr>Presentación de PowerPoint</vt:lpstr>
      <vt:lpstr>Presentación de PowerPoint</vt:lpstr>
      <vt:lpstr>Presentación de PowerPoint</vt:lpstr>
      <vt:lpstr>Presentación de PowerPoint</vt:lpstr>
      <vt:lpstr>Presentación de PowerPoint</vt:lpstr>
      <vt:lpstr>Los beneficios económicos que representan las transacciones entrantes para los bancos pueden ser bastante significativos. </vt:lpstr>
      <vt:lpstr>Presentación de PowerPoint</vt:lpstr>
      <vt:lpstr>Markov</vt:lpstr>
      <vt:lpstr>Markov</vt:lpstr>
      <vt:lpstr> </vt:lpstr>
      <vt:lpstr> </vt:lpstr>
      <vt:lpstr> </vt:lpstr>
      <vt:lpstr> </vt:lpstr>
      <vt:lpstr>Teoría de Juegos</vt:lpstr>
      <vt:lpstr>Teoría de Juegos</vt:lpstr>
      <vt:lpstr>Presentación de PowerPoint</vt:lpstr>
      <vt:lpstr>Presentación de PowerPoint</vt:lpstr>
      <vt:lpstr>Análisis</vt:lpstr>
      <vt:lpstr>Conclusiones</vt:lpstr>
      <vt:lpstr>Presentación de PowerPoint</vt:lpstr>
      <vt:lpstr>Presentación de PowerPoint</vt:lpstr>
      <vt:lpstr>Resultados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RAFF QUITO</dc:creator>
  <cp:lastModifiedBy>raff adolfo quito gonzalez</cp:lastModifiedBy>
  <cp:revision>27</cp:revision>
  <dcterms:created xsi:type="dcterms:W3CDTF">2023-09-24T00:28:58Z</dcterms:created>
  <dcterms:modified xsi:type="dcterms:W3CDTF">2024-06-19T00:27:28Z</dcterms:modified>
</cp:coreProperties>
</file>