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0720" y="1600200"/>
            <a:ext cx="5901480" cy="47088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20720" y="1600200"/>
            <a:ext cx="5901480" cy="4708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70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70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0720" y="1600200"/>
            <a:ext cx="5901480" cy="470880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20720" y="1600200"/>
            <a:ext cx="5901480" cy="4708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21920" y="1371600"/>
            <a:ext cx="8229240" cy="1828440"/>
          </a:xfrm>
          <a:prstGeom prst="rect">
            <a:avLst/>
          </a:prstGeom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pt-BR" sz="4800">
                <a:solidFill>
                  <a:srgbClr val="e9d596"/>
                </a:solidFill>
                <a:latin typeface="Lucida Sans"/>
              </a:rPr>
              <a:t>Click to edit the title text formatClique para editar o título mestre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416640"/>
            <a:ext cx="213336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200">
                <a:solidFill>
                  <a:srgbClr val="bcbcbc"/>
                </a:solidFill>
                <a:latin typeface="Book Antiqua"/>
              </a:rPr>
              <a:t>10/12/15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416640"/>
            <a:ext cx="289512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24680" y="6416640"/>
            <a:ext cx="761760" cy="364680"/>
          </a:xfrm>
          <a:prstGeom prst="rect">
            <a:avLst/>
          </a:prstGeom>
        </p:spPr>
        <p:txBody>
          <a:bodyPr lIns="0" rIns="0" tIns="45000" bIns="45000" anchor="b"/>
          <a:p>
            <a:pPr algn="r">
              <a:lnSpc>
                <a:spcPct val="100000"/>
              </a:lnSpc>
            </a:pPr>
            <a:fld id="{D2C2D20C-F8F2-4C2A-91A8-B939425391F9}" type="slidenum">
              <a:rPr lang="en-US" sz="1200">
                <a:solidFill>
                  <a:srgbClr val="bcbcbc"/>
                </a:solidFill>
                <a:latin typeface="Book Antiqua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800">
                <a:latin typeface="Book Antiqu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200">
                <a:latin typeface="Book Antiqu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000">
                <a:latin typeface="Book Antiqu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Book Antiqu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Book Antiqu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Book Antiqu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Book Antiqua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4100">
                <a:solidFill>
                  <a:srgbClr val="e9d596"/>
                </a:solidFill>
                <a:latin typeface="Lucida Sans"/>
              </a:rPr>
              <a:t>Click to edit the title text formatClique para editar o título mestre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pt-BR" sz="2800">
                <a:solidFill>
                  <a:srgbClr val="ffffff"/>
                </a:solidFill>
                <a:latin typeface="Book Antiqu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solidFill>
                  <a:srgbClr val="ffffff"/>
                </a:solidFill>
                <a:latin typeface="Book Antiqu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800">
                <a:solidFill>
                  <a:srgbClr val="ffffff"/>
                </a:solidFill>
                <a:latin typeface="Book Antiqu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800">
                <a:solidFill>
                  <a:srgbClr val="ffffff"/>
                </a:solidFill>
                <a:latin typeface="Book Antiqu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800">
                <a:solidFill>
                  <a:srgbClr val="ffffff"/>
                </a:solidFill>
                <a:latin typeface="Book Antiqu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800">
                <a:solidFill>
                  <a:srgbClr val="ffffff"/>
                </a:solidFill>
                <a:latin typeface="Book Antiqu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2800">
                <a:solidFill>
                  <a:srgbClr val="ffffff"/>
                </a:solidFill>
                <a:latin typeface="Book Antiqua"/>
              </a:rPr>
              <a:t>Seventh Outline LevelClique para editar o texto mestre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pt-BR" sz="2400">
                <a:solidFill>
                  <a:srgbClr val="ffffff"/>
                </a:solidFill>
                <a:latin typeface="Book Antiqua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pt-BR" sz="2200">
                <a:solidFill>
                  <a:srgbClr val="ffffff"/>
                </a:solidFill>
                <a:latin typeface="Book Antiqua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Font typeface="Wingdings 3" charset="2"/>
              <a:buChar char=""/>
            </a:pPr>
            <a:r>
              <a:rPr lang="pt-BR" sz="2000">
                <a:solidFill>
                  <a:srgbClr val="ffffff"/>
                </a:solidFill>
                <a:latin typeface="Book Antiqua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"/>
            </a:pPr>
            <a:r>
              <a:rPr lang="pt-BR" sz="2000">
                <a:solidFill>
                  <a:srgbClr val="ffffff"/>
                </a:solidFill>
                <a:latin typeface="Book Antiqua"/>
              </a:rPr>
              <a:t>Quinto nível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416640"/>
            <a:ext cx="213336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200">
                <a:solidFill>
                  <a:srgbClr val="bcbcbc"/>
                </a:solidFill>
                <a:latin typeface="Book Antiqua"/>
              </a:rPr>
              <a:t>10/12/15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416640"/>
            <a:ext cx="289512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924680" y="6416640"/>
            <a:ext cx="761760" cy="364680"/>
          </a:xfrm>
          <a:prstGeom prst="rect">
            <a:avLst/>
          </a:prstGeom>
        </p:spPr>
        <p:txBody>
          <a:bodyPr lIns="0" rIns="0" tIns="45000" bIns="45000" anchor="b"/>
          <a:p>
            <a:pPr algn="r">
              <a:lnSpc>
                <a:spcPct val="100000"/>
              </a:lnSpc>
            </a:pPr>
            <a:fld id="{78FC7F87-C2EE-48ED-9970-9069F1BF9EE5}" type="slidenum">
              <a:rPr lang="en-US" sz="1200">
                <a:solidFill>
                  <a:srgbClr val="bcbcbc"/>
                </a:solidFill>
                <a:latin typeface="Book Antiqua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21920" y="1371600"/>
            <a:ext cx="8229240" cy="1828440"/>
          </a:xfrm>
          <a:prstGeom prst="rect">
            <a:avLst/>
          </a:prstGeom>
        </p:spPr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pt-BR" sz="8000">
                <a:solidFill>
                  <a:srgbClr val="e9d596"/>
                </a:solidFill>
                <a:latin typeface="Times New Roman"/>
              </a:rPr>
              <a:t>IP Móvel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331800"/>
            <a:ext cx="6400440" cy="175212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e2d5a3"/>
                </a:solidFill>
                <a:latin typeface="Times New Roman"/>
              </a:rPr>
              <a:t>Rafhael Josino Lima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e2d5a3"/>
                </a:solidFill>
                <a:latin typeface="Times New Roman"/>
              </a:rPr>
              <a:t>3º ano - Telecomunicações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5500">
                <a:solidFill>
                  <a:srgbClr val="e9d596"/>
                </a:solidFill>
                <a:latin typeface="Times New Roman"/>
              </a:rPr>
              <a:t>Comunicação Direta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Contorna o problema da rota triangular</a:t>
            </a:r>
            <a:endParaRPr/>
          </a:p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Mais complexa do que a indireta</a:t>
            </a:r>
            <a:endParaRPr/>
          </a:p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Necessita de uma nova entidade:</a:t>
            </a:r>
            <a:endParaRPr/>
          </a:p>
          <a:p>
            <a:pPr lvl="1" algn="just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pt-BR" sz="2400">
                <a:solidFill>
                  <a:srgbClr val="ffffff"/>
                </a:solidFill>
                <a:latin typeface="Times New Roman"/>
              </a:rPr>
              <a:t>Correspondent agent: recebe o COA do home agent para mandar mensagens diretamente ao nó móvel</a:t>
            </a:r>
            <a:endParaRPr/>
          </a:p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Quando o nó muda de rede, não basta atualizar o COA do home agent.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5500">
                <a:solidFill>
                  <a:srgbClr val="e9d596"/>
                </a:solidFill>
                <a:latin typeface="Times New Roman"/>
              </a:rPr>
              <a:t>Comunicação Direta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Protocolo de aviso ao correspondent agent quando houver troca de foreign agent (COA).</a:t>
            </a:r>
            <a:endParaRPr/>
          </a:p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Anchor foreing agent: é o primeiro foreign agent conectado ao nó móvel. Quando o nó muda de rede, o novo foreign agent passa o novo COA ao anchor agent, que redireciona as mensagens.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5500">
                <a:solidFill>
                  <a:srgbClr val="e9d596"/>
                </a:solidFill>
                <a:latin typeface="Times New Roman"/>
              </a:rPr>
              <a:t>Agent Discovery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Processo de “descoberta” do novo home ou foreign agent ao retornar a home network ou ao ir para uma nova foreign network.</a:t>
            </a:r>
            <a:endParaRPr/>
          </a:p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Pode se dar de dois meios:</a:t>
            </a:r>
            <a:endParaRPr/>
          </a:p>
          <a:p>
            <a:pPr lvl="1" algn="just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pt-BR" sz="2400">
                <a:solidFill>
                  <a:srgbClr val="ffffff"/>
                </a:solidFill>
                <a:latin typeface="Times New Roman"/>
              </a:rPr>
              <a:t>Agent advertisement </a:t>
            </a:r>
            <a:endParaRPr/>
          </a:p>
          <a:p>
            <a:pPr lvl="2" algn="just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pt-BR" sz="2200">
                <a:solidFill>
                  <a:srgbClr val="ffffff"/>
                </a:solidFill>
                <a:latin typeface="Times New Roman"/>
              </a:rPr>
              <a:t>Broadcast de mensagens contendo informação sobre o agent</a:t>
            </a:r>
            <a:endParaRPr/>
          </a:p>
          <a:p>
            <a:pPr lvl="1" algn="just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pt-BR" sz="2400">
                <a:solidFill>
                  <a:srgbClr val="ffffff"/>
                </a:solidFill>
                <a:latin typeface="Times New Roman"/>
              </a:rPr>
              <a:t>Agent solicitation</a:t>
            </a:r>
            <a:endParaRPr/>
          </a:p>
          <a:p>
            <a:pPr lvl="2" algn="just">
              <a:lnSpc>
                <a:spcPct val="100000"/>
              </a:lnSpc>
              <a:buSzPct val="95000"/>
              <a:buFont typeface="Wingdings" charset="2"/>
              <a:buChar char=""/>
            </a:pPr>
            <a:r>
              <a:rPr lang="pt-BR" sz="2200">
                <a:solidFill>
                  <a:srgbClr val="ffffff"/>
                </a:solidFill>
                <a:latin typeface="Times New Roman"/>
              </a:rPr>
              <a:t>Broadcast de mensagens de busca de um agent na rede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5500">
                <a:solidFill>
                  <a:srgbClr val="e9d596"/>
                </a:solidFill>
                <a:latin typeface="Times New Roman"/>
              </a:rPr>
              <a:t>Registro do home agent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Nó móvel envia um requerimento de registro com COA, endereços permanente e do home agent, tempo de vida do registro e identificação ao foreign agent</a:t>
            </a:r>
            <a:endParaRPr/>
          </a:p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Foreign agent envia o mesmo tipo de requerimento ao home agent, com a informação adicional do tipo de encapsulamento utilizado.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5500">
                <a:solidFill>
                  <a:srgbClr val="e9d596"/>
                </a:solidFill>
                <a:latin typeface="Times New Roman"/>
              </a:rPr>
              <a:t>Registro do home agent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Home agent enlaça o COA com o endereço permanente para redirecionar futuros datagramas destinado ao nó móvel e envia uma mensagem de reposta ao foreign agent</a:t>
            </a:r>
            <a:endParaRPr/>
          </a:p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Foreign agent encaminha a mensagem de reposta ao nó móvel.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5500">
                <a:solidFill>
                  <a:srgbClr val="e9d596"/>
                </a:solidFill>
                <a:latin typeface="Times New Roman"/>
              </a:rPr>
              <a:t>Mobilidade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  <a:ea typeface="바탕"/>
              </a:rPr>
              <a:t>Como um nó pode ser considerado móvel.</a:t>
            </a:r>
            <a:endParaRPr/>
          </a:p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  <a:ea typeface="바탕"/>
              </a:rPr>
              <a:t>Transparência da mobilidade para a camada de aplicação.</a:t>
            </a:r>
            <a:endParaRPr/>
          </a:p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  <a:ea typeface="바탕"/>
              </a:rPr>
              <a:t>Quais os elementos de uma rede que garantem a mobilidade de seus pontos.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67640" y="26064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5000">
                <a:solidFill>
                  <a:srgbClr val="e9d596"/>
                </a:solidFill>
                <a:latin typeface="Times New Roman"/>
              </a:rPr>
              <a:t>Componentes da Rede Móvel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28640"/>
            <a:ext cx="8229240" cy="470880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Nó móvel: máquina cujo IP pode variar enquanto muda seu acesso a diferentes redes.</a:t>
            </a:r>
            <a:endParaRPr/>
          </a:p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Home Agent: entidade que contém o endereço IP permanente do nó móvel.</a:t>
            </a:r>
            <a:endParaRPr/>
          </a:p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Home Network: rede de origem do nó móvel, contendo o home agent.</a:t>
            </a:r>
            <a:endParaRPr/>
          </a:p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Foreign Network: rede diferente da home network na qual o nó móvel está conectado no dado momento.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5500">
                <a:solidFill>
                  <a:srgbClr val="e9d596"/>
                </a:solidFill>
                <a:latin typeface="Times New Roman"/>
              </a:rPr>
              <a:t>Componentes da Rede Móvel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Foreign Agent: entidade responsável por integrar o nó móvel com sua respectiva foreign network. Também pode servir para possibilitar a conexão entre o nó móvel e seu home agent.</a:t>
            </a:r>
            <a:endParaRPr/>
          </a:p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Correspondent: entidade que quer se comunicar com o nó móvel.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5500">
                <a:solidFill>
                  <a:srgbClr val="e9d596"/>
                </a:solidFill>
                <a:latin typeface="Times New Roman"/>
              </a:rPr>
              <a:t>Principais Partes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Agent discovery</a:t>
            </a:r>
            <a:endParaRPr/>
          </a:p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Registro do home agent</a:t>
            </a:r>
            <a:endParaRPr/>
          </a:p>
          <a:p>
            <a:pPr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Rotas indiretas de datagramas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5500">
                <a:solidFill>
                  <a:srgbClr val="e9d596"/>
                </a:solidFill>
                <a:latin typeface="Times New Roman"/>
              </a:rPr>
              <a:t>Comunicação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Quando uma máquina (correspondent) quer se comunicar com o nó móvel, ela precisa de um endereço.</a:t>
            </a:r>
            <a:endParaRPr/>
          </a:p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É papel do foreign agent fornecer tal endereço, por uma atualização em broadcast ou pelo uso do COA (care-of address).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5500">
                <a:solidFill>
                  <a:srgbClr val="e9d596"/>
                </a:solidFill>
                <a:latin typeface="Times New Roman"/>
              </a:rPr>
              <a:t>Comunicação 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Essa comunicação também pode se dar de dois modos:</a:t>
            </a:r>
            <a:endParaRPr/>
          </a:p>
          <a:p>
            <a:pPr lvl="1" algn="just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pt-BR" sz="2400">
                <a:solidFill>
                  <a:srgbClr val="ffffff"/>
                </a:solidFill>
                <a:latin typeface="Times New Roman"/>
              </a:rPr>
              <a:t>Indireto: o correspondent envia a mensagem ao home agent, que por sua vez envia ao foreign agent e por fim, chega ao nó móvel.</a:t>
            </a:r>
            <a:endParaRPr/>
          </a:p>
          <a:p>
            <a:pPr lvl="1" algn="just">
              <a:lnSpc>
                <a:spcPct val="100000"/>
              </a:lnSpc>
              <a:buSzPct val="80000"/>
              <a:buFont typeface="Wingdings 2" charset="2"/>
              <a:buChar char=""/>
            </a:pPr>
            <a:r>
              <a:rPr lang="pt-BR" sz="2400">
                <a:solidFill>
                  <a:srgbClr val="ffffff"/>
                </a:solidFill>
                <a:latin typeface="Times New Roman"/>
              </a:rPr>
              <a:t>Direto: o home agent passa o endereço atual do nó móvel ao correspondent de modo a poder lhe mandar mensagens diretamente.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5500">
                <a:solidFill>
                  <a:srgbClr val="e9d596"/>
                </a:solidFill>
                <a:latin typeface="Times New Roman"/>
              </a:rPr>
              <a:t>Comunicação Indireta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A máquina correspondent envia suas mensagens para o home agent.</a:t>
            </a:r>
            <a:endParaRPr/>
          </a:p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O home agent encapsula a mensagem e redireciona-a para o foreign agent, localizando-o por meio do COA.</a:t>
            </a:r>
            <a:endParaRPr/>
          </a:p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O foreign agent descapsula a mensagem e envia-a ao nó móvel.</a:t>
            </a:r>
            <a:endParaRPr/>
          </a:p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O nó móvel pode responder diretamente.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5500">
                <a:solidFill>
                  <a:srgbClr val="e9d596"/>
                </a:solidFill>
                <a:latin typeface="Times New Roman"/>
              </a:rPr>
              <a:t>Comunicação Indireta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90000" rIns="90000" tIns="45000" bIns="45000"/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A mobilidade é completamente transparente para a máquina correspondent.</a:t>
            </a:r>
            <a:endParaRPr/>
          </a:p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Quando o nó móvel vai para outra rede, o novo foreign agent envia o seu COA para o home agent.</a:t>
            </a:r>
            <a:endParaRPr/>
          </a:p>
          <a:p>
            <a:pPr algn="just">
              <a:lnSpc>
                <a:spcPct val="100000"/>
              </a:lnSpc>
              <a:buSzPct val="65000"/>
              <a:buFont typeface="Wingdings 2" charset="2"/>
              <a:buChar char=""/>
            </a:pPr>
            <a:r>
              <a:rPr lang="pt-BR" sz="3200">
                <a:solidFill>
                  <a:srgbClr val="ffffff"/>
                </a:solidFill>
                <a:latin typeface="Times New Roman"/>
              </a:rPr>
              <a:t>Há o problema da rota triangular, que caracteriza certa ineficiência.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