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2" r:id="rId6"/>
    <p:sldId id="263" r:id="rId7"/>
    <p:sldId id="264" r:id="rId8"/>
    <p:sldId id="265" r:id="rId9"/>
    <p:sldId id="267" r:id="rId10"/>
    <p:sldId id="266" r:id="rId11"/>
    <p:sldId id="294" r:id="rId12"/>
    <p:sldId id="295" r:id="rId13"/>
    <p:sldId id="277" r:id="rId14"/>
    <p:sldId id="275" r:id="rId15"/>
    <p:sldId id="276" r:id="rId16"/>
    <p:sldId id="296" r:id="rId17"/>
    <p:sldId id="297" r:id="rId18"/>
    <p:sldId id="278"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Lexend Deca" panose="020B0604020202020204" charset="-78"/>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EEC7E-9C96-4D7D-B325-6E30BCCCE0B1}" v="857" dt="2022-08-19T09:45:19.537"/>
    <p1510:client id="{28239A5D-2E8F-462E-90B5-B8C665598B1B}" v="176" dt="2022-08-19T10:50:44.499"/>
  </p1510:revLst>
</p1510:revInfo>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body" idx="1"/>
          </p:nvPr>
        </p:nvSpPr>
        <p:spPr>
          <a:xfrm>
            <a:off x="580550" y="4406300"/>
            <a:ext cx="6135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400"/>
              <a:buNone/>
              <a:defRPr sz="1400"/>
            </a:lvl1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3.png"/><Relationship Id="rId11" Type="http://schemas.openxmlformats.org/officeDocument/2006/relationships/image" Target="../media/image9.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p>
            <a:r>
              <a:rPr lang="en-US" dirty="0"/>
              <a:t>NSU Relics</a:t>
            </a:r>
            <a:br>
              <a:rPr lang="en-US" dirty="0"/>
            </a:br>
            <a:r>
              <a:rPr lang="en-US" sz="1000" dirty="0"/>
              <a:t>  North South University</a:t>
            </a:r>
            <a:endParaRPr lang="en-US" dirty="0"/>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564715" y="580373"/>
            <a:ext cx="8468920" cy="4041780"/>
          </a:xfrm>
          <a:prstGeom prst="rect">
            <a:avLst/>
          </a:prstGeom>
        </p:spPr>
        <p:txBody>
          <a:bodyPr spcFirstLastPara="1" wrap="square" lIns="0" tIns="0" rIns="0" bIns="0" anchor="t" anchorCtr="0">
            <a:noAutofit/>
          </a:bodyPr>
          <a:lstStyle/>
          <a:p>
            <a:r>
              <a:rPr lang="en" sz="2400" b="0" dirty="0"/>
              <a:t> </a:t>
            </a:r>
            <a:r>
              <a:rPr lang="en" dirty="0"/>
              <a:t>Big Impact</a:t>
            </a:r>
            <a:br>
              <a:rPr lang="en" dirty="0"/>
            </a:br>
            <a:r>
              <a:rPr lang="en" sz="2400" b="0" dirty="0"/>
              <a:t>a great social significance, as it will bring more cyber harassment cases to light.</a:t>
            </a:r>
            <a:br>
              <a:rPr lang="en" sz="2400" b="0" dirty="0"/>
            </a:br>
            <a:br>
              <a:rPr lang="en" sz="2400" b="0" dirty="0"/>
            </a:br>
            <a:r>
              <a:rPr lang="en" sz="2400" b="0" dirty="0"/>
              <a:t>has a huge future potential, where people will not only be able to report cyber harassment cases but other criminal activities as well. Thus, becoming a truly online police station.</a:t>
            </a:r>
          </a:p>
          <a:p>
            <a:pPr marL="0" lvl="0" indent="0" algn="l" rtl="0">
              <a:spcBef>
                <a:spcPts val="0"/>
              </a:spcBef>
              <a:spcAft>
                <a:spcPts val="0"/>
              </a:spcAft>
              <a:buNone/>
            </a:pPr>
            <a:endParaRPr lang="en" sz="2400" dirty="0"/>
          </a:p>
        </p:txBody>
      </p:sp>
      <p:sp>
        <p:nvSpPr>
          <p:cNvPr id="159" name="Google Shape;159;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17653-315E-A474-0B16-599F778FEF74}"/>
              </a:ext>
            </a:extLst>
          </p:cNvPr>
          <p:cNvSpPr>
            <a:spLocks noGrp="1"/>
          </p:cNvSpPr>
          <p:nvPr>
            <p:ph type="title"/>
          </p:nvPr>
        </p:nvSpPr>
        <p:spPr/>
        <p:txBody>
          <a:bodyPr/>
          <a:lstStyle/>
          <a:p>
            <a:r>
              <a:rPr lang="en-US" b="0" dirty="0"/>
              <a:t>Tools and Technologies</a:t>
            </a:r>
            <a:endParaRPr lang="en-US" dirty="0"/>
          </a:p>
        </p:txBody>
      </p:sp>
      <p:sp>
        <p:nvSpPr>
          <p:cNvPr id="3" name="Text Placeholder 2">
            <a:extLst>
              <a:ext uri="{FF2B5EF4-FFF2-40B4-BE49-F238E27FC236}">
                <a16:creationId xmlns:a16="http://schemas.microsoft.com/office/drawing/2014/main" id="{72D9DB8F-3CB1-594F-6229-283654036B06}"/>
              </a:ext>
            </a:extLst>
          </p:cNvPr>
          <p:cNvSpPr>
            <a:spLocks noGrp="1"/>
          </p:cNvSpPr>
          <p:nvPr>
            <p:ph type="body" idx="1"/>
          </p:nvPr>
        </p:nvSpPr>
        <p:spPr/>
        <p:txBody>
          <a:bodyPr/>
          <a:lstStyle/>
          <a:p>
            <a:r>
              <a:rPr lang="en-US" sz="1800" dirty="0"/>
              <a:t>• HTML </a:t>
            </a:r>
          </a:p>
          <a:p>
            <a:pPr>
              <a:lnSpc>
                <a:spcPct val="114999"/>
              </a:lnSpc>
            </a:pPr>
            <a:r>
              <a:rPr lang="en-US" sz="1800" dirty="0"/>
              <a:t>• CSS </a:t>
            </a:r>
          </a:p>
          <a:p>
            <a:pPr>
              <a:lnSpc>
                <a:spcPct val="114999"/>
              </a:lnSpc>
            </a:pPr>
            <a:r>
              <a:rPr lang="en-US" sz="1800" dirty="0"/>
              <a:t>• Bootstrap </a:t>
            </a:r>
          </a:p>
          <a:p>
            <a:pPr>
              <a:lnSpc>
                <a:spcPct val="114999"/>
              </a:lnSpc>
            </a:pPr>
            <a:r>
              <a:rPr lang="en-US" sz="1800" dirty="0"/>
              <a:t>• JavaScript </a:t>
            </a:r>
          </a:p>
          <a:p>
            <a:pPr>
              <a:lnSpc>
                <a:spcPct val="114999"/>
              </a:lnSpc>
            </a:pPr>
            <a:r>
              <a:rPr lang="en-US" sz="1800" dirty="0"/>
              <a:t>• Python </a:t>
            </a:r>
          </a:p>
          <a:p>
            <a:pPr>
              <a:lnSpc>
                <a:spcPct val="114999"/>
              </a:lnSpc>
            </a:pPr>
            <a:r>
              <a:rPr lang="en-US" sz="1800" dirty="0"/>
              <a:t>• Django  </a:t>
            </a:r>
          </a:p>
          <a:p>
            <a:pPr>
              <a:lnSpc>
                <a:spcPct val="114999"/>
              </a:lnSpc>
            </a:pPr>
            <a:r>
              <a:rPr lang="en-US" sz="1800" dirty="0"/>
              <a:t>• SQLite</a:t>
            </a:r>
            <a:endParaRPr lang="en-US" dirty="0"/>
          </a:p>
        </p:txBody>
      </p:sp>
      <p:sp>
        <p:nvSpPr>
          <p:cNvPr id="4" name="Slide Number Placeholder 3">
            <a:extLst>
              <a:ext uri="{FF2B5EF4-FFF2-40B4-BE49-F238E27FC236}">
                <a16:creationId xmlns:a16="http://schemas.microsoft.com/office/drawing/2014/main" id="{7C9FEC24-7711-E6B2-9CA3-3DE379C984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11</a:t>
            </a:fld>
            <a:endParaRPr lang="en"/>
          </a:p>
        </p:txBody>
      </p:sp>
    </p:spTree>
    <p:extLst>
      <p:ext uri="{BB962C8B-B14F-4D97-AF65-F5344CB8AC3E}">
        <p14:creationId xmlns:p14="http://schemas.microsoft.com/office/powerpoint/2010/main" val="2095422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6E19-CB73-EC6F-6A08-987DCFF261CF}"/>
              </a:ext>
            </a:extLst>
          </p:cNvPr>
          <p:cNvSpPr>
            <a:spLocks noGrp="1"/>
          </p:cNvSpPr>
          <p:nvPr>
            <p:ph type="title"/>
          </p:nvPr>
        </p:nvSpPr>
        <p:spPr/>
        <p:txBody>
          <a:bodyPr/>
          <a:lstStyle/>
          <a:p>
            <a:r>
              <a:rPr lang="en-US" b="0" dirty="0"/>
              <a:t>Description of our prototype</a:t>
            </a:r>
            <a:endParaRPr lang="en-US" dirty="0"/>
          </a:p>
        </p:txBody>
      </p:sp>
      <p:sp>
        <p:nvSpPr>
          <p:cNvPr id="4" name="Text Placeholder 3">
            <a:extLst>
              <a:ext uri="{FF2B5EF4-FFF2-40B4-BE49-F238E27FC236}">
                <a16:creationId xmlns:a16="http://schemas.microsoft.com/office/drawing/2014/main" id="{EC97AD1D-7032-E5BC-33EA-E1C0FDB3AEF4}"/>
              </a:ext>
            </a:extLst>
          </p:cNvPr>
          <p:cNvSpPr>
            <a:spLocks noGrp="1"/>
          </p:cNvSpPr>
          <p:nvPr>
            <p:ph type="body" idx="1"/>
          </p:nvPr>
        </p:nvSpPr>
        <p:spPr/>
        <p:txBody>
          <a:bodyPr/>
          <a:lstStyle/>
          <a:p>
            <a:r>
              <a:rPr lang="en-US" sz="1800" dirty="0"/>
              <a:t>the whole system of victims making a complaint and investigators solving the crime will be possible.</a:t>
            </a:r>
          </a:p>
          <a:p>
            <a:pPr>
              <a:lnSpc>
                <a:spcPct val="114999"/>
              </a:lnSpc>
            </a:pPr>
            <a:r>
              <a:rPr lang="en-US" sz="1800" dirty="0"/>
              <a:t>In the future more features will be added and we will also create mobile applications for a wider range of users.</a:t>
            </a:r>
          </a:p>
          <a:p>
            <a:pPr>
              <a:lnSpc>
                <a:spcPct val="114999"/>
              </a:lnSpc>
            </a:pPr>
            <a:r>
              <a:rPr lang="en-US" sz="1800" dirty="0"/>
              <a:t>The end goal of our solution will be to create a fully functional online police station where users can file complaints with assurance of their anonymity.</a:t>
            </a:r>
          </a:p>
          <a:p>
            <a:pPr>
              <a:lnSpc>
                <a:spcPct val="114999"/>
              </a:lnSpc>
            </a:pPr>
            <a:endParaRPr lang="en-US" sz="1800" dirty="0"/>
          </a:p>
        </p:txBody>
      </p:sp>
      <p:sp>
        <p:nvSpPr>
          <p:cNvPr id="3" name="Slide Number Placeholder 2">
            <a:extLst>
              <a:ext uri="{FF2B5EF4-FFF2-40B4-BE49-F238E27FC236}">
                <a16:creationId xmlns:a16="http://schemas.microsoft.com/office/drawing/2014/main" id="{7FB5CFFB-6FF1-39F4-F1C8-B8D9957D6B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12</a:t>
            </a:fld>
            <a:endParaRPr lang="en"/>
          </a:p>
        </p:txBody>
      </p:sp>
    </p:spTree>
    <p:extLst>
      <p:ext uri="{BB962C8B-B14F-4D97-AF65-F5344CB8AC3E}">
        <p14:creationId xmlns:p14="http://schemas.microsoft.com/office/powerpoint/2010/main" val="3472227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dirty="0"/>
              <a:t>13</a:t>
            </a:fld>
            <a:endParaRPr dirty="0"/>
          </a:p>
        </p:txBody>
      </p:sp>
      <p:grpSp>
        <p:nvGrpSpPr>
          <p:cNvPr id="356" name="Google Shape;356;p34"/>
          <p:cNvGrpSpPr/>
          <p:nvPr/>
        </p:nvGrpSpPr>
        <p:grpSpPr>
          <a:xfrm>
            <a:off x="3737922" y="1063916"/>
            <a:ext cx="5147174" cy="3015668"/>
            <a:chOff x="1177450" y="241631"/>
            <a:chExt cx="6173152" cy="3616776"/>
          </a:xfrm>
        </p:grpSpPr>
        <p:sp>
          <p:nvSpPr>
            <p:cNvPr id="357" name="Google Shape;357;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1" name="Google Shape;361;p34"/>
          <p:cNvSpPr txBox="1">
            <a:spLocks noGrp="1"/>
          </p:cNvSpPr>
          <p:nvPr>
            <p:ph type="body" idx="4294967295"/>
          </p:nvPr>
        </p:nvSpPr>
        <p:spPr>
          <a:xfrm>
            <a:off x="580550" y="782300"/>
            <a:ext cx="2537700"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a:latin typeface="Lexend Deca"/>
                <a:ea typeface="Lexend Deca"/>
                <a:cs typeface="Lexend Deca"/>
                <a:sym typeface="Lexend Deca"/>
              </a:rPr>
              <a:t>Desktop project</a:t>
            </a:r>
            <a:endParaRPr sz="3000" dirty="0">
              <a:latin typeface="Lexend Deca"/>
              <a:ea typeface="Lexend Deca"/>
              <a:cs typeface="Lexend Deca"/>
              <a:sym typeface="Lexend Deca"/>
            </a:endParaRPr>
          </a:p>
          <a:p>
            <a:pPr marL="0" indent="0">
              <a:lnSpc>
                <a:spcPct val="114999"/>
              </a:lnSpc>
              <a:buNone/>
            </a:pPr>
            <a:r>
              <a:rPr lang="en" sz="1600" dirty="0">
                <a:latin typeface="Lexend Deca"/>
                <a:cs typeface="Lexend Deca"/>
              </a:rPr>
              <a:t>On going</a:t>
            </a:r>
          </a:p>
          <a:p>
            <a:pPr marL="0" indent="0">
              <a:buNone/>
            </a:pPr>
            <a:endParaRPr lang="en-US" sz="3000">
              <a:latin typeface="Lexend Deca"/>
              <a:cs typeface="Lexend Deca"/>
            </a:endParaRPr>
          </a:p>
        </p:txBody>
      </p:sp>
      <p:pic>
        <p:nvPicPr>
          <p:cNvPr id="362" name="Google Shape;362;p34"/>
          <p:cNvPicPr preferRelativeResize="0"/>
          <p:nvPr/>
        </p:nvPicPr>
        <p:blipFill rotWithShape="1">
          <a:blip r:embed="rId3">
            <a:alphaModFix/>
          </a:blip>
          <a:srcRect b="6620"/>
          <a:stretch/>
        </p:blipFill>
        <p:spPr>
          <a:xfrm>
            <a:off x="4308138" y="1216625"/>
            <a:ext cx="4006751" cy="2545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a:spLocks noGrp="1"/>
          </p:cNvSpPr>
          <p:nvPr>
            <p:ph type="body" idx="4294967295"/>
          </p:nvPr>
        </p:nvSpPr>
        <p:spPr>
          <a:xfrm>
            <a:off x="580550" y="782300"/>
            <a:ext cx="2537700"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a:latin typeface="Lexend Deca"/>
                <a:ea typeface="Lexend Deca"/>
                <a:cs typeface="Lexend Deca"/>
                <a:sym typeface="Lexend Deca"/>
              </a:rPr>
              <a:t>Mobile project</a:t>
            </a:r>
            <a:endParaRPr sz="3000" dirty="0">
              <a:latin typeface="Lexend Deca"/>
              <a:ea typeface="Lexend Deca"/>
              <a:cs typeface="Lexend Deca"/>
              <a:sym typeface="Lexend Deca"/>
            </a:endParaRPr>
          </a:p>
          <a:p>
            <a:pPr marL="0" indent="0">
              <a:buNone/>
            </a:pPr>
            <a:r>
              <a:rPr lang="en" sz="1800" dirty="0">
                <a:cs typeface="Lexend Deca"/>
              </a:rPr>
              <a:t>Coming Soon</a:t>
            </a:r>
          </a:p>
        </p:txBody>
      </p:sp>
      <p:sp>
        <p:nvSpPr>
          <p:cNvPr id="332" name="Google Shape;332;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dirty="0"/>
              <a:t>14</a:t>
            </a:fld>
            <a:endParaRPr dirty="0"/>
          </a:p>
        </p:txBody>
      </p:sp>
      <p:grpSp>
        <p:nvGrpSpPr>
          <p:cNvPr id="333" name="Google Shape;333;p32"/>
          <p:cNvGrpSpPr/>
          <p:nvPr/>
        </p:nvGrpSpPr>
        <p:grpSpPr>
          <a:xfrm>
            <a:off x="5251925" y="373572"/>
            <a:ext cx="2119546" cy="4396359"/>
            <a:chOff x="2547150" y="238125"/>
            <a:chExt cx="2525675" cy="5238750"/>
          </a:xfrm>
        </p:grpSpPr>
        <p:sp>
          <p:nvSpPr>
            <p:cNvPr id="334" name="Google Shape;334;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accent1"/>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8" name="Google Shape;338;p32"/>
          <p:cNvPicPr preferRelativeResize="0"/>
          <p:nvPr/>
        </p:nvPicPr>
        <p:blipFill rotWithShape="1">
          <a:blip r:embed="rId3">
            <a:alphaModFix/>
          </a:blip>
          <a:srcRect b="23786"/>
          <a:stretch/>
        </p:blipFill>
        <p:spPr>
          <a:xfrm>
            <a:off x="5298938" y="756087"/>
            <a:ext cx="2025525" cy="3631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dirty="0"/>
              <a:t>15</a:t>
            </a:fld>
            <a:endParaRPr dirty="0"/>
          </a:p>
        </p:txBody>
      </p:sp>
      <p:grpSp>
        <p:nvGrpSpPr>
          <p:cNvPr id="344" name="Google Shape;344;p33"/>
          <p:cNvGrpSpPr/>
          <p:nvPr/>
        </p:nvGrpSpPr>
        <p:grpSpPr>
          <a:xfrm>
            <a:off x="4943502" y="465959"/>
            <a:ext cx="2736410" cy="4222433"/>
            <a:chOff x="2112475" y="238125"/>
            <a:chExt cx="3395050" cy="5238750"/>
          </a:xfrm>
        </p:grpSpPr>
        <p:sp>
          <p:nvSpPr>
            <p:cNvPr id="345" name="Google Shape;345;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adFill>
              <a:gsLst>
                <a:gs pos="0">
                  <a:schemeClr val="accent1"/>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3"/>
          <p:cNvSpPr txBox="1">
            <a:spLocks noGrp="1"/>
          </p:cNvSpPr>
          <p:nvPr>
            <p:ph type="body" idx="4294967295"/>
          </p:nvPr>
        </p:nvSpPr>
        <p:spPr>
          <a:xfrm>
            <a:off x="580550" y="782300"/>
            <a:ext cx="2537700"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a:latin typeface="Lexend Deca"/>
                <a:ea typeface="Lexend Deca"/>
                <a:cs typeface="Lexend Deca"/>
                <a:sym typeface="Lexend Deca"/>
              </a:rPr>
              <a:t>Tablet</a:t>
            </a:r>
            <a:br>
              <a:rPr lang="en" sz="3000" dirty="0">
                <a:latin typeface="Lexend Deca"/>
                <a:ea typeface="Lexend Deca"/>
                <a:cs typeface="Lexend Deca"/>
              </a:rPr>
            </a:br>
            <a:r>
              <a:rPr lang="en" sz="3000" dirty="0">
                <a:latin typeface="Lexend Deca"/>
                <a:ea typeface="Lexend Deca"/>
                <a:cs typeface="Lexend Deca"/>
                <a:sym typeface="Lexend Deca"/>
              </a:rPr>
              <a:t>project</a:t>
            </a:r>
            <a:endParaRPr sz="3000">
              <a:latin typeface="Lexend Deca"/>
              <a:ea typeface="Lexend Deca"/>
              <a:cs typeface="Lexend Deca"/>
              <a:sym typeface="Lexend Deca"/>
            </a:endParaRPr>
          </a:p>
          <a:p>
            <a:pPr marL="0" indent="0">
              <a:buNone/>
            </a:pPr>
            <a:r>
              <a:rPr lang="en" sz="1800" dirty="0"/>
              <a:t>Coming soon</a:t>
            </a:r>
          </a:p>
        </p:txBody>
      </p:sp>
      <p:pic>
        <p:nvPicPr>
          <p:cNvPr id="350" name="Google Shape;350;p33"/>
          <p:cNvPicPr preferRelativeResize="0"/>
          <p:nvPr/>
        </p:nvPicPr>
        <p:blipFill>
          <a:blip r:embed="rId3">
            <a:alphaModFix/>
          </a:blip>
          <a:stretch>
            <a:fillRect/>
          </a:stretch>
        </p:blipFill>
        <p:spPr>
          <a:xfrm>
            <a:off x="5012788" y="839688"/>
            <a:ext cx="2597800" cy="34637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1A2D47-0B9C-7B95-ADC8-DC123C1AF0CA}"/>
              </a:ext>
            </a:extLst>
          </p:cNvPr>
          <p:cNvSpPr>
            <a:spLocks noGrp="1"/>
          </p:cNvSpPr>
          <p:nvPr>
            <p:ph type="title"/>
          </p:nvPr>
        </p:nvSpPr>
        <p:spPr/>
        <p:txBody>
          <a:bodyPr/>
          <a:lstStyle/>
          <a:p>
            <a:r>
              <a:rPr lang="en-US" dirty="0"/>
              <a:t>Conclusion</a:t>
            </a:r>
          </a:p>
        </p:txBody>
      </p:sp>
      <p:sp>
        <p:nvSpPr>
          <p:cNvPr id="4" name="Text Placeholder 3">
            <a:extLst>
              <a:ext uri="{FF2B5EF4-FFF2-40B4-BE49-F238E27FC236}">
                <a16:creationId xmlns:a16="http://schemas.microsoft.com/office/drawing/2014/main" id="{D9EE298B-7E5D-05B6-4FAF-B257B1C7456F}"/>
              </a:ext>
            </a:extLst>
          </p:cNvPr>
          <p:cNvSpPr>
            <a:spLocks noGrp="1"/>
          </p:cNvSpPr>
          <p:nvPr>
            <p:ph type="body" idx="1"/>
          </p:nvPr>
        </p:nvSpPr>
        <p:spPr/>
        <p:txBody>
          <a:bodyPr/>
          <a:lstStyle/>
          <a:p>
            <a:r>
              <a:rPr lang="en-US" dirty="0"/>
              <a:t>to give the citizens an option to file complaints without sharing their identity if they are a victim of cyber harassment.</a:t>
            </a:r>
          </a:p>
          <a:p>
            <a:pPr>
              <a:lnSpc>
                <a:spcPct val="114999"/>
              </a:lnSpc>
            </a:pPr>
            <a:r>
              <a:rPr lang="en-US" dirty="0"/>
              <a:t>to remove the barrier of fear or social anxiety that victims sometimes face while filing a cyber bullying complaint for example.</a:t>
            </a:r>
          </a:p>
        </p:txBody>
      </p:sp>
      <p:sp>
        <p:nvSpPr>
          <p:cNvPr id="2" name="Slide Number Placeholder 1">
            <a:extLst>
              <a:ext uri="{FF2B5EF4-FFF2-40B4-BE49-F238E27FC236}">
                <a16:creationId xmlns:a16="http://schemas.microsoft.com/office/drawing/2014/main" id="{DEEDE1FE-A31B-6AB4-43E4-CE702A2235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16</a:t>
            </a:fld>
            <a:endParaRPr lang="en"/>
          </a:p>
        </p:txBody>
      </p:sp>
    </p:spTree>
    <p:extLst>
      <p:ext uri="{BB962C8B-B14F-4D97-AF65-F5344CB8AC3E}">
        <p14:creationId xmlns:p14="http://schemas.microsoft.com/office/powerpoint/2010/main" val="535754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B0FA0B-B27C-F273-E4CC-735FFAD72A60}"/>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787F35FC-3279-B4C4-3856-0DCABD828E42}"/>
              </a:ext>
            </a:extLst>
          </p:cNvPr>
          <p:cNvSpPr>
            <a:spLocks noGrp="1"/>
          </p:cNvSpPr>
          <p:nvPr>
            <p:ph type="body" idx="1"/>
          </p:nvPr>
        </p:nvSpPr>
        <p:spPr/>
        <p:txBody>
          <a:bodyPr/>
          <a:lstStyle/>
          <a:p>
            <a:r>
              <a:rPr lang="en-US" dirty="0"/>
              <a:t>more wrongdoings will come to light and investigators will be able to punish criminals accordingly.</a:t>
            </a:r>
          </a:p>
          <a:p>
            <a:pPr>
              <a:lnSpc>
                <a:spcPct val="114999"/>
              </a:lnSpc>
            </a:pPr>
            <a:r>
              <a:rPr lang="en-US" dirty="0"/>
              <a:t>remove the safety that criminals feel while threatening a victim, as the victim is able to file complaints anonymously and without anyone’s knowledge</a:t>
            </a:r>
          </a:p>
        </p:txBody>
      </p:sp>
      <p:sp>
        <p:nvSpPr>
          <p:cNvPr id="4" name="Slide Number Placeholder 3">
            <a:extLst>
              <a:ext uri="{FF2B5EF4-FFF2-40B4-BE49-F238E27FC236}">
                <a16:creationId xmlns:a16="http://schemas.microsoft.com/office/drawing/2014/main" id="{C1F3B28C-6745-4947-6FFA-F26776CD38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17</a:t>
            </a:fld>
            <a:endParaRPr lang="en"/>
          </a:p>
        </p:txBody>
      </p:sp>
    </p:spTree>
    <p:extLst>
      <p:ext uri="{BB962C8B-B14F-4D97-AF65-F5344CB8AC3E}">
        <p14:creationId xmlns:p14="http://schemas.microsoft.com/office/powerpoint/2010/main" val="147511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dirty="0"/>
              <a:t>18</a:t>
            </a:fld>
            <a:endParaRPr dirty="0"/>
          </a:p>
        </p:txBody>
      </p:sp>
      <p:sp>
        <p:nvSpPr>
          <p:cNvPr id="368" name="Google Shape;368;p35"/>
          <p:cNvSpPr txBox="1">
            <a:spLocks noGrp="1"/>
          </p:cNvSpPr>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Thanks!</a:t>
            </a:r>
            <a:endParaRPr sz="7200"/>
          </a:p>
        </p:txBody>
      </p:sp>
      <p:sp>
        <p:nvSpPr>
          <p:cNvPr id="369" name="Google Shape;369;p35"/>
          <p:cNvSpPr txBox="1">
            <a:spLocks noGrp="1"/>
          </p:cNvSpPr>
          <p:nvPr>
            <p:ph type="subTitle" idx="4294967295"/>
          </p:nvPr>
        </p:nvSpPr>
        <p:spPr>
          <a:xfrm>
            <a:off x="685800" y="2302047"/>
            <a:ext cx="3617400"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dirty="0">
                <a:latin typeface="Muli"/>
                <a:ea typeface="Muli"/>
                <a:cs typeface="Muli"/>
                <a:sym typeface="Muli"/>
              </a:rPr>
              <a:t>Any questions?</a:t>
            </a:r>
            <a:endParaRPr sz="1800" b="1" dirty="0">
              <a:latin typeface="Muli"/>
              <a:ea typeface="Muli"/>
              <a:cs typeface="Muli"/>
              <a:sym typeface="Muli"/>
            </a:endParaRPr>
          </a:p>
          <a:p>
            <a:pPr marL="0" lvl="0" indent="0" algn="l" rtl="0">
              <a:spcBef>
                <a:spcPts val="600"/>
              </a:spcBef>
              <a:spcAft>
                <a:spcPts val="0"/>
              </a:spcAft>
              <a:buNone/>
            </a:pPr>
            <a:endParaRPr lang="en" sz="1800" dirty="0"/>
          </a:p>
        </p:txBody>
      </p:sp>
      <p:pic>
        <p:nvPicPr>
          <p:cNvPr id="370" name="Google Shape;370;p35"/>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371" name="Google Shape;371;p35"/>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372" name="Google Shape;372;p35"/>
          <p:cNvPicPr preferRelativeResize="0"/>
          <p:nvPr/>
        </p:nvPicPr>
        <p:blipFill>
          <a:blip r:embed="rId5">
            <a:alphaModFix/>
          </a:blip>
          <a:stretch>
            <a:fillRect/>
          </a:stretch>
        </p:blipFill>
        <p:spPr>
          <a:xfrm>
            <a:off x="4946909" y="581600"/>
            <a:ext cx="1279700" cy="149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r>
              <a:rPr lang="en" dirty="0"/>
              <a:t>Members </a:t>
            </a:r>
          </a:p>
        </p:txBody>
      </p:sp>
      <p:sp>
        <p:nvSpPr>
          <p:cNvPr id="73" name="Google Shape;73;p14"/>
          <p:cNvSpPr txBox="1">
            <a:spLocks noGrp="1"/>
          </p:cNvSpPr>
          <p:nvPr>
            <p:ph type="body" idx="1"/>
          </p:nvPr>
        </p:nvSpPr>
        <p:spPr>
          <a:xfrm>
            <a:off x="705810" y="1282092"/>
            <a:ext cx="7037219" cy="3225558"/>
          </a:xfrm>
          <a:prstGeom prst="rect">
            <a:avLst/>
          </a:prstGeom>
        </p:spPr>
        <p:txBody>
          <a:bodyPr spcFirstLastPara="1" wrap="square" lIns="0" tIns="0" rIns="0" bIns="0" anchor="t" anchorCtr="0">
            <a:noAutofit/>
          </a:bodyPr>
          <a:lstStyle/>
          <a:p>
            <a:pPr marL="0" indent="0">
              <a:lnSpc>
                <a:spcPct val="114999"/>
              </a:lnSpc>
              <a:buNone/>
            </a:pPr>
            <a:r>
              <a:rPr lang="en" dirty="0"/>
              <a:t>1) </a:t>
            </a:r>
            <a:r>
              <a:rPr lang="en" dirty="0" err="1"/>
              <a:t>Rafiuzzaman</a:t>
            </a:r>
            <a:r>
              <a:rPr lang="en" dirty="0"/>
              <a:t> Khan Rudhra  </a:t>
            </a:r>
            <a:endParaRPr lang="en-US" dirty="0"/>
          </a:p>
          <a:p>
            <a:pPr marL="0" indent="0">
              <a:lnSpc>
                <a:spcPct val="114999"/>
              </a:lnSpc>
              <a:buNone/>
            </a:pPr>
            <a:r>
              <a:rPr lang="en" dirty="0"/>
              <a:t>2) Muhammad Rafsan Kabir </a:t>
            </a:r>
            <a:endParaRPr lang="en-US"/>
          </a:p>
          <a:p>
            <a:pPr marL="0" indent="0">
              <a:lnSpc>
                <a:spcPct val="114999"/>
              </a:lnSpc>
              <a:buNone/>
            </a:pPr>
            <a:r>
              <a:rPr lang="en" dirty="0"/>
              <a:t>3) Redwan Ali Rafi</a:t>
            </a:r>
            <a:endParaRPr lang="en-US" dirty="0"/>
          </a:p>
          <a:p>
            <a:pPr marL="0" indent="0">
              <a:lnSpc>
                <a:spcPct val="114999"/>
              </a:lnSpc>
              <a:buNone/>
            </a:pPr>
            <a:r>
              <a:rPr lang="en" dirty="0"/>
              <a:t>4) </a:t>
            </a:r>
            <a:r>
              <a:rPr lang="en" dirty="0" err="1"/>
              <a:t>Rashidul</a:t>
            </a:r>
            <a:r>
              <a:rPr lang="en" dirty="0"/>
              <a:t> Hassan </a:t>
            </a:r>
            <a:r>
              <a:rPr lang="en" dirty="0" err="1"/>
              <a:t>Borshon</a:t>
            </a:r>
            <a:r>
              <a:rPr lang="en" dirty="0"/>
              <a:t> </a:t>
            </a:r>
            <a:endParaRPr lang="en-US"/>
          </a:p>
          <a:p>
            <a:pPr marL="0" indent="0">
              <a:lnSpc>
                <a:spcPct val="114999"/>
              </a:lnSpc>
              <a:buNone/>
            </a:pPr>
            <a:r>
              <a:rPr lang="en" dirty="0"/>
              <a:t>5) Pious </a:t>
            </a:r>
            <a:r>
              <a:rPr lang="en" dirty="0" err="1"/>
              <a:t>Alam</a:t>
            </a:r>
            <a:r>
              <a:rPr lang="en" dirty="0"/>
              <a:t> Patwary </a:t>
            </a:r>
            <a:endParaRPr lang="en-US" dirty="0"/>
          </a:p>
        </p:txBody>
      </p:sp>
      <p:sp>
        <p:nvSpPr>
          <p:cNvPr id="74" name="Google Shape;74;p14"/>
          <p:cNvSpPr txBox="1">
            <a:spLocks noGrp="1"/>
          </p:cNvSpPr>
          <p:nvPr>
            <p:ph type="body" idx="2"/>
          </p:nvPr>
        </p:nvSpPr>
        <p:spPr>
          <a:xfrm>
            <a:off x="580550" y="4025075"/>
            <a:ext cx="6014400" cy="59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lang="en" sz="1000" b="1" dirty="0">
              <a:solidFill>
                <a:schemeClr val="accent4"/>
              </a:solidFill>
            </a:endParaRPr>
          </a:p>
          <a:p>
            <a:pPr marL="0" lvl="0" indent="0" algn="l" rtl="0">
              <a:spcBef>
                <a:spcPts val="0"/>
              </a:spcBef>
              <a:spcAft>
                <a:spcPts val="0"/>
              </a:spcAft>
              <a:buClr>
                <a:schemeClr val="dk1"/>
              </a:buClr>
              <a:buSzPts val="1100"/>
              <a:buFont typeface="Arial"/>
              <a:buNone/>
            </a:pPr>
            <a:endParaRPr sz="1000">
              <a:solidFill>
                <a:schemeClr val="accent4"/>
              </a:solidFill>
            </a:endParaRPr>
          </a:p>
          <a:p>
            <a:pPr marL="0" lvl="0" indent="0" algn="l" rtl="0">
              <a:spcBef>
                <a:spcPts val="0"/>
              </a:spcBef>
              <a:spcAft>
                <a:spcPts val="0"/>
              </a:spcAft>
              <a:buNone/>
            </a:pPr>
            <a:endParaRPr sz="1000">
              <a:solidFill>
                <a:schemeClr val="accent4"/>
              </a:solidFill>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Hello!</a:t>
            </a:r>
            <a:endParaRPr sz="7200"/>
          </a:p>
        </p:txBody>
      </p:sp>
      <p:sp>
        <p:nvSpPr>
          <p:cNvPr id="81" name="Google Shape;81;p15"/>
          <p:cNvSpPr txBox="1">
            <a:spLocks noGrp="1"/>
          </p:cNvSpPr>
          <p:nvPr>
            <p:ph type="subTitle" idx="4294967295"/>
          </p:nvPr>
        </p:nvSpPr>
        <p:spPr>
          <a:xfrm>
            <a:off x="685800" y="2302047"/>
            <a:ext cx="3617400" cy="1499700"/>
          </a:xfrm>
          <a:prstGeom prst="rect">
            <a:avLst/>
          </a:prstGeom>
        </p:spPr>
        <p:txBody>
          <a:bodyPr spcFirstLastPara="1" wrap="square" lIns="0" tIns="0" rIns="0" bIns="0" anchor="t" anchorCtr="0">
            <a:noAutofit/>
          </a:bodyPr>
          <a:lstStyle/>
          <a:p>
            <a:pPr marL="0" indent="0">
              <a:buNone/>
            </a:pPr>
            <a:r>
              <a:rPr lang="en" sz="1800" b="1" dirty="0"/>
              <a:t>We are Team Relics </a:t>
            </a:r>
            <a:endParaRPr lang="en" sz="1800" b="1" dirty="0">
              <a:latin typeface="Muli"/>
              <a:ea typeface="Muli"/>
              <a:cs typeface="Muli"/>
            </a:endParaRPr>
          </a:p>
          <a:p>
            <a:pPr marL="0" indent="0">
              <a:buClr>
                <a:schemeClr val="dk1"/>
              </a:buClr>
              <a:buSzPts val="1100"/>
              <a:buNone/>
            </a:pPr>
            <a:r>
              <a:rPr lang="en" sz="1800" dirty="0"/>
              <a:t>We are here to show our project in presentations. </a:t>
            </a:r>
            <a:endParaRPr sz="1800"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p>
            <a:pPr marL="0" indent="0">
              <a:lnSpc>
                <a:spcPct val="114999"/>
              </a:lnSpc>
              <a:buNone/>
            </a:pPr>
            <a:r>
              <a:rPr lang="en" dirty="0"/>
              <a:t>“It takes 20 years to build a reputation and few minutes of cyber-incident to ruin it.”-</a:t>
            </a:r>
            <a:r>
              <a:rPr lang="en" sz="1800" b="1" dirty="0"/>
              <a:t>Stephane Nappo</a:t>
            </a:r>
            <a:endParaRPr lang="en" sz="1800" dirty="0"/>
          </a:p>
        </p:txBody>
      </p:sp>
      <p:sp>
        <p:nvSpPr>
          <p:cNvPr id="89" name="Google Shape;8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685800" y="1032750"/>
            <a:ext cx="3332700" cy="1980600"/>
          </a:xfrm>
          <a:prstGeom prst="rect">
            <a:avLst/>
          </a:prstGeom>
        </p:spPr>
        <p:txBody>
          <a:bodyPr spcFirstLastPara="1" wrap="square" lIns="0" tIns="0" rIns="0" bIns="0" anchor="t" anchorCtr="0">
            <a:noAutofit/>
          </a:bodyPr>
          <a:lstStyle/>
          <a:p>
            <a:r>
              <a:rPr lang="en" sz="4000" dirty="0"/>
              <a:t>Reducing Cyber </a:t>
            </a:r>
            <a:r>
              <a:rPr lang="en" sz="4000" dirty="0" err="1"/>
              <a:t>Harrasment</a:t>
            </a:r>
            <a:r>
              <a:rPr lang="en" sz="4000" dirty="0"/>
              <a:t> </a:t>
            </a:r>
          </a:p>
        </p:txBody>
      </p:sp>
      <p:sp>
        <p:nvSpPr>
          <p:cNvPr id="112" name="Google Shape;112;p19"/>
          <p:cNvSpPr txBox="1">
            <a:spLocks noGrp="1"/>
          </p:cNvSpPr>
          <p:nvPr>
            <p:ph type="subTitle" idx="4294967295"/>
          </p:nvPr>
        </p:nvSpPr>
        <p:spPr>
          <a:xfrm>
            <a:off x="685800" y="3013350"/>
            <a:ext cx="3332700" cy="1097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lang="en" sz="18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p>
            <a:pPr marL="0" indent="0">
              <a:lnSpc>
                <a:spcPct val="114999"/>
              </a:lnSpc>
              <a:buNone/>
            </a:pPr>
            <a:r>
              <a:rPr lang="en" sz="1600" dirty="0"/>
              <a:t>Cyber-crimes or harassment is a growing issue in our country. Even though our government has laws to protect citizens against it, we see countless cases where victims refrain from filing any complaints due to fear or social anxieties.</a:t>
            </a:r>
            <a:endParaRPr lang="en-US" sz="1600"/>
          </a:p>
        </p:txBody>
      </p:sp>
      <p:sp>
        <p:nvSpPr>
          <p:cNvPr id="134" name="Google Shape;134;p20"/>
          <p:cNvSpPr txBox="1">
            <a:spLocks noGrp="1"/>
          </p:cNvSpPr>
          <p:nvPr>
            <p:ph type="title"/>
          </p:nvPr>
        </p:nvSpPr>
        <p:spPr>
          <a:xfrm>
            <a:off x="580550" y="205975"/>
            <a:ext cx="6098400" cy="857400"/>
          </a:xfrm>
          <a:prstGeom prst="rect">
            <a:avLst/>
          </a:prstGeom>
        </p:spPr>
        <p:txBody>
          <a:bodyPr spcFirstLastPara="1" wrap="square" lIns="0" tIns="0" rIns="0" bIns="0" anchor="b" anchorCtr="0">
            <a:noAutofit/>
          </a:bodyPr>
          <a:lstStyle/>
          <a:p>
            <a:r>
              <a:rPr lang="en" b="0" dirty="0"/>
              <a:t>Problem Description</a:t>
            </a:r>
            <a:endParaRPr lang="en-US" dirty="0"/>
          </a:p>
        </p:txBody>
      </p:sp>
      <p:sp>
        <p:nvSpPr>
          <p:cNvPr id="135" name="Google Shape;135;p20"/>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p>
            <a:pPr marL="0" indent="0">
              <a:lnSpc>
                <a:spcPct val="114999"/>
              </a:lnSpc>
              <a:buNone/>
            </a:pPr>
            <a:r>
              <a:rPr lang="en" sz="1600" dirty="0"/>
              <a:t>Our project aims to solve such a problem by providing an easy-to-use web app where user identities are never stored. They remain anonymous all throughout the process of investigation. Thus, removing the fear of social accountability or problems a victim might face while going to a police station to file a complaint.</a:t>
            </a:r>
            <a:endParaRPr lang="en-US" sz="1600"/>
          </a:p>
        </p:txBody>
      </p:sp>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p>
            <a:r>
              <a:rPr lang="en" sz="2800" b="0" dirty="0"/>
              <a:t>Brief description of our solution</a:t>
            </a:r>
            <a:endParaRPr lang="en-US" sz="2800" dirty="0"/>
          </a:p>
        </p:txBody>
      </p:sp>
      <p:sp>
        <p:nvSpPr>
          <p:cNvPr id="142" name="Google Shape;142;p21"/>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p>
            <a:pPr marL="0" indent="0">
              <a:lnSpc>
                <a:spcPct val="114999"/>
              </a:lnSpc>
              <a:buNone/>
            </a:pPr>
            <a:r>
              <a:rPr lang="en" dirty="0"/>
              <a:t>to provide a space where victims will feel safe to file a complaint regarding any kind of cyber harassment</a:t>
            </a:r>
            <a:endParaRPr lang="en-US"/>
          </a:p>
        </p:txBody>
      </p:sp>
      <p:sp>
        <p:nvSpPr>
          <p:cNvPr id="143" name="Google Shape;143;p21"/>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p>
            <a:pPr marL="0" indent="0">
              <a:lnSpc>
                <a:spcPct val="114999"/>
              </a:lnSpc>
              <a:buNone/>
            </a:pPr>
            <a:r>
              <a:rPr lang="en" dirty="0"/>
              <a:t>In our web-app users will be greeted by a beautiful interface where recent news of successful investigations conducted through our app will be showcased. This is to assure our users that our app indeed works and they can file a complaint without any hesitance. </a:t>
            </a:r>
            <a:endParaRPr lang="en-US"/>
          </a:p>
          <a:p>
            <a:pPr marL="0" lvl="0" indent="0" algn="l" rtl="0">
              <a:spcBef>
                <a:spcPts val="600"/>
              </a:spcBef>
              <a:spcAft>
                <a:spcPts val="0"/>
              </a:spcAft>
              <a:buNone/>
            </a:pPr>
            <a:endParaRPr lang="en" dirty="0"/>
          </a:p>
        </p:txBody>
      </p:sp>
      <p:sp>
        <p:nvSpPr>
          <p:cNvPr id="144" name="Google Shape;144;p21"/>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p>
            <a:pPr marL="0" indent="0">
              <a:buNone/>
            </a:pPr>
            <a:r>
              <a:rPr lang="en-US" sz="1400" dirty="0"/>
              <a:t>to describe his/her complain and provide any evidence (Screenshots, videos etc.) if they have any They will also have to provide a voice recording of their complain. Users may again login in the future with the same e-mail id where they can see their previous complaints and chat with the assigned investigators. </a:t>
            </a:r>
            <a:endParaRPr lang="en-US" sz="1400"/>
          </a:p>
        </p:txBody>
      </p:sp>
      <p:sp>
        <p:nvSpPr>
          <p:cNvPr id="145" name="Google Shape;145;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580550" y="628472"/>
            <a:ext cx="4021800" cy="949500"/>
          </a:xfrm>
          <a:prstGeom prst="rect">
            <a:avLst/>
          </a:prstGeom>
        </p:spPr>
        <p:txBody>
          <a:bodyPr spcFirstLastPara="1" wrap="square" lIns="0" tIns="0" rIns="0" bIns="0" anchor="b" anchorCtr="0">
            <a:noAutofit/>
          </a:bodyPr>
          <a:lstStyle/>
          <a:p>
            <a:r>
              <a:rPr lang="en" dirty="0"/>
              <a:t>Features</a:t>
            </a:r>
          </a:p>
        </p:txBody>
      </p:sp>
      <p:sp>
        <p:nvSpPr>
          <p:cNvPr id="151" name="Google Shape;151;p22"/>
          <p:cNvSpPr txBox="1">
            <a:spLocks noGrp="1"/>
          </p:cNvSpPr>
          <p:nvPr>
            <p:ph type="body" idx="1"/>
          </p:nvPr>
        </p:nvSpPr>
        <p:spPr>
          <a:xfrm>
            <a:off x="580550" y="1837432"/>
            <a:ext cx="4021800" cy="2149500"/>
          </a:xfrm>
          <a:prstGeom prst="rect">
            <a:avLst/>
          </a:prstGeom>
        </p:spPr>
        <p:txBody>
          <a:bodyPr spcFirstLastPara="1" wrap="square" lIns="0" tIns="0" rIns="0" bIns="0" anchor="t" anchorCtr="0">
            <a:noAutofit/>
          </a:bodyPr>
          <a:lstStyle/>
          <a:p>
            <a:pPr marL="0" indent="0">
              <a:buNone/>
            </a:pPr>
            <a:r>
              <a:rPr lang="en-US" sz="1800" dirty="0"/>
              <a:t>Victim Anonymity. </a:t>
            </a:r>
            <a:endParaRPr lang="en" sz="1800" dirty="0"/>
          </a:p>
          <a:p>
            <a:pPr marL="0" indent="0">
              <a:lnSpc>
                <a:spcPct val="114999"/>
              </a:lnSpc>
              <a:buNone/>
            </a:pPr>
            <a:r>
              <a:rPr lang="en-US" sz="1800" dirty="0"/>
              <a:t>• Filing complaints online with evidence. </a:t>
            </a:r>
            <a:endParaRPr lang="en" sz="1800"/>
          </a:p>
          <a:p>
            <a:pPr marL="0" indent="0">
              <a:lnSpc>
                <a:spcPct val="114999"/>
              </a:lnSpc>
              <a:buNone/>
            </a:pPr>
            <a:r>
              <a:rPr lang="en-US" sz="1800" dirty="0"/>
              <a:t>• Direct chatting with investigators without revealing any victim data. </a:t>
            </a:r>
            <a:endParaRPr lang="en" sz="1800"/>
          </a:p>
          <a:p>
            <a:pPr marL="0" lvl="0" indent="0" algn="l">
              <a:lnSpc>
                <a:spcPct val="114999"/>
              </a:lnSpc>
              <a:spcBef>
                <a:spcPts val="600"/>
              </a:spcBef>
              <a:spcAft>
                <a:spcPts val="0"/>
              </a:spcAft>
              <a:buNone/>
            </a:pPr>
            <a:r>
              <a:rPr lang="en-US" sz="1800" dirty="0"/>
              <a:t>• Home page will feature all the successful investigation carried out with the help of the web-app.</a:t>
            </a:r>
            <a:endParaRPr lang="en" sz="1800"/>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573316" y="567684"/>
            <a:ext cx="7989000" cy="857400"/>
          </a:xfrm>
          <a:prstGeom prst="rect">
            <a:avLst/>
          </a:prstGeom>
        </p:spPr>
        <p:txBody>
          <a:bodyPr spcFirstLastPara="1" wrap="square" lIns="0" tIns="0" rIns="0" bIns="0" anchor="b" anchorCtr="0">
            <a:noAutofit/>
          </a:bodyPr>
          <a:lstStyle/>
          <a:p>
            <a:r>
              <a:rPr lang="en" dirty="0"/>
              <a:t>We don't store the e-mail address. We hash it.</a:t>
            </a:r>
          </a:p>
        </p:txBody>
      </p:sp>
      <p:sp>
        <p:nvSpPr>
          <p:cNvPr id="165" name="Google Shape;165;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dirty="0"/>
              <a:t>9</a:t>
            </a:fld>
            <a:endParaRPr dirty="0"/>
          </a:p>
        </p:txBody>
      </p:sp>
      <p:pic>
        <p:nvPicPr>
          <p:cNvPr id="2" name="Picture 2" descr="Text&#10;&#10;Description automatically generated">
            <a:extLst>
              <a:ext uri="{FF2B5EF4-FFF2-40B4-BE49-F238E27FC236}">
                <a16:creationId xmlns:a16="http://schemas.microsoft.com/office/drawing/2014/main" id="{C4612180-79B9-317B-10CE-5CF7DC3A2E57}"/>
              </a:ext>
            </a:extLst>
          </p:cNvPr>
          <p:cNvPicPr>
            <a:picLocks noChangeAspect="1"/>
          </p:cNvPicPr>
          <p:nvPr/>
        </p:nvPicPr>
        <p:blipFill>
          <a:blip r:embed="rId3"/>
          <a:stretch>
            <a:fillRect/>
          </a:stretch>
        </p:blipFill>
        <p:spPr>
          <a:xfrm>
            <a:off x="668439" y="1844973"/>
            <a:ext cx="7503288" cy="2350592"/>
          </a:xfrm>
          <a:prstGeom prst="rect">
            <a:avLst/>
          </a:prstGeom>
        </p:spPr>
      </p:pic>
    </p:spTree>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14</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Aliena template</vt:lpstr>
      <vt:lpstr>NSU Relics   North South University</vt:lpstr>
      <vt:lpstr>Members </vt:lpstr>
      <vt:lpstr>Hello!</vt:lpstr>
      <vt:lpstr>PowerPoint Presentation</vt:lpstr>
      <vt:lpstr>Reducing Cyber Harrasment </vt:lpstr>
      <vt:lpstr>Problem Description</vt:lpstr>
      <vt:lpstr>Brief description of our solution</vt:lpstr>
      <vt:lpstr>Features</vt:lpstr>
      <vt:lpstr>We don't store the e-mail address. We hash it.</vt:lpstr>
      <vt:lpstr> Big Impact a great social significance, as it will bring more cyber harassment cases to light.  has a huge future potential, where people will not only be able to report cyber harassment cases but other criminal activities as well. Thus, becoming a truly online police station. </vt:lpstr>
      <vt:lpstr>Tools and Technologies</vt:lpstr>
      <vt:lpstr>Description of our prototype</vt:lpstr>
      <vt:lpstr>PowerPoint Presentation</vt:lpstr>
      <vt:lpstr>PowerPoint Presentation</vt:lpstr>
      <vt:lpstr>PowerPoint Presentation</vt:lpstr>
      <vt:lpstr>Conclusion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ptresentation title</dc:title>
  <cp:revision>261</cp:revision>
  <dcterms:modified xsi:type="dcterms:W3CDTF">2022-08-19T10:52:09Z</dcterms:modified>
</cp:coreProperties>
</file>