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6858000" cx="9144000"/>
  <p:notesSz cx="7086600" cy="9372600"/>
  <p:embeddedFontLst>
    <p:embeddedFont>
      <p:font typeface="Merriweather Sans"/>
      <p:regular r:id="rId74"/>
      <p:bold r:id="rId75"/>
      <p:italic r:id="rId76"/>
      <p:boldItalic r:id="rId77"/>
    </p:embeddedFont>
    <p:embeddedFont>
      <p:font typeface="Helvetica Neue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MerriweatherSans-bold.fntdata"/><Relationship Id="rId30" Type="http://schemas.openxmlformats.org/officeDocument/2006/relationships/slide" Target="slides/slide25.xml"/><Relationship Id="rId74" Type="http://schemas.openxmlformats.org/officeDocument/2006/relationships/font" Target="fonts/MerriweatherSans-regular.fntdata"/><Relationship Id="rId33" Type="http://schemas.openxmlformats.org/officeDocument/2006/relationships/slide" Target="slides/slide28.xml"/><Relationship Id="rId77" Type="http://schemas.openxmlformats.org/officeDocument/2006/relationships/font" Target="fonts/MerriweatherSans-boldItalic.fntdata"/><Relationship Id="rId32" Type="http://schemas.openxmlformats.org/officeDocument/2006/relationships/slide" Target="slides/slide27.xml"/><Relationship Id="rId76" Type="http://schemas.openxmlformats.org/officeDocument/2006/relationships/font" Target="fonts/MerriweatherSans-italic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16375" y="0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16375" y="8905875"/>
            <a:ext cx="3070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7000" lIns="94025" spcFirstLastPara="1" rIns="94025" wrap="square" tIns="47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6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6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6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5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5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66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7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8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8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9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9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0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1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1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7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7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944562" y="4452937"/>
            <a:ext cx="5197475" cy="421481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1200150" y="704850"/>
            <a:ext cx="4687887" cy="3514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8620" lvl="0" marL="457200" marR="0" rtl="0" algn="l">
              <a:spcBef>
                <a:spcPts val="98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0519" lvl="1" marL="914400" marR="0" rtl="0" algn="l">
              <a:spcBef>
                <a:spcPts val="84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spcBef>
                <a:spcPts val="700"/>
              </a:spcBef>
              <a:spcAft>
                <a:spcPts val="0"/>
              </a:spcAft>
              <a:buClr>
                <a:srgbClr val="009900"/>
              </a:buClr>
              <a:buSzPts val="1500"/>
              <a:buFont typeface="Arimo"/>
              <a:buChar char="4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None/>
              <a:def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90"/>
              </a:spcBef>
              <a:spcAft>
                <a:spcPts val="0"/>
              </a:spcAft>
              <a:buClr>
                <a:schemeClr val="hlink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490"/>
              </a:spcBef>
              <a:spcAft>
                <a:spcPts val="0"/>
              </a:spcAft>
              <a:buClr>
                <a:srgbClr val="FF0066"/>
              </a:buClr>
              <a:buSzPts val="105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 rot="5400000">
            <a:off x="2655887" y="-615951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None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1480" lvl="0" marL="457200" marR="0" rtl="0" algn="l">
              <a:spcBef>
                <a:spcPts val="1120"/>
              </a:spcBef>
              <a:spcAft>
                <a:spcPts val="0"/>
              </a:spcAft>
              <a:buClr>
                <a:srgbClr val="993300"/>
              </a:buClr>
              <a:buSzPts val="2880"/>
              <a:buFont typeface="Arial"/>
              <a:buChar char="●"/>
              <a:defRPr sz="3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0840" lvl="1" marL="914400" marR="0" rtl="0" algn="l">
              <a:spcBef>
                <a:spcPts val="98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84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Arimo"/>
              <a:buChar char="4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23850" lvl="3" marL="1828800" marR="0" rtl="0" algn="l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23850" lvl="4" marL="22860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7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rgbClr val="CC6600"/>
              </a:buClr>
              <a:buSzPts val="96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50"/>
              </a:spcBef>
              <a:spcAft>
                <a:spcPts val="0"/>
              </a:spcAft>
              <a:buClr>
                <a:srgbClr val="009900"/>
              </a:buClr>
              <a:buSzPts val="750"/>
              <a:buFont typeface="Arimo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15"/>
              </a:spcBef>
              <a:spcAft>
                <a:spcPts val="0"/>
              </a:spcAft>
              <a:buClr>
                <a:schemeClr val="hlink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15"/>
              </a:spcBef>
              <a:spcAft>
                <a:spcPts val="0"/>
              </a:spcAft>
              <a:buClr>
                <a:srgbClr val="FF0066"/>
              </a:buClr>
              <a:buSzPts val="675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spcBef>
                <a:spcPts val="84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  <a:defRPr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04800" lvl="5" marL="27432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04800" lvl="6" marL="32004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04800" lvl="7" marL="36576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04800" lvl="8" marL="4114800" marR="0" rtl="0" algn="l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98437" y="2960687"/>
            <a:ext cx="8610600" cy="201612"/>
            <a:chOff x="198437" y="2960687"/>
            <a:chExt cx="8610600" cy="201612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1984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068637" y="2960687"/>
              <a:ext cx="2870200" cy="201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938837" y="2960687"/>
              <a:ext cx="2870200" cy="20161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26987" y="6613525"/>
            <a:ext cx="26955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" name="Google Shape;17;p1"/>
          <p:cNvSpPr txBox="1"/>
          <p:nvPr/>
        </p:nvSpPr>
        <p:spPr>
          <a:xfrm>
            <a:off x="3224212" y="4006850"/>
            <a:ext cx="2336800" cy="1887537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23" name="Google Shape;23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" name="Google Shape;28;p3"/>
          <p:cNvSpPr txBox="1"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Google Shape;29;p3"/>
          <p:cNvSpPr txBox="1"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256087" y="6613525"/>
            <a:ext cx="44767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</a:t>
            </a:r>
            <a:fld id="{00000000-1234-1234-1234-123412341234}" type="slidenum"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489700" y="65881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185737" y="6621462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Relationship Id="rId4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685800" y="782637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150937" y="268287"/>
            <a:ext cx="7997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 Come, First-Served (FCFS) Scheduling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33437" y="1250950"/>
            <a:ext cx="75660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24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the processes arrive in the order: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 </a:t>
            </a:r>
            <a:b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Gantt Chart for the schedule is: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time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0;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= 24;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time:  (0 + 24 + 27)/3 = 17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3479800"/>
            <a:ext cx="6954837" cy="80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982662" y="277812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FCFS Scheduling (Cont.)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908050" y="1233487"/>
            <a:ext cx="7651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that the processes arrive in the order: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Gantt chart for the schedule is: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time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6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time:   (6 + 0 + 3)/3 = 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Much better than previous case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Convoy effect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short process behind long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one CPU-bound and many I/O-bound processes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2632075"/>
            <a:ext cx="7123112" cy="80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1058862" y="188912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Shortest-Job-First (SJF) Scheduling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908050" y="1233487"/>
            <a:ext cx="7143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Associate with each process the length of its next CPU burst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 these lengths to schedule the process with the shortest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is optimal – gives minimum average waiting time for a given set of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difficulty is knowing the length of the next CPU request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ask the user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SJF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	                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	l Time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	</a:t>
            </a: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scheduling chart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(3 + 16 + 9 + 0) / 4 = 7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462" y="4076700"/>
            <a:ext cx="6796087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279525" y="153987"/>
            <a:ext cx="7772400" cy="611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Determining Length of Next CPU Burst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1047750" y="1233487"/>
            <a:ext cx="7435850" cy="4935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only estimate the length – should be similar to the previous 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pick process with shortest predicted next CPU burst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done by using the length of previous CPU bursts, using exponential averaging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Commonly,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α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to ½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 version called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shortest-remaining-time-first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3103562"/>
            <a:ext cx="4427537" cy="125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8975" y="4068762"/>
            <a:ext cx="2222500" cy="31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950912" y="-17462"/>
            <a:ext cx="8223250" cy="677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Prediction of the Length of the Next CPU Burst</a:t>
            </a:r>
            <a:endParaRPr/>
          </a:p>
        </p:txBody>
      </p:sp>
      <p:pic>
        <p:nvPicPr>
          <p:cNvPr descr="6_03.pdf"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282700"/>
            <a:ext cx="5387975" cy="43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362075" y="201612"/>
            <a:ext cx="7451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Examples of Exponential Averaging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908050" y="1233487"/>
            <a:ext cx="72453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n+1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τ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Recent history does not count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=1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τ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n+1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α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the actual last CPU burst counts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expand the formula, we get: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α 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+(1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…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+(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α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α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…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+(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α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+1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τ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b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both α and (1 - α) are less than or equal to 1, each successive term has less weight than its predecessor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092200" y="277812"/>
            <a:ext cx="7594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Shortest-remaining-time-first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1073150" y="1233487"/>
            <a:ext cx="7600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Now we add the concepts of varying arrival times and preemption to the analysis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	arri </a:t>
            </a:r>
            <a:r>
              <a:rPr b="0" i="1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Arrival 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r>
              <a:rPr b="0" i="0" lang="en-US" sz="18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Gantt Chart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[(10-1)+(1-1)+(17-2)+5-3)]/4 = 26/4 = 6.5 msec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baseline="-2500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baseline="-25000" i="1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4284662"/>
            <a:ext cx="6535737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963612" y="201612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 Scheduling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882650" y="1233487"/>
            <a:ext cx="7423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number (integer) is associated with each process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CPU is allocated to the process with the highest priority (smallest integer ≡ highest priority)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Nonpreemptive</a:t>
            </a:r>
            <a:endParaRPr/>
          </a:p>
          <a:p>
            <a:pPr indent="-245109" lvl="1" marL="7429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6600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SJF is priority scheduling where priority is the inverse of predicted next CPU burst time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≡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Starvation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low priority processes may never execute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≡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Aging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as time progresses increase the priority of the process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406525" y="201612"/>
            <a:ext cx="72802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Priority Scheduling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806450" y="1233487"/>
            <a:ext cx="8337550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	arri 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r>
              <a:rPr b="0" i="0" lang="en-US" sz="1800" u="sng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	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scheduling Gantt Chart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waiting time = 8.2 msec</a:t>
            </a:r>
            <a:endParaRPr/>
          </a:p>
        </p:txBody>
      </p:sp>
      <p:pic>
        <p:nvPicPr>
          <p:cNvPr descr="C:\Users\as668\Desktop\in-5_6.jpg"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75" y="4318000"/>
            <a:ext cx="6318250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914400" y="1762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57250" y="1195387"/>
            <a:ext cx="7335837" cy="377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Criteria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Scheduling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Multiple-Processor Scheduling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CPU Scheduling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Systems Examples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Evaluation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Round Robin (RR)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889000" y="1231900"/>
            <a:ext cx="71501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 gets a small unit of CPU time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usually 10-100 milliseconds.  After this time has elapsed, the process is preempted and added to the end of the ready queue.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processes in the ready queue and the time quantum is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each process gets 1/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CPU time in chunks of at most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 units at once.  No process waits more than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units.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interrupts every quantum to schedule next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large ⇒ FIFO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⇒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be large with respect to context switch, otherwise overhead is too high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1358900" y="139700"/>
            <a:ext cx="7750175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RR with Time Quantum = 4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954087" y="1193800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sng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Burst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	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Gantt chart is: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Typically, higher average turnaround than SJF, but better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should be large compared to context switch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usually 10ms to 100ms, context switch &lt; 10 usec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587" y="3227387"/>
            <a:ext cx="6770687" cy="78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1063625" y="182562"/>
            <a:ext cx="7829550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Time Quantum and Context Switch Time</a:t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49387"/>
            <a:ext cx="6527800" cy="2903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830262" y="266700"/>
            <a:ext cx="8535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Turnaround Time Varies With The Time Quantum</a:t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387" y="1379537"/>
            <a:ext cx="5005387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>
            <a:off x="5937250" y="3744912"/>
            <a:ext cx="2312987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80% of CPU bursts should be shorter than q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973137" y="153987"/>
            <a:ext cx="7713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844550" y="1068387"/>
            <a:ext cx="7537450" cy="522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Ready queue is partitioned into separate queues, eg: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(interactive)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(batch)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permanently in a given queue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queue has its own scheduling algorithm: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 – RR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– FCFS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must be done between the queues: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priority scheduling; (i.e., serve all from foreground then from background).  Possibility of starvation.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slice – each queue gets a certain amount of CPU time which it can schedule amongst its processes; i.e., 80% to foreground in RR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 to background in FCFS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1090612" y="188912"/>
            <a:ext cx="7596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 Scheduling</a:t>
            </a:r>
            <a:endParaRPr/>
          </a:p>
        </p:txBody>
      </p:sp>
      <p:pic>
        <p:nvPicPr>
          <p:cNvPr descr="5" id="225" name="Google Shape;2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60400" y="239712"/>
            <a:ext cx="8026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Feedback Queue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979487" y="1468437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process can move between the various queues; aging can be implemented this way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Multilevel-feedback-queue scheduler defined by the following parameters: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queues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algorithms for each queue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when to upgrade a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when to demote a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1371600" y="50800"/>
            <a:ext cx="7710487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Multilevel Feedback Queue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806450" y="1233487"/>
            <a:ext cx="40655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queues: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RR with time quantum 8 milliseconds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RR time quantum 16 milliseconds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FCFS</a:t>
            </a:r>
            <a:endParaRPr/>
          </a:p>
          <a:p>
            <a:pPr indent="-21463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new job enters queue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served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FCFS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it gains CPU, job receives 8 milliseconds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does not finish in 8 milliseconds, job is moved to queue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job is again served FCFS and receives 16 additional milliseconds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mo"/>
              <a:buChar char="4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still does not complete, it is preempted and moved to queue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pic>
        <p:nvPicPr>
          <p:cNvPr descr="5" id="238" name="Google Shape;23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2050" y="2159000"/>
            <a:ext cx="3862387" cy="25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Thread Scheduling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844550" y="1273175"/>
            <a:ext cx="7661275" cy="354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Distinction between user-level and kernel-level threads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threads supported, threads scheduled, not processes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Many-to-one and many-to-many models, thread library schedules user-level threads to run on LWP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Known as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process-contention scope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PCS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scheduling competition is within the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Typically done via priority set by programmer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Kernel thread scheduled onto available CPU is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system-contention scope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SCS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competition among all threads in system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709612" y="188912"/>
            <a:ext cx="7977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 Scheduling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958850" y="1336675"/>
            <a:ext cx="6978650" cy="354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allows specifying either PCS or SCS during thread creation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PTHREAD_SCOPE_PROCESS schedules threads using PCS scheduling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PTHREAD_SCOPE_SYSTEM schedules threads using SCS scheduling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limited by OS – Linux and Mac OS X only allow PTHREAD_SCOPE_SYSTEM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1762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946150" y="1233487"/>
            <a:ext cx="7283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introduce CPU scheduling, which is the basis for multiprogrammed operating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describe various CPU-scheduling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discuss evaluation criteria for selecting a CPU-scheduling algorithm for a particular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examine the scheduling algorithms of several operating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 Scheduling API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538287" y="942975"/>
            <a:ext cx="6818312" cy="491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&lt;pthread.h&gt;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NUM_THREADS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i, scope;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pthread_t tid[NUM THREADS];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pthread_attr_t attr;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get the default attributes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pthread_attr_init(&amp;attr);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first inquire on the current scope */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(pthread_attr_getscope(&amp;attr, &amp;scope) != 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fprintf(stderr, "Unable to get scheduling scope\n");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(scope == PTHREAD_SCOPE_PROCESS)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printf("PTHREAD_SCOPE_PROCESS");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if (scope == PTHREAD_SCOPE_SYSTEM)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printf("PTHREAD_SCOPE_SYSTEM");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fprintf(stderr, "Illegal scope value.\n");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904875" y="277812"/>
            <a:ext cx="77819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Pthread Scheduling API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973137" y="1193800"/>
            <a:ext cx="7321550" cy="476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set the scheduling algorithm to PCS or SCS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pthread_attr_setscope(&amp;attr, PTHREAD_SCOPE_SYSTEM);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create the threads */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 = 0; i &lt; NUM_THREADS; i++)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pthread_create(&amp;tid[i],&amp;attr,runner,NULL);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now join on each thread */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 = 0; i &lt; NUM_THREADS; i++)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pthread_join(tid[i], NULL);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Each thread will begin control in this function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*runner(void *param)</a:t>
            </a:r>
            <a:b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do some work ...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pthread_exit(0);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993300"/>
              </a:buClr>
              <a:buSzPts val="153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963612" y="163512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Multiple-Processor Scheduling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915987" y="1122362"/>
            <a:ext cx="7034212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more complex when multiple CPUs are available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Homogeneous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processors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within a multiprocessor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Asymmetric multiprocessing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only one processor accesses the system data structures, alleviating the need for data sharing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Symmetric multiprocessing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SMP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each processor is self-scheduling, all processes in common ready queue, or each has its own private queue of ready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Currently, most common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 affinity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process has affinity for processor on which it is currently running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affinity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affinity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Variations including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 sets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1119187" y="201612"/>
            <a:ext cx="7567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NUMA and CPU Scheduling</a:t>
            </a:r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2041525" y="5449887"/>
            <a:ext cx="5908675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memory-placement algorithms can also consider affinity</a:t>
            </a:r>
            <a:endParaRPr/>
          </a:p>
        </p:txBody>
      </p:sp>
      <p:pic>
        <p:nvPicPr>
          <p:cNvPr descr="6_09.pdf" id="275" name="Google Shape;27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1266825"/>
            <a:ext cx="6262687" cy="376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1192212" y="101600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Multiple-Processor Scheduling – Load Balancing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890587" y="1233487"/>
            <a:ext cx="7008812" cy="480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SMP, need to keep all CPUs loaded for efficiency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balancing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attempts to keep workload evenly distributed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Push migration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periodic task checks load on each processor, and if found pushes task from overloaded CPU to other CPUs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migration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idle processors pulls waiting task from busy processor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865187" y="1762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Multicore Processors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882650" y="1233487"/>
            <a:ext cx="69151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Recent trend to place multiple processor cores on same physical chip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Faster and consumes less power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per core also growing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advantage of memory stall to make progress on another thread while memory retrieve happens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1196975" y="277812"/>
            <a:ext cx="7489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Multithreaded Multicore System</a:t>
            </a:r>
            <a:endParaRPr/>
          </a:p>
        </p:txBody>
      </p:sp>
      <p:pic>
        <p:nvPicPr>
          <p:cNvPr descr="5" id="293" name="Google Shape;29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025" y="1401762"/>
            <a:ext cx="6781800" cy="167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425" y="3722687"/>
            <a:ext cx="6872287" cy="169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865187" y="2778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Real-Time CPU Scheduling</a:t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806450" y="1233487"/>
            <a:ext cx="3552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present obvious challenges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real-time systems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no guarantee as to when critical real-time process will be scheduled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real-time systems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task must be serviced by its deadline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types of latencies affect 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latency – time from arrival of interrupt to start of routine that services interrupt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latency – time for schedule to take current process off CPU and switch to another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Screen Shot 2012-12-17 at 8.37.21 PM.png" id="301" name="Google Shape;3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512" y="1489075"/>
            <a:ext cx="4813300" cy="397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903287" y="1762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Real-Time CPU Scheduling (Cont.)</a:t>
            </a:r>
            <a:endParaRPr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806450" y="1233487"/>
            <a:ext cx="26336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Conflict phase of dispatch latency: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Preemption of any process running in kernel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Release by low-priority process of resources needed by high-priority processes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6_14.pdf" id="308" name="Google Shape;3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450" y="1384300"/>
            <a:ext cx="4572000" cy="379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>
            <p:ph type="title"/>
          </p:nvPr>
        </p:nvSpPr>
        <p:spPr>
          <a:xfrm>
            <a:off x="865187" y="277812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Priority-based Scheduling</a:t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1022350" y="1195387"/>
            <a:ext cx="757078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real-time scheduling, scheduler must support preemptive, priority-based scheduling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only guarantees soft real-time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hard real-time must also provide ability to meet deadlines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Processes have new characteristics: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periodic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ones require CPU at constant intervals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processing time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deadline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period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≤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Rate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periodic task is 1/</a:t>
            </a:r>
            <a:r>
              <a:rPr b="0" i="1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4309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Screen Shot 2012-12-17 at 8.41.54 PM.png" id="315" name="Google Shape;31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3562" y="4075112"/>
            <a:ext cx="5837237" cy="244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047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Concepts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841375" y="1274762"/>
            <a:ext cx="3978275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 CPU utilization obtained with multiprogramming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CPU–I/O Burst Cycle – Process execution consists of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cycle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CPU execution and I/O wait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burst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followed by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burst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burst distribution is of main concern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6_01.pdf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5" y="1143000"/>
            <a:ext cx="2360612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Virtualization and Scheduling</a:t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933450" y="1233487"/>
            <a:ext cx="6394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Virtualization software schedules multiple guests onto CPU(s)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guest doing its own scheduling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knowing it doesn’t own the CPUs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result in poor response time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effect time-of-day clocks in guests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undo good scheduling algorithm efforts of guests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876300" y="277812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Rate Montonic Scheduling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806450" y="1298575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is assigned based on the inverse of its period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Shorter periods = higher priority;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Longer periods = lower priority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93300"/>
              </a:buClr>
              <a:buSzPts val="72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assigned a higher priority than 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762" y="3659187"/>
            <a:ext cx="6867525" cy="127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/>
          <p:nvPr>
            <p:ph type="title"/>
          </p:nvPr>
        </p:nvSpPr>
        <p:spPr>
          <a:xfrm>
            <a:off x="1193800" y="825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Missed Deadlines with Rate Monotonic Scheduling</a:t>
            </a:r>
            <a:endParaRPr/>
          </a:p>
        </p:txBody>
      </p:sp>
      <p:pic>
        <p:nvPicPr>
          <p:cNvPr id="334" name="Google Shape;334;p55"/>
          <p:cNvPicPr preferRelativeResize="0"/>
          <p:nvPr/>
        </p:nvPicPr>
        <p:blipFill rotWithShape="1">
          <a:blip r:embed="rId3">
            <a:alphaModFix/>
          </a:blip>
          <a:srcRect b="40046" l="662" r="662" t="40077"/>
          <a:stretch/>
        </p:blipFill>
        <p:spPr>
          <a:xfrm>
            <a:off x="1130300" y="1746250"/>
            <a:ext cx="7331075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1081087" y="163512"/>
            <a:ext cx="7694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Earliest Deadline First Scheduling (EDF)</a:t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890587" y="1257300"/>
            <a:ext cx="73533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Priorities are assigned according to deadlines: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earlier the deadline, the higher the priority;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the later the deadline, the lower the priority</a:t>
            </a:r>
            <a:endParaRPr/>
          </a:p>
        </p:txBody>
      </p:sp>
      <p:pic>
        <p:nvPicPr>
          <p:cNvPr id="341" name="Google Shape;341;p56"/>
          <p:cNvPicPr preferRelativeResize="0"/>
          <p:nvPr/>
        </p:nvPicPr>
        <p:blipFill rotWithShape="1">
          <a:blip r:embed="rId3">
            <a:alphaModFix/>
          </a:blip>
          <a:srcRect b="39866" l="711" r="711" t="40184"/>
          <a:stretch/>
        </p:blipFill>
        <p:spPr>
          <a:xfrm>
            <a:off x="1333500" y="2994025"/>
            <a:ext cx="6772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title"/>
          </p:nvPr>
        </p:nvSpPr>
        <p:spPr>
          <a:xfrm>
            <a:off x="935037" y="201612"/>
            <a:ext cx="77517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Proportional Share Scheduling</a:t>
            </a:r>
            <a:endParaRPr/>
          </a:p>
        </p:txBody>
      </p:sp>
      <p:sp>
        <p:nvSpPr>
          <p:cNvPr id="347" name="Google Shape;347;p57"/>
          <p:cNvSpPr txBox="1"/>
          <p:nvPr>
            <p:ph idx="1" type="body"/>
          </p:nvPr>
        </p:nvSpPr>
        <p:spPr>
          <a:xfrm>
            <a:off x="984250" y="1298575"/>
            <a:ext cx="69278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shares are allocated among all processes in the system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application receives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shares 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&lt; T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ensures each application will receive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total processor time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482600" y="2270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POSIX Real-Time Scheduling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869950" y="1184275"/>
            <a:ext cx="74866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7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POSIX.1b standard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4487" lvl="0" marL="3444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provides functions for managing real-time threads</a:t>
            </a:r>
            <a:endParaRPr/>
          </a:p>
          <a:p>
            <a:pPr indent="-344487" lvl="0" marL="3444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two scheduling classes for real-time threads:</a:t>
            </a:r>
            <a:endParaRPr b="0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4487" lvl="0" marL="3444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SCHED_FIFO - threads are scheduled using a FCFS strategy with a FIFO queue. There is no time-slicing for threads of equal priority</a:t>
            </a:r>
            <a:endParaRPr/>
          </a:p>
          <a:p>
            <a:pPr indent="-344487" lvl="0" marL="3444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SCHED_RR - similar to SCHED_FIFO except time-slicing occurs for threads of equal priority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4487" lvl="0" marL="3444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Defines two functions for getting and setting scheduling policy:</a:t>
            </a:r>
            <a:endParaRPr/>
          </a:p>
          <a:p>
            <a:pPr indent="-344487" lvl="0" marL="3444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pthread_attr_getsched_policy(pthread_attr_t *attr, int *policy) </a:t>
            </a:r>
            <a:endParaRPr/>
          </a:p>
          <a:p>
            <a:pPr indent="-344487" lvl="0" marL="3444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pthread_attr_setsched_policy(pthread_attr_t *attr, int policy)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941387" y="277812"/>
            <a:ext cx="7745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POSIX Real-Time Scheduling API</a:t>
            </a:r>
            <a:endParaRPr/>
          </a:p>
        </p:txBody>
      </p:sp>
      <p:sp>
        <p:nvSpPr>
          <p:cNvPr id="359" name="Google Shape;359;p59"/>
          <p:cNvSpPr txBox="1"/>
          <p:nvPr>
            <p:ph idx="1" type="body"/>
          </p:nvPr>
        </p:nvSpPr>
        <p:spPr>
          <a:xfrm>
            <a:off x="806450" y="1066800"/>
            <a:ext cx="7702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&lt;pthread.h&gt;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NUM_THREADS 5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i, policy;</a:t>
            </a:r>
            <a:b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pthread_t_tid[NUM_THREADS];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pthread_attr_t attr;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get the default attributes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pthread_attr_init(&amp;attr);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get the current scheduling policy */</a:t>
            </a:r>
            <a:b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(pthread_attr_getschedpolicy(&amp;attr, &amp;policy) != 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fprintf(stderr, "Unable to get policy.\n");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(policy == SCHED_OTHER) printf("SCHED_OTHER\n");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if (policy == SCHED_RR) printf("SCHED_RR\n");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if (policy == SCHED_FIFO) printf("SCHED_FIFO\n");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1104900" y="176212"/>
            <a:ext cx="80391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POSIX Real-Time Scheduling API (Cont.)</a:t>
            </a:r>
            <a:endParaRPr/>
          </a:p>
        </p:txBody>
      </p:sp>
      <p:sp>
        <p:nvSpPr>
          <p:cNvPr id="365" name="Google Shape;365;p60"/>
          <p:cNvSpPr txBox="1"/>
          <p:nvPr>
            <p:ph idx="1" type="body"/>
          </p:nvPr>
        </p:nvSpPr>
        <p:spPr>
          <a:xfrm>
            <a:off x="806450" y="1298575"/>
            <a:ext cx="7702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set the scheduling policy - FIFO, RR, or OTHER */ </a:t>
            </a:r>
            <a:b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(pthread_attr_setschedpolicy(&amp;attr, SCHED_FIFO) != 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fprintf(stderr, "Unable to set policy.\n");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create the threads */</a:t>
            </a:r>
            <a:b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 = 0; i &lt; NUM_THREADS; i++)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pthread_create(&amp;tid[i],&amp;attr,runner,NULL);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now join on each thread */</a:t>
            </a:r>
            <a:b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(i = 0; i &lt; NUM_THREADS; i++)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pthread_join(tid[i], NULL);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Each thread will begin control in this function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*runner(void *param)</a:t>
            </a:r>
            <a:b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do some work ... */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pthread_exit(0);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993300"/>
              </a:buClr>
              <a:buSzPts val="135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/>
          <p:nvPr>
            <p:ph type="title"/>
          </p:nvPr>
        </p:nvSpPr>
        <p:spPr>
          <a:xfrm>
            <a:off x="1138237" y="176212"/>
            <a:ext cx="7548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Examples</a:t>
            </a:r>
            <a:endParaRPr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755650" y="1109662"/>
            <a:ext cx="6843712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 scheduling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scheduling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Solaris scheduling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1231900" y="138112"/>
            <a:ext cx="7848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Scheduling Through Version 2.5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903287" y="1123950"/>
            <a:ext cx="7402512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 to kernel version 2.5, ran variation of standard UNIX scheduling algorithm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 2.5 moved to constant order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scheduling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Preemptive, priority based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priority ranges: time-sharing and real-time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from 0 to 99 and 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 from 100 to 140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into  global priority with numerically lower values indicating higher priority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Higher priority gets larger q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 run-able as long as time left in time slice (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time left (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expired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not run-able until all other tasks use their slices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run-able tasks tracked in per-CPU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runqueue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priority arrays (active, expired)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Tasks indexed by priority</a:t>
            </a:r>
            <a:endParaRPr/>
          </a:p>
          <a:p>
            <a:pPr indent="-228600" lvl="2" marL="10858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no more active, arrays are exchanged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Worked well, but poor response times for interactive processes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66800" y="176212"/>
            <a:ext cx="7620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Histogram of CPU-burst Times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487" y="1525587"/>
            <a:ext cx="5721350" cy="380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1092200" y="176212"/>
            <a:ext cx="7594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Scheduling in Version 2.6.23 +</a:t>
            </a:r>
            <a:endParaRPr/>
          </a:p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827087" y="1123950"/>
            <a:ext cx="7516812" cy="518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Completely Fair Scheduler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(CFS)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classes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has specific priority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picks highest priority task in highest scheduling class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Rather than quantum based on fixed time allotments, based on proportion of CPU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scheduling classes included, others can be added</a:t>
            </a:r>
            <a:endParaRPr/>
          </a:p>
          <a:p>
            <a:pPr indent="-239712" lvl="2" marL="1095375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default</a:t>
            </a:r>
            <a:endParaRPr/>
          </a:p>
          <a:p>
            <a:pPr indent="-239712" lvl="2" marL="1095375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9900"/>
              </a:buClr>
              <a:buSzPts val="105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calculated based on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-20 to +19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 value is higher priority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Calculates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latency 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interval of time during which task should run at least once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 latency can increase if say number of active tasks increases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CFS scheduler maintains per task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run time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variable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vruntime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Associated with decay factor based on priority of task – lower priority is higher decay rate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 default priority yields virtual run time = actual run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decide next task to run, scheduler picks task with lowest virtual run time</a:t>
            </a:r>
            <a:endParaRPr/>
          </a:p>
          <a:p>
            <a:pPr indent="-194309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3987" lvl="2" marL="1095375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827087" y="138112"/>
            <a:ext cx="78597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CFS Performance</a:t>
            </a:r>
            <a:endParaRPr/>
          </a:p>
        </p:txBody>
      </p:sp>
      <p:pic>
        <p:nvPicPr>
          <p:cNvPr descr="Screen Shot 2012-12-17 at 9.25.06 PM.png" id="389" name="Google Shape;38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6512" y="1077912"/>
            <a:ext cx="4389437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457200" y="1635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Linux Scheduling (Cont.)</a:t>
            </a:r>
            <a:endParaRPr/>
          </a:p>
        </p:txBody>
      </p:sp>
      <p:sp>
        <p:nvSpPr>
          <p:cNvPr id="395" name="Google Shape;395;p65"/>
          <p:cNvSpPr txBox="1"/>
          <p:nvPr>
            <p:ph idx="1" type="body"/>
          </p:nvPr>
        </p:nvSpPr>
        <p:spPr>
          <a:xfrm>
            <a:off x="882650" y="1144587"/>
            <a:ext cx="7791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scheduling according to POSIX.1b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tasks have static priorities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plus normal map into global priority scheme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 of -20 maps to global priority 100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Nice value of +19 maps to priority 139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2-12-17 at 9.28.34 PM.png" id="396" name="Google Shape;39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3198812"/>
            <a:ext cx="6081712" cy="17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/>
          <p:nvPr>
            <p:ph type="title"/>
          </p:nvPr>
        </p:nvSpPr>
        <p:spPr>
          <a:xfrm>
            <a:off x="457200" y="1889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Scheduling</a:t>
            </a:r>
            <a:endParaRPr/>
          </a:p>
        </p:txBody>
      </p:sp>
      <p:sp>
        <p:nvSpPr>
          <p:cNvPr id="402" name="Google Shape;402;p66"/>
          <p:cNvSpPr txBox="1"/>
          <p:nvPr>
            <p:ph idx="1" type="body"/>
          </p:nvPr>
        </p:nvSpPr>
        <p:spPr>
          <a:xfrm>
            <a:off x="920750" y="1144587"/>
            <a:ext cx="66484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uses priority-based preemptive scheduling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Highest-priority thread runs next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Dispatcher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scheduler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runs until (1) blocks, (2) uses time slice, (3) preempted by higher-priority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threads can preempt non-real-time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32-level priority scheme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class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1-15,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class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16-31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0 is memory-management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for each priority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 run-able thread, runs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idle thread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7"/>
          <p:cNvSpPr txBox="1"/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Priority Classes</a:t>
            </a:r>
            <a:endParaRPr/>
          </a:p>
        </p:txBody>
      </p:sp>
      <p:sp>
        <p:nvSpPr>
          <p:cNvPr id="408" name="Google Shape;408;p67"/>
          <p:cNvSpPr txBox="1"/>
          <p:nvPr>
            <p:ph idx="1" type="body"/>
          </p:nvPr>
        </p:nvSpPr>
        <p:spPr>
          <a:xfrm>
            <a:off x="806450" y="1233487"/>
            <a:ext cx="7651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Win32 API identifies several priority classes to which a process can belong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REALTIME_PRIORITY_CLASS, HIGH_PRIORITY_CLASS, ABOVE_NORMAL_PRIORITY_CLASS,NORMAL_PRIORITY_CLASS, BELOW_NORMAL_PRIORITY_CLASS, IDLE_PRIORITY_CLASS</a:t>
            </a:r>
            <a:endParaRPr b="1" i="0" sz="14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are variable except REALTIME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thread within a given priority class has a relative priority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TIME_CRITICAL, HIGHEST, ABOVE_NORMAL, NORMAL, BELOW_NORMAL, LOWEST, IDLE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 class and relative priority combine to give numeric priority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priority is NORMAL within the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quantum expires, priority lowered, but never below base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469900" y="150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Priority Classes (Cont.)</a:t>
            </a:r>
            <a:endParaRPr/>
          </a:p>
        </p:txBody>
      </p:sp>
      <p:sp>
        <p:nvSpPr>
          <p:cNvPr id="414" name="Google Shape;414;p68"/>
          <p:cNvSpPr txBox="1"/>
          <p:nvPr>
            <p:ph idx="1" type="body"/>
          </p:nvPr>
        </p:nvSpPr>
        <p:spPr>
          <a:xfrm>
            <a:off x="806450" y="941387"/>
            <a:ext cx="78184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wait occurs, priority boosted depending on what was waited for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Foreground window given 3x priority boost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Windows 7 added 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user-mode scheduling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create and manage threads independent of kernel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large number of threads, much more efficient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UMS schedulers come from programming language libraries like                                         C++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Concurrent Runtime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(ConcRT) framework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885825" y="176212"/>
            <a:ext cx="7800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Windows Priorities</a:t>
            </a:r>
            <a:endParaRPr/>
          </a:p>
        </p:txBody>
      </p:sp>
      <p:pic>
        <p:nvPicPr>
          <p:cNvPr descr="6_22.pdf" id="420" name="Google Shape;42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7" y="1384300"/>
            <a:ext cx="6616700" cy="299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457200" y="1381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</a:t>
            </a:r>
            <a:endParaRPr/>
          </a:p>
        </p:txBody>
      </p:sp>
      <p:sp>
        <p:nvSpPr>
          <p:cNvPr id="426" name="Google Shape;426;p70"/>
          <p:cNvSpPr txBox="1"/>
          <p:nvPr>
            <p:ph idx="1" type="body"/>
          </p:nvPr>
        </p:nvSpPr>
        <p:spPr>
          <a:xfrm>
            <a:off x="933450" y="1081087"/>
            <a:ext cx="71818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Priority-based scheduling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Six classes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sharing (default) (TS)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Interactive (IA)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time (RT)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(SYS)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Fair Share (FSS)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Fixed priority (FP)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thread can be in one class at a time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class has its own scheduling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sharing is multi-level feedback queue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Loadable table configurable by sysadmin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827087" y="163512"/>
            <a:ext cx="78597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 Dispatch Table </a:t>
            </a:r>
            <a:endParaRPr/>
          </a:p>
        </p:txBody>
      </p:sp>
      <p:pic>
        <p:nvPicPr>
          <p:cNvPr descr="6_23.pdf" id="432" name="Google Shape;43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300" y="1254125"/>
            <a:ext cx="4605337" cy="468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457200" y="2016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 Scheduling</a:t>
            </a:r>
            <a:endParaRPr/>
          </a:p>
        </p:txBody>
      </p:sp>
      <p:pic>
        <p:nvPicPr>
          <p:cNvPr descr="6_24.pdf" id="438" name="Google Shape;43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062" y="1206500"/>
            <a:ext cx="28352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838200" y="201612"/>
            <a:ext cx="7848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33450" y="1169987"/>
            <a:ext cx="7067550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Short-term scheduler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selects from among the processes in ready queue, and allocates the CPU to one of them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 may be ordered in various ways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scheduling decisions may take place when a process: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Switches from running to waiting state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Switches from running to ready state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Switches from waiting to ready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AutoNum type="arabicPeriod" startAt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Terminates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 under 1 and 4 is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nonpreemptive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other scheduling is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preemptive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access to shared data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preemption while in kernel mode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interrupts occurring during crucial OS activities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457200" y="2143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Solaris Scheduling (Cont.)</a:t>
            </a:r>
            <a:endParaRPr/>
          </a:p>
        </p:txBody>
      </p:sp>
      <p:sp>
        <p:nvSpPr>
          <p:cNvPr id="444" name="Google Shape;444;p73"/>
          <p:cNvSpPr txBox="1"/>
          <p:nvPr>
            <p:ph idx="1" type="body"/>
          </p:nvPr>
        </p:nvSpPr>
        <p:spPr>
          <a:xfrm>
            <a:off x="787400" y="1195387"/>
            <a:ext cx="72517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Scheduler converts class-specific priorities into a per-thread global priority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with highest priority runs next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Runs until (1) blocks, (2) uses time slice, (3) preempted by higher-priority thread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threads at same priority selected via RR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4"/>
          <p:cNvSpPr txBox="1"/>
          <p:nvPr>
            <p:ph type="title"/>
          </p:nvPr>
        </p:nvSpPr>
        <p:spPr>
          <a:xfrm>
            <a:off x="1069975" y="201612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Algorithm Evaluation</a:t>
            </a:r>
            <a:endParaRPr/>
          </a:p>
        </p:txBody>
      </p:sp>
      <p:sp>
        <p:nvSpPr>
          <p:cNvPr id="450" name="Google Shape;450;p74"/>
          <p:cNvSpPr txBox="1"/>
          <p:nvPr>
            <p:ph idx="1" type="body"/>
          </p:nvPr>
        </p:nvSpPr>
        <p:spPr>
          <a:xfrm>
            <a:off x="890587" y="1116012"/>
            <a:ext cx="7566025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select CPU-scheduling algorithm for an OS?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Determine criteria, then evaluate algorithms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Deterministic modeling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of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analytic evaluation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 particular predetermined workload and defines the performance of each algorithm  for that workload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5 processes arriving at time 0:</a:t>
            </a:r>
            <a:endParaRPr/>
          </a:p>
        </p:txBody>
      </p:sp>
      <p:pic>
        <p:nvPicPr>
          <p:cNvPr descr="Screen Shot 2012-12-17 at 9.44.14 PM.png" id="451" name="Google Shape;45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887" y="3821112"/>
            <a:ext cx="1897062" cy="17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type="title"/>
          </p:nvPr>
        </p:nvSpPr>
        <p:spPr>
          <a:xfrm>
            <a:off x="1069975" y="277812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Deterministic Evaluation</a:t>
            </a:r>
            <a:endParaRPr/>
          </a:p>
        </p:txBody>
      </p:sp>
      <p:sp>
        <p:nvSpPr>
          <p:cNvPr id="457" name="Google Shape;457;p75"/>
          <p:cNvSpPr txBox="1"/>
          <p:nvPr>
            <p:ph idx="1" type="body"/>
          </p:nvPr>
        </p:nvSpPr>
        <p:spPr>
          <a:xfrm>
            <a:off x="827087" y="1382712"/>
            <a:ext cx="7566025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algorithm, calculate minimum average waiting time</a:t>
            </a:r>
            <a:endParaRPr/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and fast, but requires exact numbers for input, applies only to those inputs</a:t>
            </a:r>
            <a:endParaRPr/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FCS is 28ms:</a:t>
            </a:r>
            <a:endParaRPr/>
          </a:p>
          <a:p>
            <a:pPr indent="-238441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Non-preemptive SFJ is 13ms:</a:t>
            </a:r>
            <a:endParaRPr/>
          </a:p>
          <a:p>
            <a:pPr indent="-238441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RR is 23ms: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creen Shot 2012-12-17 at 9.47.12 PM.png" id="458" name="Google Shape;45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162" y="2720975"/>
            <a:ext cx="44450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2-12-17 at 9.47.18 PM.png" id="459" name="Google Shape;459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3887" y="3852862"/>
            <a:ext cx="4529137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2-12-17 at 9.47.24 PM.png" id="460" name="Google Shape;460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8650" y="4902200"/>
            <a:ext cx="44450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6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Queueing Models</a:t>
            </a:r>
            <a:endParaRPr/>
          </a:p>
        </p:txBody>
      </p:sp>
      <p:sp>
        <p:nvSpPr>
          <p:cNvPr id="466" name="Google Shape;466;p76"/>
          <p:cNvSpPr txBox="1"/>
          <p:nvPr>
            <p:ph idx="1" type="body"/>
          </p:nvPr>
        </p:nvSpPr>
        <p:spPr>
          <a:xfrm>
            <a:off x="908050" y="1233487"/>
            <a:ext cx="71056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Describes the arrival of processes, and CPU and I/O bursts probabilistically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Commonly exponential, and described by mean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Computes average throughput, utilization, waiting time, etc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system described as network of servers, each with queue of waiting processes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Knowing arrival rates and service rates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Computes utilization, average queue length, average wait time, etc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7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Little’s Formula</a:t>
            </a:r>
            <a:endParaRPr/>
          </a:p>
        </p:txBody>
      </p:sp>
      <p:sp>
        <p:nvSpPr>
          <p:cNvPr id="472" name="Google Shape;472;p77"/>
          <p:cNvSpPr txBox="1"/>
          <p:nvPr>
            <p:ph idx="1" type="body"/>
          </p:nvPr>
        </p:nvSpPr>
        <p:spPr>
          <a:xfrm>
            <a:off x="895350" y="1169987"/>
            <a:ext cx="7270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average queue length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average waiting time in queue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λ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average arrival rate into queue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Little’s law – in steady state, processes leaving queue must equal processes arriving, thus: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λ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Valid for any scheduling algorithm and arrival distribution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if on average 7 processes arrive per second, and normally 14 processes in queue, then average wait time per process = 2 seconds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"/>
          <p:cNvSpPr txBox="1"/>
          <p:nvPr>
            <p:ph type="title"/>
          </p:nvPr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Simulations</a:t>
            </a:r>
            <a:endParaRPr/>
          </a:p>
        </p:txBody>
      </p:sp>
      <p:sp>
        <p:nvSpPr>
          <p:cNvPr id="478" name="Google Shape;478;p78"/>
          <p:cNvSpPr txBox="1"/>
          <p:nvPr>
            <p:ph idx="1" type="body"/>
          </p:nvPr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models limited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Simulations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accurate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Programmed model of computer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Clock is a variable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 statistics  indicating algorithm performance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to drive simulation gathered via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number generator according to probabilities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Distributions defined mathematically or empirically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Trace tapes record sequences of real events in real systems</a:t>
            </a:r>
            <a:endParaRPr/>
          </a:p>
          <a:p>
            <a:pPr indent="-142875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9"/>
          <p:cNvSpPr txBox="1"/>
          <p:nvPr>
            <p:ph type="title"/>
          </p:nvPr>
        </p:nvSpPr>
        <p:spPr>
          <a:xfrm>
            <a:off x="1230312" y="166687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Evaluation of CPU Schedulers by Simulation</a:t>
            </a:r>
            <a:endParaRPr/>
          </a:p>
        </p:txBody>
      </p:sp>
      <p:pic>
        <p:nvPicPr>
          <p:cNvPr descr="6_25.pdf" id="484" name="Google Shape;48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500" y="1379537"/>
            <a:ext cx="6367462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"/>
          <p:cNvSpPr txBox="1"/>
          <p:nvPr>
            <p:ph idx="4294967295" type="title"/>
          </p:nvPr>
        </p:nvSpPr>
        <p:spPr>
          <a:xfrm>
            <a:off x="1404937" y="188912"/>
            <a:ext cx="6824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490" name="Google Shape;490;p80"/>
          <p:cNvSpPr txBox="1"/>
          <p:nvPr/>
        </p:nvSpPr>
        <p:spPr>
          <a:xfrm>
            <a:off x="850900" y="1208087"/>
            <a:ext cx="75311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 simulations have limited accuracy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Just implement new scheduler and test in real systems</a:t>
            </a:r>
            <a:endParaRPr/>
          </a:p>
          <a:p>
            <a:pPr indent="-488949" lvl="1" marL="11414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cost, high risk</a:t>
            </a:r>
            <a:endParaRPr/>
          </a:p>
          <a:p>
            <a:pPr indent="-488949" lvl="1" marL="1141412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Environments vary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flexible schedulers can be modified per-site or per-system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APIs to modify priorities</a:t>
            </a:r>
            <a:endParaRPr/>
          </a:p>
          <a:p>
            <a:pPr indent="-48895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again environments vary</a:t>
            </a:r>
            <a:endParaRPr/>
          </a:p>
          <a:p>
            <a:pPr indent="-38608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9712" lvl="2" marL="1550987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1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1333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Dispatcher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866775" y="1177925"/>
            <a:ext cx="67246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Dispatcher module gives control of the CPU to the process selected by the short-term scheduler; this involves: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context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switching to user mode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jumping to the proper location in the user program to restart that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Dispatch latency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time it takes for the dispatcher to stop one process and start another running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990600" y="214312"/>
            <a:ext cx="7696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Criteria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933450" y="1246187"/>
            <a:ext cx="7156450" cy="495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CPU utilization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keep the CPU as busy as possible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# of processes that complete their execution per time unit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Turnaround time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to execute a particular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Waiting time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a process has been waiting in the ready queue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554162" y="138112"/>
            <a:ext cx="75136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Algorithm Optimization Criteria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852487" y="1174750"/>
            <a:ext cx="61150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CPU utilization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throughput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turnaround time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waiting time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 response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