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7077075" cy="9363075"/>
  <p:embeddedFontLs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slide" Target="slides/slide45.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65462" cy="4667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011612" y="0"/>
            <a:ext cx="3065462" cy="4667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2975" y="4448175"/>
            <a:ext cx="5191125" cy="421005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96350"/>
            <a:ext cx="3065462" cy="466725"/>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011612" y="8896350"/>
            <a:ext cx="3065462" cy="466725"/>
          </a:xfrm>
          <a:prstGeom prst="rect">
            <a:avLst/>
          </a:prstGeom>
          <a:noFill/>
          <a:ln>
            <a:noFill/>
          </a:ln>
        </p:spPr>
        <p:txBody>
          <a:bodyPr anchorCtr="0" anchor="b" bIns="46925" lIns="93875" spcFirstLastPara="1" rIns="93875" wrap="square" tIns="469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3: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6: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7: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8: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9: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0: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1: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2: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33: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4: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5: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6: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7: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8: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9: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40: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41: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2: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43: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4: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5: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5: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6: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7: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8: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8: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9: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1: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2: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42975" y="4448175"/>
            <a:ext cx="5191125" cy="421005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98562" y="703262"/>
            <a:ext cx="4681537" cy="3511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685800" y="685800"/>
            <a:ext cx="7772400" cy="2127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43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 name="Shape 60"/>
        <p:cNvGrpSpPr/>
        <p:nvPr/>
      </p:nvGrpSpPr>
      <p:grpSpPr>
        <a:xfrm>
          <a:off x="0" y="0"/>
          <a:ext cx="0" cy="0"/>
          <a:chOff x="0" y="0"/>
          <a:chExt cx="0" cy="0"/>
        </a:xfrm>
      </p:grpSpPr>
      <p:sp>
        <p:nvSpPr>
          <p:cNvPr id="61" name="Google Shape;61;p12"/>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62" name="Google Shape;62;p12"/>
          <p:cNvSpPr txBox="1"/>
          <p:nvPr>
            <p:ph idx="1" type="body"/>
          </p:nvPr>
        </p:nvSpPr>
        <p:spPr>
          <a:xfrm>
            <a:off x="806450" y="1233488"/>
            <a:ext cx="4038600" cy="4530725"/>
          </a:xfrm>
          <a:prstGeom prst="rect">
            <a:avLst/>
          </a:prstGeom>
          <a:noFill/>
          <a:ln>
            <a:noFill/>
          </a:ln>
        </p:spPr>
        <p:txBody>
          <a:bodyPr anchorCtr="0" anchor="t" bIns="91425" lIns="91425" spcFirstLastPara="1" rIns="91425" wrap="square" tIns="91425">
            <a:noAutofit/>
          </a:bodyPr>
          <a:lstStyle>
            <a:lvl1pPr indent="-388620" lvl="0" marL="457200" marR="0" rtl="0" algn="l">
              <a:spcBef>
                <a:spcPts val="980"/>
              </a:spcBef>
              <a:spcAft>
                <a:spcPts val="0"/>
              </a:spcAft>
              <a:buClr>
                <a:srgbClr val="993300"/>
              </a:buClr>
              <a:buSzPts val="2520"/>
              <a:buFont typeface="Arial"/>
              <a:buChar char="●"/>
              <a:defRPr b="0" i="0" sz="2800" u="none" cap="none" strike="noStrike">
                <a:solidFill>
                  <a:schemeClr val="dk1"/>
                </a:solidFill>
                <a:latin typeface="Helvetica Neue"/>
                <a:ea typeface="Helvetica Neue"/>
                <a:cs typeface="Helvetica Neue"/>
                <a:sym typeface="Helvetica Neue"/>
              </a:defRPr>
            </a:lvl1pPr>
            <a:lvl2pPr indent="-350519" lvl="1" marL="914400" marR="0" rtl="0" algn="l">
              <a:spcBef>
                <a:spcPts val="840"/>
              </a:spcBef>
              <a:spcAft>
                <a:spcPts val="0"/>
              </a:spcAft>
              <a:buClr>
                <a:srgbClr val="CC6600"/>
              </a:buClr>
              <a:buSzPts val="1920"/>
              <a:buFont typeface="Arial"/>
              <a:buChar char="●"/>
              <a:defRPr b="0" i="0" sz="2400" u="none" cap="none" strike="noStrike">
                <a:solidFill>
                  <a:schemeClr val="dk1"/>
                </a:solidFill>
                <a:latin typeface="Helvetica Neue"/>
                <a:ea typeface="Helvetica Neue"/>
                <a:cs typeface="Helvetica Neue"/>
                <a:sym typeface="Helvetica Neue"/>
              </a:defRPr>
            </a:lvl2pPr>
            <a:lvl3pPr indent="-323850" lvl="2" marL="1371600" marR="0" rtl="0" algn="l">
              <a:spcBef>
                <a:spcPts val="700"/>
              </a:spcBef>
              <a:spcAft>
                <a:spcPts val="0"/>
              </a:spcAft>
              <a:buClr>
                <a:srgbClr val="009900"/>
              </a:buClr>
              <a:buSzPts val="1500"/>
              <a:buFont typeface="Arimo"/>
              <a:buChar char="4"/>
              <a:defRPr b="0" i="0" sz="20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63" name="Google Shape;63;p12"/>
          <p:cNvSpPr txBox="1"/>
          <p:nvPr>
            <p:ph idx="2" type="body"/>
          </p:nvPr>
        </p:nvSpPr>
        <p:spPr>
          <a:xfrm>
            <a:off x="4997450" y="1233488"/>
            <a:ext cx="4038600" cy="4530725"/>
          </a:xfrm>
          <a:prstGeom prst="rect">
            <a:avLst/>
          </a:prstGeom>
          <a:noFill/>
          <a:ln>
            <a:noFill/>
          </a:ln>
        </p:spPr>
        <p:txBody>
          <a:bodyPr anchorCtr="0" anchor="t" bIns="91425" lIns="91425" spcFirstLastPara="1" rIns="91425" wrap="square" tIns="91425">
            <a:noAutofit/>
          </a:bodyPr>
          <a:lstStyle>
            <a:lvl1pPr indent="-388620" lvl="0" marL="457200" marR="0" rtl="0" algn="l">
              <a:spcBef>
                <a:spcPts val="980"/>
              </a:spcBef>
              <a:spcAft>
                <a:spcPts val="0"/>
              </a:spcAft>
              <a:buClr>
                <a:srgbClr val="993300"/>
              </a:buClr>
              <a:buSzPts val="2520"/>
              <a:buFont typeface="Arial"/>
              <a:buChar char="●"/>
              <a:defRPr b="0" i="0" sz="2800" u="none" cap="none" strike="noStrike">
                <a:solidFill>
                  <a:schemeClr val="dk1"/>
                </a:solidFill>
                <a:latin typeface="Helvetica Neue"/>
                <a:ea typeface="Helvetica Neue"/>
                <a:cs typeface="Helvetica Neue"/>
                <a:sym typeface="Helvetica Neue"/>
              </a:defRPr>
            </a:lvl1pPr>
            <a:lvl2pPr indent="-350519" lvl="1" marL="914400" marR="0" rtl="0" algn="l">
              <a:spcBef>
                <a:spcPts val="840"/>
              </a:spcBef>
              <a:spcAft>
                <a:spcPts val="0"/>
              </a:spcAft>
              <a:buClr>
                <a:srgbClr val="CC6600"/>
              </a:buClr>
              <a:buSzPts val="1920"/>
              <a:buFont typeface="Arial"/>
              <a:buChar char="●"/>
              <a:defRPr b="0" i="0" sz="2400" u="none" cap="none" strike="noStrike">
                <a:solidFill>
                  <a:schemeClr val="dk1"/>
                </a:solidFill>
                <a:latin typeface="Helvetica Neue"/>
                <a:ea typeface="Helvetica Neue"/>
                <a:cs typeface="Helvetica Neue"/>
                <a:sym typeface="Helvetica Neue"/>
              </a:defRPr>
            </a:lvl2pPr>
            <a:lvl3pPr indent="-323850" lvl="2" marL="1371600" marR="0" rtl="0" algn="l">
              <a:spcBef>
                <a:spcPts val="700"/>
              </a:spcBef>
              <a:spcAft>
                <a:spcPts val="0"/>
              </a:spcAft>
              <a:buClr>
                <a:srgbClr val="009900"/>
              </a:buClr>
              <a:buSzPts val="1500"/>
              <a:buFont typeface="Arimo"/>
              <a:buChar char="4"/>
              <a:defRPr b="0" i="0" sz="20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66" name="Google Shape;66;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700"/>
              </a:spcBef>
              <a:spcAft>
                <a:spcPts val="0"/>
              </a:spcAft>
              <a:buClr>
                <a:srgbClr val="993300"/>
              </a:buClr>
              <a:buSzPts val="1800"/>
              <a:buFont typeface="Arial"/>
              <a:buNone/>
              <a:defRPr b="0" i="0" sz="2000" u="none" cap="none" strike="noStrike">
                <a:solidFill>
                  <a:schemeClr val="dk1"/>
                </a:solidFill>
                <a:latin typeface="Helvetica Neue"/>
                <a:ea typeface="Helvetica Neue"/>
                <a:cs typeface="Helvetica Neue"/>
                <a:sym typeface="Helvetica Neue"/>
              </a:defRPr>
            </a:lvl1pPr>
            <a:lvl2pPr indent="-228600" lvl="1" marL="914400" marR="0" rtl="0" algn="l">
              <a:spcBef>
                <a:spcPts val="630"/>
              </a:spcBef>
              <a:spcAft>
                <a:spcPts val="0"/>
              </a:spcAft>
              <a:buClr>
                <a:srgbClr val="CC6600"/>
              </a:buClr>
              <a:buSzPts val="1440"/>
              <a:buFont typeface="Arial"/>
              <a:buNone/>
              <a:defRPr b="0" i="0" sz="1800" u="none" cap="none" strike="noStrike">
                <a:solidFill>
                  <a:schemeClr val="dk1"/>
                </a:solidFill>
                <a:latin typeface="Helvetica Neue"/>
                <a:ea typeface="Helvetica Neue"/>
                <a:cs typeface="Helvetica Neue"/>
                <a:sym typeface="Helvetica Neue"/>
              </a:defRPr>
            </a:lvl2pPr>
            <a:lvl3pPr indent="-228600" lvl="2" marL="1371600" marR="0" rtl="0" algn="l">
              <a:spcBef>
                <a:spcPts val="560"/>
              </a:spcBef>
              <a:spcAft>
                <a:spcPts val="0"/>
              </a:spcAft>
              <a:buClr>
                <a:srgbClr val="009900"/>
              </a:buClr>
              <a:buSzPts val="1200"/>
              <a:buFont typeface="Arimo"/>
              <a:buNone/>
              <a:defRPr b="0" i="0" sz="1600" u="none" cap="none" strike="noStrike">
                <a:solidFill>
                  <a:schemeClr val="dk1"/>
                </a:solidFill>
                <a:latin typeface="Helvetica Neue"/>
                <a:ea typeface="Helvetica Neue"/>
                <a:cs typeface="Helvetica Neue"/>
                <a:sym typeface="Helvetica Neue"/>
              </a:defRPr>
            </a:lvl3pPr>
            <a:lvl4pPr indent="-228600" lvl="3" marL="1828800" marR="0" rtl="0" algn="l">
              <a:spcBef>
                <a:spcPts val="490"/>
              </a:spcBef>
              <a:spcAft>
                <a:spcPts val="0"/>
              </a:spcAft>
              <a:buClr>
                <a:schemeClr val="hlink"/>
              </a:buClr>
              <a:buSzPts val="1050"/>
              <a:buFont typeface="Helvetica Neue"/>
              <a:buNone/>
              <a:defRPr b="0" i="0" sz="1400" u="none" cap="none" strike="noStrike">
                <a:solidFill>
                  <a:schemeClr val="dk1"/>
                </a:solidFill>
                <a:latin typeface="Helvetica Neue"/>
                <a:ea typeface="Helvetica Neue"/>
                <a:cs typeface="Helvetica Neue"/>
                <a:sym typeface="Helvetica Neue"/>
              </a:defRPr>
            </a:lvl4pPr>
            <a:lvl5pPr indent="-228600" lvl="4" marL="2286000" marR="0" rtl="0" algn="l">
              <a:spcBef>
                <a:spcPts val="490"/>
              </a:spcBef>
              <a:spcAft>
                <a:spcPts val="0"/>
              </a:spcAft>
              <a:buClr>
                <a:srgbClr val="FF0066"/>
              </a:buClr>
              <a:buSzPts val="1050"/>
              <a:buFont typeface="Helvetica Neue"/>
              <a:buNone/>
              <a:defRPr b="0" i="0" sz="1400" u="none" cap="none" strike="noStrike">
                <a:solidFill>
                  <a:schemeClr val="dk1"/>
                </a:solidFill>
                <a:latin typeface="Helvetica Neue"/>
                <a:ea typeface="Helvetica Neue"/>
                <a:cs typeface="Helvetica Neue"/>
                <a:sym typeface="Helvetica Neue"/>
              </a:defRPr>
            </a:lvl5pPr>
            <a:lvl6pPr indent="-228600" lvl="5" marL="2743200" marR="0" rtl="0" algn="l">
              <a:spcBef>
                <a:spcPts val="490"/>
              </a:spcBef>
              <a:spcAft>
                <a:spcPts val="0"/>
              </a:spcAft>
              <a:buClr>
                <a:srgbClr val="FF0066"/>
              </a:buClr>
              <a:buSzPts val="1050"/>
              <a:buFont typeface="Helvetica Neue"/>
              <a:buNone/>
              <a:defRPr b="0" i="0" sz="1400" u="none" cap="none" strike="noStrike">
                <a:solidFill>
                  <a:schemeClr val="dk1"/>
                </a:solidFill>
                <a:latin typeface="Helvetica Neue"/>
                <a:ea typeface="Helvetica Neue"/>
                <a:cs typeface="Helvetica Neue"/>
                <a:sym typeface="Helvetica Neue"/>
              </a:defRPr>
            </a:lvl6pPr>
            <a:lvl7pPr indent="-228600" lvl="6" marL="3200400" marR="0" rtl="0" algn="l">
              <a:spcBef>
                <a:spcPts val="490"/>
              </a:spcBef>
              <a:spcAft>
                <a:spcPts val="0"/>
              </a:spcAft>
              <a:buClr>
                <a:srgbClr val="FF0066"/>
              </a:buClr>
              <a:buSzPts val="1050"/>
              <a:buFont typeface="Helvetica Neue"/>
              <a:buNone/>
              <a:defRPr b="0" i="0" sz="1400" u="none" cap="none" strike="noStrike">
                <a:solidFill>
                  <a:schemeClr val="dk1"/>
                </a:solidFill>
                <a:latin typeface="Helvetica Neue"/>
                <a:ea typeface="Helvetica Neue"/>
                <a:cs typeface="Helvetica Neue"/>
                <a:sym typeface="Helvetica Neue"/>
              </a:defRPr>
            </a:lvl7pPr>
            <a:lvl8pPr indent="-228600" lvl="7" marL="3657600" marR="0" rtl="0" algn="l">
              <a:spcBef>
                <a:spcPts val="490"/>
              </a:spcBef>
              <a:spcAft>
                <a:spcPts val="0"/>
              </a:spcAft>
              <a:buClr>
                <a:srgbClr val="FF0066"/>
              </a:buClr>
              <a:buSzPts val="1050"/>
              <a:buFont typeface="Helvetica Neue"/>
              <a:buNone/>
              <a:defRPr b="0" i="0" sz="1400" u="none" cap="none" strike="noStrike">
                <a:solidFill>
                  <a:schemeClr val="dk1"/>
                </a:solidFill>
                <a:latin typeface="Helvetica Neue"/>
                <a:ea typeface="Helvetica Neue"/>
                <a:cs typeface="Helvetica Neue"/>
                <a:sym typeface="Helvetica Neue"/>
              </a:defRPr>
            </a:lvl8pPr>
            <a:lvl9pPr indent="-228600" lvl="8" marL="4114800" marR="0" rtl="0" algn="l">
              <a:spcBef>
                <a:spcPts val="490"/>
              </a:spcBef>
              <a:spcAft>
                <a:spcPts val="0"/>
              </a:spcAft>
              <a:buClr>
                <a:srgbClr val="FF0066"/>
              </a:buClr>
              <a:buSzPts val="1050"/>
              <a:buFont typeface="Helvetica Neue"/>
              <a:buNone/>
              <a:defRPr b="0" i="0" sz="14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36" name="Google Shape;36;p4"/>
          <p:cNvSpPr txBox="1"/>
          <p:nvPr>
            <p:ph idx="1" type="body"/>
          </p:nvPr>
        </p:nvSpPr>
        <p:spPr>
          <a:xfrm>
            <a:off x="806450" y="1233487"/>
            <a:ext cx="8229600" cy="4530725"/>
          </a:xfrm>
          <a:prstGeom prst="rect">
            <a:avLst/>
          </a:prstGeom>
          <a:noFill/>
          <a:ln>
            <a:noFill/>
          </a:ln>
        </p:spPr>
        <p:txBody>
          <a:bodyPr anchorCtr="0" anchor="t" bIns="91425" lIns="91425" spcFirstLastPara="1" rIns="91425" wrap="square" tIns="91425">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5"/>
          <p:cNvSpPr txBox="1"/>
          <p:nvPr>
            <p:ph type="title"/>
          </p:nvPr>
        </p:nvSpPr>
        <p:spPr>
          <a:xfrm rot="5400000">
            <a:off x="5220494" y="1948657"/>
            <a:ext cx="5486400" cy="214471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39" name="Google Shape;39;p5"/>
          <p:cNvSpPr txBox="1"/>
          <p:nvPr>
            <p:ph idx="1" type="body"/>
          </p:nvPr>
        </p:nvSpPr>
        <p:spPr>
          <a:xfrm rot="5400000">
            <a:off x="854869" y="-119856"/>
            <a:ext cx="5486400" cy="6281738"/>
          </a:xfrm>
          <a:prstGeom prst="rect">
            <a:avLst/>
          </a:prstGeom>
          <a:noFill/>
          <a:ln>
            <a:noFill/>
          </a:ln>
        </p:spPr>
        <p:txBody>
          <a:bodyPr anchorCtr="0" anchor="t" bIns="91425" lIns="91425" spcFirstLastPara="1" rIns="91425" wrap="square" tIns="91425">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42" name="Google Shape;42;p6"/>
          <p:cNvSpPr txBox="1"/>
          <p:nvPr>
            <p:ph idx="1" type="body"/>
          </p:nvPr>
        </p:nvSpPr>
        <p:spPr>
          <a:xfrm rot="5400000">
            <a:off x="2655887" y="-615951"/>
            <a:ext cx="4530725" cy="8229600"/>
          </a:xfrm>
          <a:prstGeom prst="rect">
            <a:avLst/>
          </a:prstGeom>
          <a:noFill/>
          <a:ln>
            <a:noFill/>
          </a:ln>
        </p:spPr>
        <p:txBody>
          <a:bodyPr anchorCtr="0" anchor="t" bIns="91425" lIns="91425" spcFirstLastPara="1" rIns="91425" wrap="square" tIns="91425">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45" name="Google Shape;45;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spcBef>
                <a:spcPts val="1120"/>
              </a:spcBef>
              <a:spcAft>
                <a:spcPts val="0"/>
              </a:spcAft>
              <a:buClr>
                <a:srgbClr val="993300"/>
              </a:buClr>
              <a:buSzPts val="288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980"/>
              </a:spcBef>
              <a:spcAft>
                <a:spcPts val="0"/>
              </a:spcAft>
              <a:buClr>
                <a:srgbClr val="CC6600"/>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spcBef>
                <a:spcPts val="840"/>
              </a:spcBef>
              <a:spcAft>
                <a:spcPts val="0"/>
              </a:spcAft>
              <a:buClr>
                <a:srgbClr val="009900"/>
              </a:buClr>
              <a:buSzPts val="1800"/>
              <a:buFont typeface="Arimo"/>
              <a:buNone/>
              <a:defRPr b="0" i="0" sz="2400" u="none" cap="none" strike="noStrike">
                <a:solidFill>
                  <a:schemeClr val="dk1"/>
                </a:solidFill>
                <a:latin typeface="Helvetica Neue"/>
                <a:ea typeface="Helvetica Neue"/>
                <a:cs typeface="Helvetica Neue"/>
                <a:sym typeface="Helvetica Neue"/>
              </a:defRPr>
            </a:lvl3pPr>
            <a:lvl4pPr lvl="3" marR="0" rtl="0" algn="l">
              <a:spcBef>
                <a:spcPts val="700"/>
              </a:spcBef>
              <a:spcAft>
                <a:spcPts val="0"/>
              </a:spcAft>
              <a:buClr>
                <a:schemeClr val="hlink"/>
              </a:buClr>
              <a:buSzPts val="1500"/>
              <a:buFont typeface="Helvetica Neue"/>
              <a:buNone/>
              <a:defRPr b="0" i="0" sz="2000" u="none" cap="none" strike="noStrike">
                <a:solidFill>
                  <a:schemeClr val="dk1"/>
                </a:solidFill>
                <a:latin typeface="Helvetica Neue"/>
                <a:ea typeface="Helvetica Neue"/>
                <a:cs typeface="Helvetica Neue"/>
                <a:sym typeface="Helvetica Neue"/>
              </a:defRPr>
            </a:lvl4pPr>
            <a:lvl5pPr lvl="4"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5pPr>
            <a:lvl6pPr lvl="5"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6pPr>
            <a:lvl7pPr lvl="6"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7pPr>
            <a:lvl8pPr lvl="7"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8pPr>
            <a:lvl9pPr lvl="8"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46" name="Google Shape;46;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90"/>
              </a:spcBef>
              <a:spcAft>
                <a:spcPts val="0"/>
              </a:spcAft>
              <a:buClr>
                <a:srgbClr val="993300"/>
              </a:buClr>
              <a:buSzPts val="1260"/>
              <a:buFont typeface="Arial"/>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420"/>
              </a:spcBef>
              <a:spcAft>
                <a:spcPts val="0"/>
              </a:spcAft>
              <a:buClr>
                <a:srgbClr val="CC6600"/>
              </a:buClr>
              <a:buSzPts val="96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350"/>
              </a:spcBef>
              <a:spcAft>
                <a:spcPts val="0"/>
              </a:spcAft>
              <a:buClr>
                <a:srgbClr val="009900"/>
              </a:buClr>
              <a:buSzPts val="750"/>
              <a:buFont typeface="Arimo"/>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315"/>
              </a:spcBef>
              <a:spcAft>
                <a:spcPts val="0"/>
              </a:spcAft>
              <a:buClr>
                <a:schemeClr val="hlink"/>
              </a:buClr>
              <a:buSzPts val="675"/>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Google Shape;48;p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49" name="Google Shape;49;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11480" lvl="0" marL="457200" marR="0" rtl="0" algn="l">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rtl="0" algn="l">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23850" lvl="5" marL="27432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23850" lvl="6" marL="32004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23850" lvl="7" marL="36576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23850" lvl="8" marL="41148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50" name="Google Shape;50;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90"/>
              </a:spcBef>
              <a:spcAft>
                <a:spcPts val="0"/>
              </a:spcAft>
              <a:buClr>
                <a:srgbClr val="993300"/>
              </a:buClr>
              <a:buSzPts val="1260"/>
              <a:buFont typeface="Arial"/>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420"/>
              </a:spcBef>
              <a:spcAft>
                <a:spcPts val="0"/>
              </a:spcAft>
              <a:buClr>
                <a:srgbClr val="CC6600"/>
              </a:buClr>
              <a:buSzPts val="96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350"/>
              </a:spcBef>
              <a:spcAft>
                <a:spcPts val="0"/>
              </a:spcAft>
              <a:buClr>
                <a:srgbClr val="009900"/>
              </a:buClr>
              <a:buSzPts val="750"/>
              <a:buFont typeface="Arimo"/>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315"/>
              </a:spcBef>
              <a:spcAft>
                <a:spcPts val="0"/>
              </a:spcAft>
              <a:buClr>
                <a:schemeClr val="hlink"/>
              </a:buClr>
              <a:buSzPts val="675"/>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56" name="Google Shape;56;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840"/>
              </a:spcBef>
              <a:spcAft>
                <a:spcPts val="0"/>
              </a:spcAft>
              <a:buClr>
                <a:srgbClr val="993300"/>
              </a:buClr>
              <a:buSzPts val="216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700"/>
              </a:spcBef>
              <a:spcAft>
                <a:spcPts val="0"/>
              </a:spcAft>
              <a:buClr>
                <a:srgbClr val="CC6600"/>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630"/>
              </a:spcBef>
              <a:spcAft>
                <a:spcPts val="0"/>
              </a:spcAft>
              <a:buClr>
                <a:srgbClr val="009900"/>
              </a:buClr>
              <a:buSzPts val="1350"/>
              <a:buFont typeface="Arimo"/>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560"/>
              </a:spcBef>
              <a:spcAft>
                <a:spcPts val="0"/>
              </a:spcAft>
              <a:buClr>
                <a:schemeClr val="hlink"/>
              </a:buClr>
              <a:buSzPts val="12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57" name="Google Shape;57;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65760" lvl="0" marL="457200" marR="0" rtl="0" algn="l">
              <a:spcBef>
                <a:spcPts val="840"/>
              </a:spcBef>
              <a:spcAft>
                <a:spcPts val="0"/>
              </a:spcAft>
              <a:buClr>
                <a:srgbClr val="993300"/>
              </a:buClr>
              <a:buSzPts val="2160"/>
              <a:buFont typeface="Arial"/>
              <a:buChar char="●"/>
              <a:defRPr b="0" i="0" sz="2400" u="none" cap="none" strike="noStrike">
                <a:solidFill>
                  <a:schemeClr val="dk1"/>
                </a:solidFill>
                <a:latin typeface="Helvetica Neue"/>
                <a:ea typeface="Helvetica Neue"/>
                <a:cs typeface="Helvetica Neue"/>
                <a:sym typeface="Helvetica Neue"/>
              </a:defRPr>
            </a:lvl1pPr>
            <a:lvl2pPr indent="-330200" lvl="1" marL="914400" marR="0" rtl="0" algn="l">
              <a:spcBef>
                <a:spcPts val="700"/>
              </a:spcBef>
              <a:spcAft>
                <a:spcPts val="0"/>
              </a:spcAft>
              <a:buClr>
                <a:srgbClr val="CC6600"/>
              </a:buClr>
              <a:buSzPts val="1600"/>
              <a:buFont typeface="Arial"/>
              <a:buChar char="●"/>
              <a:defRPr b="0" i="0" sz="20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04800" lvl="3" marL="1828800" marR="0" rtl="0" algn="l">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04800" lvl="5" marL="27432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04800" lvl="6" marL="32004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04800" lvl="7" marL="36576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04800" lvl="8" marL="41148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
        <p:nvSpPr>
          <p:cNvPr id="58" name="Google Shape;58;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840"/>
              </a:spcBef>
              <a:spcAft>
                <a:spcPts val="0"/>
              </a:spcAft>
              <a:buClr>
                <a:srgbClr val="993300"/>
              </a:buClr>
              <a:buSzPts val="216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700"/>
              </a:spcBef>
              <a:spcAft>
                <a:spcPts val="0"/>
              </a:spcAft>
              <a:buClr>
                <a:srgbClr val="CC6600"/>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630"/>
              </a:spcBef>
              <a:spcAft>
                <a:spcPts val="0"/>
              </a:spcAft>
              <a:buClr>
                <a:srgbClr val="009900"/>
              </a:buClr>
              <a:buSzPts val="1350"/>
              <a:buFont typeface="Arimo"/>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560"/>
              </a:spcBef>
              <a:spcAft>
                <a:spcPts val="0"/>
              </a:spcAft>
              <a:buClr>
                <a:schemeClr val="hlink"/>
              </a:buClr>
              <a:buSzPts val="12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59" name="Google Shape;59;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65760" lvl="0" marL="457200" marR="0" rtl="0" algn="l">
              <a:spcBef>
                <a:spcPts val="840"/>
              </a:spcBef>
              <a:spcAft>
                <a:spcPts val="0"/>
              </a:spcAft>
              <a:buClr>
                <a:srgbClr val="993300"/>
              </a:buClr>
              <a:buSzPts val="2160"/>
              <a:buFont typeface="Arial"/>
              <a:buChar char="●"/>
              <a:defRPr b="0" i="0" sz="2400" u="none" cap="none" strike="noStrike">
                <a:solidFill>
                  <a:schemeClr val="dk1"/>
                </a:solidFill>
                <a:latin typeface="Helvetica Neue"/>
                <a:ea typeface="Helvetica Neue"/>
                <a:cs typeface="Helvetica Neue"/>
                <a:sym typeface="Helvetica Neue"/>
              </a:defRPr>
            </a:lvl1pPr>
            <a:lvl2pPr indent="-330200" lvl="1" marL="914400" marR="0" rtl="0" algn="l">
              <a:spcBef>
                <a:spcPts val="700"/>
              </a:spcBef>
              <a:spcAft>
                <a:spcPts val="0"/>
              </a:spcAft>
              <a:buClr>
                <a:srgbClr val="CC6600"/>
              </a:buClr>
              <a:buSzPts val="1600"/>
              <a:buFont typeface="Arial"/>
              <a:buChar char="●"/>
              <a:defRPr b="0" i="0" sz="20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04800" lvl="3" marL="1828800" marR="0" rtl="0" algn="l">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04800" lvl="5" marL="27432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04800" lvl="6" marL="32004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04800" lvl="7" marL="36576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04800" lvl="8" marL="4114800" marR="0" rtl="0" algn="l">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198437" y="2960687"/>
            <a:ext cx="8610600" cy="201612"/>
            <a:chOff x="198437" y="2960687"/>
            <a:chExt cx="8610600" cy="201612"/>
          </a:xfrm>
        </p:grpSpPr>
        <p:sp>
          <p:nvSpPr>
            <p:cNvPr id="11" name="Google Shape;11;p1"/>
            <p:cNvSpPr txBox="1"/>
            <p:nvPr/>
          </p:nvSpPr>
          <p:spPr>
            <a:xfrm>
              <a:off x="198437" y="2960687"/>
              <a:ext cx="2870200" cy="201612"/>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1"/>
            <p:cNvSpPr txBox="1"/>
            <p:nvPr/>
          </p:nvSpPr>
          <p:spPr>
            <a:xfrm>
              <a:off x="3068637" y="2960687"/>
              <a:ext cx="2870200" cy="201612"/>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txBox="1"/>
            <p:nvPr/>
          </p:nvSpPr>
          <p:spPr>
            <a:xfrm>
              <a:off x="5938837" y="2960687"/>
              <a:ext cx="2870200" cy="201612"/>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4" name="Google Shape;14;p1"/>
          <p:cNvSpPr txBox="1"/>
          <p:nvPr/>
        </p:nvSpPr>
        <p:spPr>
          <a:xfrm>
            <a:off x="6489700" y="6588125"/>
            <a:ext cx="2713037"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Silberschatz, Galvin and Gagne ©2013</a:t>
            </a:r>
            <a:endParaRPr/>
          </a:p>
        </p:txBody>
      </p:sp>
      <p:sp>
        <p:nvSpPr>
          <p:cNvPr id="15" name="Google Shape;15;p1"/>
          <p:cNvSpPr txBox="1"/>
          <p:nvPr/>
        </p:nvSpPr>
        <p:spPr>
          <a:xfrm>
            <a:off x="26987" y="6613525"/>
            <a:ext cx="2695575" cy="246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Operating System Concepts – 9</a:t>
            </a:r>
            <a:r>
              <a:rPr b="1" baseline="30000" i="0" lang="en-US" sz="1000" u="none">
                <a:solidFill>
                  <a:srgbClr val="336699"/>
                </a:solidFill>
                <a:latin typeface="Helvetica Neue"/>
                <a:ea typeface="Helvetica Neue"/>
                <a:cs typeface="Helvetica Neue"/>
                <a:sym typeface="Helvetica Neue"/>
              </a:rPr>
              <a:t>th</a:t>
            </a:r>
            <a:r>
              <a:rPr b="1" i="0" lang="en-US" sz="1000" u="none">
                <a:solidFill>
                  <a:srgbClr val="336699"/>
                </a:solidFill>
                <a:latin typeface="Helvetica Neue"/>
                <a:ea typeface="Helvetica Neue"/>
                <a:cs typeface="Helvetica Neue"/>
                <a:sym typeface="Helvetica Neue"/>
              </a:rPr>
              <a:t> Edition</a:t>
            </a:r>
            <a:endParaRPr/>
          </a:p>
        </p:txBody>
      </p:sp>
      <p:pic>
        <p:nvPicPr>
          <p:cNvPr descr="dino_4" id="16" name="Google Shape;16;p1"/>
          <p:cNvPicPr preferRelativeResize="0"/>
          <p:nvPr/>
        </p:nvPicPr>
        <p:blipFill rotWithShape="1">
          <a:blip r:embed="rId1">
            <a:alphaModFix/>
          </a:blip>
          <a:srcRect b="0" l="0" r="0" t="0"/>
          <a:stretch/>
        </p:blipFill>
        <p:spPr>
          <a:xfrm>
            <a:off x="3360737" y="4157662"/>
            <a:ext cx="2062162" cy="1593850"/>
          </a:xfrm>
          <a:prstGeom prst="rect">
            <a:avLst/>
          </a:prstGeom>
          <a:noFill/>
          <a:ln cap="flat" cmpd="sng" w="76200">
            <a:solidFill>
              <a:srgbClr val="336699"/>
            </a:solidFill>
            <a:prstDash val="solid"/>
            <a:miter lim="800000"/>
            <a:headEnd len="sm" w="sm" type="none"/>
            <a:tailEnd len="sm" w="sm" type="none"/>
          </a:ln>
        </p:spPr>
      </p:pic>
      <p:sp>
        <p:nvSpPr>
          <p:cNvPr id="17" name="Google Shape;17;p1"/>
          <p:cNvSpPr txBox="1"/>
          <p:nvPr/>
        </p:nvSpPr>
        <p:spPr>
          <a:xfrm>
            <a:off x="3224212" y="400685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9" name="Google Shape;19;p1"/>
          <p:cNvSpPr txBox="1"/>
          <p:nvPr>
            <p:ph idx="1" type="body"/>
          </p:nvPr>
        </p:nvSpPr>
        <p:spPr>
          <a:xfrm>
            <a:off x="806450" y="1233487"/>
            <a:ext cx="8229600" cy="4530725"/>
          </a:xfrm>
          <a:prstGeom prst="rect">
            <a:avLst/>
          </a:prstGeom>
          <a:noFill/>
          <a:ln>
            <a:noFill/>
          </a:ln>
        </p:spPr>
        <p:txBody>
          <a:bodyPr anchorCtr="0" anchor="t" bIns="91425" lIns="91425" spcFirstLastPara="1" rIns="91425" wrap="square" tIns="91425">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pic>
        <p:nvPicPr>
          <p:cNvPr descr="dino_3" id="23" name="Google Shape;23;p3"/>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4" name="Google Shape;24;p3"/>
          <p:cNvSpPr txBox="1"/>
          <p:nvPr>
            <p:ph type="title"/>
          </p:nvPr>
        </p:nvSpPr>
        <p:spPr>
          <a:xfrm>
            <a:off x="457200" y="277812"/>
            <a:ext cx="8229600" cy="576262"/>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5" name="Google Shape;25;p3"/>
          <p:cNvSpPr txBox="1"/>
          <p:nvPr>
            <p:ph idx="1" type="body"/>
          </p:nvPr>
        </p:nvSpPr>
        <p:spPr>
          <a:xfrm>
            <a:off x="806450" y="1233487"/>
            <a:ext cx="8229600" cy="4530725"/>
          </a:xfrm>
          <a:prstGeom prst="rect">
            <a:avLst/>
          </a:prstGeom>
          <a:noFill/>
          <a:ln>
            <a:noFill/>
          </a:ln>
        </p:spPr>
        <p:txBody>
          <a:bodyPr anchorCtr="0" anchor="t" bIns="91425" lIns="91425" spcFirstLastPara="1" rIns="91425" wrap="square" tIns="91425">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3"/>
          <p:cNvSpPr txBox="1"/>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 name="Google Shape;27;p3"/>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8" name="Google Shape;28;p3"/>
          <p:cNvSpPr txBox="1"/>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 name="Google Shape;29;p3"/>
          <p:cNvSpPr txBox="1"/>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 name="Google Shape;30;p3"/>
          <p:cNvSpPr txBox="1"/>
          <p:nvPr/>
        </p:nvSpPr>
        <p:spPr>
          <a:xfrm>
            <a:off x="4256087" y="6613525"/>
            <a:ext cx="447675" cy="2460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8.</a:t>
            </a: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31" name="Google Shape;31;p3"/>
          <p:cNvSpPr txBox="1"/>
          <p:nvPr/>
        </p:nvSpPr>
        <p:spPr>
          <a:xfrm>
            <a:off x="6489700" y="6588125"/>
            <a:ext cx="2713037"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Silberschatz, Galvin and Gagne ©2013</a:t>
            </a:r>
            <a:endParaRPr/>
          </a:p>
        </p:txBody>
      </p:sp>
      <p:sp>
        <p:nvSpPr>
          <p:cNvPr id="32" name="Google Shape;32;p3"/>
          <p:cNvSpPr txBox="1"/>
          <p:nvPr/>
        </p:nvSpPr>
        <p:spPr>
          <a:xfrm>
            <a:off x="185737" y="6621462"/>
            <a:ext cx="2638425"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Operating System Concepts – 9</a:t>
            </a:r>
            <a:r>
              <a:rPr b="1" baseline="30000" i="0" lang="en-US" sz="1000" u="none">
                <a:solidFill>
                  <a:srgbClr val="006699"/>
                </a:solidFill>
                <a:latin typeface="Helvetica Neue"/>
                <a:ea typeface="Helvetica Neue"/>
                <a:cs typeface="Helvetica Neue"/>
                <a:sym typeface="Helvetica Neue"/>
              </a:rPr>
              <a:t>th</a:t>
            </a:r>
            <a:r>
              <a:rPr b="1" i="0" lang="en-US" sz="1000" u="none">
                <a:solidFill>
                  <a:srgbClr val="006699"/>
                </a:solidFill>
                <a:latin typeface="Helvetica Neue"/>
                <a:ea typeface="Helvetica Neue"/>
                <a:cs typeface="Helvetica Neue"/>
                <a:sym typeface="Helvetica Neue"/>
              </a:rPr>
              <a:t> Edition</a:t>
            </a:r>
            <a:endParaRPr/>
          </a:p>
        </p:txBody>
      </p:sp>
      <p:pic>
        <p:nvPicPr>
          <p:cNvPr descr="dino_6" id="33" name="Google Shape;33;p3"/>
          <p:cNvPicPr preferRelativeResize="0"/>
          <p:nvPr/>
        </p:nvPicPr>
        <p:blipFill rotWithShape="1">
          <a:blip r:embed="rId2">
            <a:alphaModFix/>
          </a:blip>
          <a:srcRect b="0" l="0" r="0" t="0"/>
          <a:stretch/>
        </p:blipFill>
        <p:spPr>
          <a:xfrm>
            <a:off x="7773987" y="5849937"/>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685800" y="868362"/>
            <a:ext cx="7772400" cy="21272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4300"/>
              <a:buFont typeface="Arial"/>
              <a:buNone/>
            </a:pPr>
            <a:r>
              <a:rPr b="1" i="0" lang="en-US" sz="4300" u="none" cap="none" strike="noStrike">
                <a:solidFill>
                  <a:srgbClr val="006699"/>
                </a:solidFill>
                <a:latin typeface="Arial"/>
                <a:ea typeface="Arial"/>
                <a:cs typeface="Arial"/>
                <a:sym typeface="Arial"/>
              </a:rPr>
              <a:t>Chapter 8:  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128712" y="182562"/>
            <a:ext cx="7810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Resource-Allocation Graph (Cont.)</a:t>
            </a:r>
            <a:endParaRPr/>
          </a:p>
        </p:txBody>
      </p:sp>
      <p:sp>
        <p:nvSpPr>
          <p:cNvPr id="127" name="Google Shape;127;p23"/>
          <p:cNvSpPr txBox="1"/>
          <p:nvPr>
            <p:ph idx="1" type="body"/>
          </p:nvPr>
        </p:nvSpPr>
        <p:spPr>
          <a:xfrm>
            <a:off x="1293812" y="1138237"/>
            <a:ext cx="7380287" cy="4916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Process</a:t>
            </a:r>
            <a:br>
              <a:rPr b="0" i="0" lang="en-US" sz="1800" u="none" cap="none" strike="noStrike">
                <a:solidFill>
                  <a:schemeClr val="dk1"/>
                </a:solidFill>
                <a:latin typeface="Helvetica Neue"/>
                <a:ea typeface="Helvetica Neue"/>
                <a:cs typeface="Helvetica Neue"/>
                <a:sym typeface="Helvetica Neue"/>
              </a:rPr>
            </a:b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Resource Type with 4 instances</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requests instance of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is holding an instance of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endParaRPr/>
          </a:p>
        </p:txBody>
      </p:sp>
      <p:sp>
        <p:nvSpPr>
          <p:cNvPr id="128" name="Google Shape;128;p23"/>
          <p:cNvSpPr/>
          <p:nvPr/>
        </p:nvSpPr>
        <p:spPr>
          <a:xfrm>
            <a:off x="4251325" y="1593850"/>
            <a:ext cx="387350" cy="395287"/>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9" name="Google Shape;129;p23"/>
          <p:cNvSpPr/>
          <p:nvPr/>
        </p:nvSpPr>
        <p:spPr>
          <a:xfrm>
            <a:off x="3876675" y="5316537"/>
            <a:ext cx="495300" cy="495300"/>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sp>
        <p:nvSpPr>
          <p:cNvPr id="130" name="Google Shape;130;p23"/>
          <p:cNvSpPr/>
          <p:nvPr/>
        </p:nvSpPr>
        <p:spPr>
          <a:xfrm>
            <a:off x="3860800" y="3878262"/>
            <a:ext cx="495300" cy="495300"/>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pic>
        <p:nvPicPr>
          <p:cNvPr id="131" name="Google Shape;131;p23"/>
          <p:cNvPicPr preferRelativeResize="0"/>
          <p:nvPr/>
        </p:nvPicPr>
        <p:blipFill rotWithShape="1">
          <a:blip r:embed="rId3">
            <a:alphaModFix/>
          </a:blip>
          <a:srcRect b="0" l="0" r="0" t="0"/>
          <a:stretch/>
        </p:blipFill>
        <p:spPr>
          <a:xfrm>
            <a:off x="4200525" y="2646362"/>
            <a:ext cx="481012" cy="474662"/>
          </a:xfrm>
          <a:prstGeom prst="rect">
            <a:avLst/>
          </a:prstGeom>
          <a:noFill/>
          <a:ln>
            <a:noFill/>
          </a:ln>
        </p:spPr>
      </p:pic>
      <p:pic>
        <p:nvPicPr>
          <p:cNvPr id="132" name="Google Shape;132;p23"/>
          <p:cNvPicPr preferRelativeResize="0"/>
          <p:nvPr/>
        </p:nvPicPr>
        <p:blipFill rotWithShape="1">
          <a:blip r:embed="rId4">
            <a:alphaModFix/>
          </a:blip>
          <a:srcRect b="0" l="0" r="0" t="0"/>
          <a:stretch/>
        </p:blipFill>
        <p:spPr>
          <a:xfrm>
            <a:off x="4681537" y="3889375"/>
            <a:ext cx="463550" cy="444500"/>
          </a:xfrm>
          <a:prstGeom prst="rect">
            <a:avLst/>
          </a:prstGeom>
          <a:noFill/>
          <a:ln>
            <a:noFill/>
          </a:ln>
        </p:spPr>
      </p:pic>
      <p:cxnSp>
        <p:nvCxnSpPr>
          <p:cNvPr id="133" name="Google Shape;133;p23"/>
          <p:cNvCxnSpPr/>
          <p:nvPr/>
        </p:nvCxnSpPr>
        <p:spPr>
          <a:xfrm>
            <a:off x="4391025" y="4106862"/>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134" name="Google Shape;134;p23"/>
          <p:cNvSpPr txBox="1"/>
          <p:nvPr/>
        </p:nvSpPr>
        <p:spPr>
          <a:xfrm>
            <a:off x="4752975" y="4408487"/>
            <a:ext cx="338137"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pic>
        <p:nvPicPr>
          <p:cNvPr id="135" name="Google Shape;135;p23"/>
          <p:cNvPicPr preferRelativeResize="0"/>
          <p:nvPr/>
        </p:nvPicPr>
        <p:blipFill rotWithShape="1">
          <a:blip r:embed="rId5">
            <a:alphaModFix/>
          </a:blip>
          <a:srcRect b="0" l="0" r="0" t="0"/>
          <a:stretch/>
        </p:blipFill>
        <p:spPr>
          <a:xfrm>
            <a:off x="4657725" y="5370512"/>
            <a:ext cx="463550" cy="439737"/>
          </a:xfrm>
          <a:prstGeom prst="rect">
            <a:avLst/>
          </a:prstGeom>
          <a:noFill/>
          <a:ln>
            <a:noFill/>
          </a:ln>
        </p:spPr>
      </p:pic>
      <p:cxnSp>
        <p:nvCxnSpPr>
          <p:cNvPr id="136" name="Google Shape;136;p23"/>
          <p:cNvCxnSpPr/>
          <p:nvPr/>
        </p:nvCxnSpPr>
        <p:spPr>
          <a:xfrm flipH="1">
            <a:off x="4343400" y="5526087"/>
            <a:ext cx="476250" cy="104775"/>
          </a:xfrm>
          <a:prstGeom prst="straightConnector1">
            <a:avLst/>
          </a:prstGeom>
          <a:noFill/>
          <a:ln cap="flat" cmpd="sng" w="9525">
            <a:solidFill>
              <a:schemeClr val="dk1"/>
            </a:solidFill>
            <a:prstDash val="solid"/>
            <a:miter lim="800000"/>
            <a:headEnd len="med" w="med" type="none"/>
            <a:tailEnd len="med" w="med" type="triangle"/>
          </a:ln>
        </p:spPr>
      </p:cxnSp>
      <p:sp>
        <p:nvSpPr>
          <p:cNvPr id="137" name="Google Shape;137;p23"/>
          <p:cNvSpPr txBox="1"/>
          <p:nvPr/>
        </p:nvSpPr>
        <p:spPr>
          <a:xfrm>
            <a:off x="4721225" y="5768975"/>
            <a:ext cx="338137"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36637" y="650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Example of a Resource Allocation Graph</a:t>
            </a:r>
            <a:endParaRPr/>
          </a:p>
        </p:txBody>
      </p:sp>
      <p:pic>
        <p:nvPicPr>
          <p:cNvPr id="143" name="Google Shape;143;p24"/>
          <p:cNvPicPr preferRelativeResize="0"/>
          <p:nvPr/>
        </p:nvPicPr>
        <p:blipFill rotWithShape="1">
          <a:blip r:embed="rId3">
            <a:alphaModFix/>
          </a:blip>
          <a:srcRect b="1531" l="25285" r="25285" t="925"/>
          <a:stretch/>
        </p:blipFill>
        <p:spPr>
          <a:xfrm>
            <a:off x="3533775" y="1327150"/>
            <a:ext cx="2149475" cy="3182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57200"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Basic Facts</a:t>
            </a:r>
            <a:endParaRPr/>
          </a:p>
        </p:txBody>
      </p:sp>
      <p:sp>
        <p:nvSpPr>
          <p:cNvPr id="149" name="Google Shape;149;p25"/>
          <p:cNvSpPr txBox="1"/>
          <p:nvPr>
            <p:ph idx="1" type="body"/>
          </p:nvPr>
        </p:nvSpPr>
        <p:spPr>
          <a:xfrm>
            <a:off x="1384300" y="1217612"/>
            <a:ext cx="5868987" cy="4400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graph contains no cycles  ⇒  no deadlock</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graph contains a cycle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only one instance per resource type, then deadlock exist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several instances per resource type, then possibility of deadlock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1036637" y="1016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Resource Allocation Graph With a Cycle</a:t>
            </a:r>
            <a:endParaRPr/>
          </a:p>
        </p:txBody>
      </p:sp>
      <p:sp>
        <p:nvSpPr>
          <p:cNvPr id="155" name="Google Shape;155;p26"/>
          <p:cNvSpPr txBox="1"/>
          <p:nvPr/>
        </p:nvSpPr>
        <p:spPr>
          <a:xfrm>
            <a:off x="1643062" y="4683125"/>
            <a:ext cx="34480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Is there a deadlock?</a:t>
            </a:r>
            <a:endParaRPr/>
          </a:p>
        </p:txBody>
      </p:sp>
      <p:pic>
        <p:nvPicPr>
          <p:cNvPr descr="7" id="156" name="Google Shape;156;p26"/>
          <p:cNvPicPr preferRelativeResize="0"/>
          <p:nvPr/>
        </p:nvPicPr>
        <p:blipFill rotWithShape="1">
          <a:blip r:embed="rId3">
            <a:alphaModFix/>
          </a:blip>
          <a:srcRect b="0" l="0" r="0" t="0"/>
          <a:stretch/>
        </p:blipFill>
        <p:spPr>
          <a:xfrm>
            <a:off x="2978150" y="1276350"/>
            <a:ext cx="2289175" cy="292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1036637" y="1016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Resource Allocation Graph With a Cycle</a:t>
            </a:r>
            <a:endParaRPr/>
          </a:p>
        </p:txBody>
      </p:sp>
      <p:sp>
        <p:nvSpPr>
          <p:cNvPr id="162" name="Google Shape;162;p27"/>
          <p:cNvSpPr txBox="1"/>
          <p:nvPr/>
        </p:nvSpPr>
        <p:spPr>
          <a:xfrm>
            <a:off x="1643062" y="4683125"/>
            <a:ext cx="34480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Is there a deadlock?</a:t>
            </a:r>
            <a:endParaRPr/>
          </a:p>
        </p:txBody>
      </p:sp>
      <p:pic>
        <p:nvPicPr>
          <p:cNvPr id="163" name="Google Shape;163;p27"/>
          <p:cNvPicPr preferRelativeResize="0"/>
          <p:nvPr/>
        </p:nvPicPr>
        <p:blipFill>
          <a:blip r:embed="rId3">
            <a:alphaModFix/>
          </a:blip>
          <a:stretch>
            <a:fillRect/>
          </a:stretch>
        </p:blipFill>
        <p:spPr>
          <a:xfrm>
            <a:off x="2305038" y="1223412"/>
            <a:ext cx="2124075"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109662" y="214312"/>
            <a:ext cx="7577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Methods for Handling Deadlocks</a:t>
            </a:r>
            <a:endParaRPr/>
          </a:p>
        </p:txBody>
      </p:sp>
      <p:sp>
        <p:nvSpPr>
          <p:cNvPr id="169" name="Google Shape;169;p28"/>
          <p:cNvSpPr txBox="1"/>
          <p:nvPr>
            <p:ph idx="1" type="body"/>
          </p:nvPr>
        </p:nvSpPr>
        <p:spPr>
          <a:xfrm>
            <a:off x="1327150" y="1198562"/>
            <a:ext cx="6508750" cy="3295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Ensure that the system will </a:t>
            </a:r>
            <a:r>
              <a:rPr b="1" i="1" lang="en-US" sz="2000" u="none" cap="none" strike="noStrike">
                <a:solidFill>
                  <a:srgbClr val="FF0066"/>
                </a:solidFill>
                <a:latin typeface="Helvetica Neue"/>
                <a:ea typeface="Helvetica Neue"/>
                <a:cs typeface="Helvetica Neue"/>
                <a:sym typeface="Helvetica Neue"/>
              </a:rPr>
              <a:t>never</a:t>
            </a:r>
            <a:r>
              <a:rPr b="0" i="0" lang="en-US" sz="1800" u="none" cap="none" strike="noStrike">
                <a:solidFill>
                  <a:schemeClr val="dk1"/>
                </a:solidFill>
                <a:latin typeface="Helvetica Neue"/>
                <a:ea typeface="Helvetica Neue"/>
                <a:cs typeface="Helvetica Neue"/>
                <a:sym typeface="Helvetica Neue"/>
              </a:rPr>
              <a:t> enter a deadlock state: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Deadlock prevention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Deadlock avoidance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Allow the system to enter a deadlock state and then recover</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Ignore the problem and pretend that deadlocks never occur in the system; used by most operating systems, including UNIX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109662" y="214312"/>
            <a:ext cx="7577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Presentation</a:t>
            </a:r>
            <a:endParaRPr/>
          </a:p>
        </p:txBody>
      </p:sp>
      <p:sp>
        <p:nvSpPr>
          <p:cNvPr id="175" name="Google Shape;175;p29"/>
          <p:cNvSpPr txBox="1"/>
          <p:nvPr>
            <p:ph idx="1" type="body"/>
          </p:nvPr>
        </p:nvSpPr>
        <p:spPr>
          <a:xfrm>
            <a:off x="1203325" y="1198562"/>
            <a:ext cx="6908800" cy="4868862"/>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Ensure that at least one of the necessary condition for deadlocks does not hold. Can be accomplished  restraining  the ways request can be made</a:t>
            </a:r>
            <a:endParaRPr/>
          </a:p>
          <a:p>
            <a:pPr indent="-342900" lvl="1" marL="34290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Mutual Exclusion</a:t>
            </a:r>
            <a:r>
              <a:rPr b="0" i="0" lang="en-US" sz="1800" u="none" cap="none" strike="noStrike">
                <a:solidFill>
                  <a:schemeClr val="dk1"/>
                </a:solidFill>
                <a:latin typeface="Helvetica Neue"/>
                <a:ea typeface="Helvetica Neue"/>
                <a:cs typeface="Helvetica Neue"/>
                <a:sym typeface="Helvetica Neue"/>
              </a:rPr>
              <a:t> – Must hold for non-sharable resources that can be accessed simultaneously by various processes.  Therefore cannot be used  for prevention.</a:t>
            </a:r>
            <a:endParaRPr/>
          </a:p>
          <a:p>
            <a:pPr indent="-342900" lvl="1" marL="34290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Hold and Wait</a:t>
            </a:r>
            <a:r>
              <a:rPr b="0" i="0" lang="en-US" sz="1800" u="none" cap="none" strike="noStrike">
                <a:solidFill>
                  <a:schemeClr val="dk1"/>
                </a:solidFill>
                <a:latin typeface="Helvetica Neue"/>
                <a:ea typeface="Helvetica Neue"/>
                <a:cs typeface="Helvetica Neue"/>
                <a:sym typeface="Helvetica Neue"/>
              </a:rPr>
              <a:t> – must guarantee that whenever a process requests a resource, it does not hold any other resources</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Require process to request and be allocated all its resources before it begins execution, or allow process to request resources only when the process has none allocated to it.</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Low resource utilization; starvation possible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1003300" y="166687"/>
            <a:ext cx="7683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Prevention (Cont.)</a:t>
            </a:r>
            <a:endParaRPr/>
          </a:p>
        </p:txBody>
      </p:sp>
      <p:sp>
        <p:nvSpPr>
          <p:cNvPr id="181" name="Google Shape;181;p30"/>
          <p:cNvSpPr txBox="1"/>
          <p:nvPr>
            <p:ph idx="1" type="body"/>
          </p:nvPr>
        </p:nvSpPr>
        <p:spPr>
          <a:xfrm>
            <a:off x="1184275" y="1076325"/>
            <a:ext cx="6340475" cy="4446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No Preemption</a:t>
            </a:r>
            <a:r>
              <a:rPr b="0" i="0" lang="en-US" sz="1800" u="none" cap="none" strike="noStrike">
                <a:solidFill>
                  <a:schemeClr val="dk1"/>
                </a:solidFill>
                <a:latin typeface="Helvetica Neue"/>
                <a:ea typeface="Helvetica Neue"/>
                <a:cs typeface="Helvetica Neue"/>
                <a:sym typeface="Helvetica Neue"/>
              </a:rPr>
              <a:t> – not practical for most systems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a process that is holding some resources requests another resource that cannot be immediately allocated to it, then all resources currently being held are released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Preempted resources are added to the list of resources for which the process is waiting</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Process will be restarted only when it can regain its old resources, as well as the new ones that it is requesting</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Circular Wait</a:t>
            </a:r>
            <a:r>
              <a:rPr b="0" i="0" lang="en-US" sz="1800" u="none" cap="none" strike="noStrike">
                <a:solidFill>
                  <a:schemeClr val="dk1"/>
                </a:solidFill>
                <a:latin typeface="Helvetica Neue"/>
                <a:ea typeface="Helvetica Neue"/>
                <a:cs typeface="Helvetica Neue"/>
                <a:sym typeface="Helvetica Neue"/>
              </a:rPr>
              <a:t> – impose a total ordering of all resource types, and require that each process requests resources in an increasing order of enumeration. Can be used in practice.</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1109662" y="128587"/>
            <a:ext cx="7577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Deadlock Example with Lock Ordering</a:t>
            </a:r>
            <a:endParaRPr/>
          </a:p>
        </p:txBody>
      </p:sp>
      <p:sp>
        <p:nvSpPr>
          <p:cNvPr id="187" name="Google Shape;187;p31"/>
          <p:cNvSpPr txBox="1"/>
          <p:nvPr>
            <p:ph idx="1" type="body"/>
          </p:nvPr>
        </p:nvSpPr>
        <p:spPr>
          <a:xfrm>
            <a:off x="1290637" y="1074737"/>
            <a:ext cx="6951662" cy="1470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Two bank transactions 1 and 2 execute concurrently.  </a:t>
            </a:r>
            <a:endParaRPr/>
          </a:p>
          <a:p>
            <a:pPr indent="-285750" lvl="1" marL="742950" marR="0" rtl="0" algn="l">
              <a:lnSpc>
                <a:spcPct val="100000"/>
              </a:lnSpc>
              <a:spcBef>
                <a:spcPts val="80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Transaction  1 transfers $25 from account A to account B</a:t>
            </a:r>
            <a:endParaRPr/>
          </a:p>
          <a:p>
            <a:pPr indent="-285750" lvl="1" marL="742950" marR="0" rtl="0" algn="l">
              <a:lnSpc>
                <a:spcPct val="100000"/>
              </a:lnSpc>
              <a:spcBef>
                <a:spcPts val="80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Transaction 2 transfers $50 from account B to account A</a:t>
            </a:r>
            <a:endParaRPr/>
          </a:p>
          <a:p>
            <a:pPr indent="-342900" lvl="0" marL="342900" marR="0" rtl="0" algn="l">
              <a:lnSpc>
                <a:spcPct val="100000"/>
              </a:lnSpc>
              <a:spcBef>
                <a:spcPts val="80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Program</a:t>
            </a:r>
            <a:endParaRPr/>
          </a:p>
        </p:txBody>
      </p:sp>
      <p:sp>
        <p:nvSpPr>
          <p:cNvPr id="188" name="Google Shape;188;p31"/>
          <p:cNvSpPr txBox="1"/>
          <p:nvPr/>
        </p:nvSpPr>
        <p:spPr>
          <a:xfrm>
            <a:off x="2224087" y="2608262"/>
            <a:ext cx="4572000" cy="349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void transaction(Account from, Account to, double amount)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mutex lock1, lock2;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lock1 = get_lock(from);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lock2 = get_lock(to);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acquire(lock1);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acquire(lock2);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withdraw(from, amount);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deposit(to, amount);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release(lock2);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release(lock1);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1109662" y="188912"/>
            <a:ext cx="7577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Avoidance</a:t>
            </a:r>
            <a:endParaRPr/>
          </a:p>
        </p:txBody>
      </p:sp>
      <p:sp>
        <p:nvSpPr>
          <p:cNvPr id="194" name="Google Shape;194;p32"/>
          <p:cNvSpPr txBox="1"/>
          <p:nvPr>
            <p:ph idx="1" type="body"/>
          </p:nvPr>
        </p:nvSpPr>
        <p:spPr>
          <a:xfrm>
            <a:off x="1081087" y="1162050"/>
            <a:ext cx="6777037" cy="407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Ensure that the system will </a:t>
            </a:r>
            <a:r>
              <a:rPr b="1" i="1" lang="en-US" sz="2000" u="none" cap="none" strike="noStrike">
                <a:solidFill>
                  <a:srgbClr val="FF0066"/>
                </a:solidFill>
                <a:latin typeface="Helvetica Neue"/>
                <a:ea typeface="Helvetica Neue"/>
                <a:cs typeface="Helvetica Neue"/>
                <a:sym typeface="Helvetica Neue"/>
              </a:rPr>
              <a:t>never</a:t>
            </a:r>
            <a:r>
              <a:rPr b="0" i="0" lang="en-US" sz="1800" u="none" cap="none" strike="noStrike">
                <a:solidFill>
                  <a:schemeClr val="dk1"/>
                </a:solidFill>
                <a:latin typeface="Helvetica Neue"/>
                <a:ea typeface="Helvetica Neue"/>
                <a:cs typeface="Helvetica Neue"/>
                <a:sym typeface="Helvetica Neue"/>
              </a:rPr>
              <a:t> enter a deadlock state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What is a trivial way of avoiding deadlocks?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Requires that the system to have some additional </a:t>
            </a:r>
            <a:r>
              <a:rPr b="1" i="1" lang="en-US" sz="1800" u="none" cap="none" strike="noStrike">
                <a:solidFill>
                  <a:schemeClr val="dk1"/>
                </a:solidFill>
                <a:latin typeface="Helvetica Neue"/>
                <a:ea typeface="Helvetica Neue"/>
                <a:cs typeface="Helvetica Neue"/>
                <a:sym typeface="Helvetica Neue"/>
              </a:rPr>
              <a:t>a priori </a:t>
            </a:r>
            <a:r>
              <a:rPr b="0" i="0" lang="en-US" sz="1800" u="none" cap="none" strike="noStrike">
                <a:solidFill>
                  <a:schemeClr val="dk1"/>
                </a:solidFill>
                <a:latin typeface="Helvetica Neue"/>
                <a:ea typeface="Helvetica Neue"/>
                <a:cs typeface="Helvetica Neue"/>
                <a:sym typeface="Helvetica Neue"/>
              </a:rPr>
              <a:t>information available on possible resource requests.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Simplest and most useful model requires that each process declare the </a:t>
            </a:r>
            <a:r>
              <a:rPr b="1" i="1" lang="en-US" sz="1800" u="none" cap="none" strike="noStrike">
                <a:solidFill>
                  <a:schemeClr val="dk1"/>
                </a:solidFill>
                <a:latin typeface="Helvetica Neue"/>
                <a:ea typeface="Helvetica Neue"/>
                <a:cs typeface="Helvetica Neue"/>
                <a:sym typeface="Helvetica Neue"/>
              </a:rPr>
              <a:t>maximum number</a:t>
            </a:r>
            <a:r>
              <a:rPr b="1"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of resources of each type that it may need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deadlock-avoidance algorithm dynamically examines the resource-allocation state to ensure that there can never be a circular-wait condition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Resource-allocation </a:t>
            </a:r>
            <a:r>
              <a:rPr b="0" i="1" lang="en-US" sz="1800" u="none" cap="none" strike="noStrike">
                <a:solidFill>
                  <a:schemeClr val="dk1"/>
                </a:solidFill>
                <a:latin typeface="Helvetica Neue"/>
                <a:ea typeface="Helvetica Neue"/>
                <a:cs typeface="Helvetica Neue"/>
                <a:sym typeface="Helvetica Neue"/>
              </a:rPr>
              <a:t>state</a:t>
            </a:r>
            <a:r>
              <a:rPr b="0" i="0" lang="en-US" sz="1800" u="none" cap="none" strike="noStrike">
                <a:solidFill>
                  <a:schemeClr val="dk1"/>
                </a:solidFill>
                <a:latin typeface="Helvetica Neue"/>
                <a:ea typeface="Helvetica Neue"/>
                <a:cs typeface="Helvetica Neue"/>
                <a:sym typeface="Helvetica Neue"/>
              </a:rPr>
              <a:t> is defined by the number of available and allocated resources, and the maximum demands of the processes</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806450" y="150812"/>
            <a:ext cx="78803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Chapter 8:  Deadlocks</a:t>
            </a:r>
            <a:endParaRPr/>
          </a:p>
        </p:txBody>
      </p:sp>
      <p:sp>
        <p:nvSpPr>
          <p:cNvPr id="77" name="Google Shape;77;p15"/>
          <p:cNvSpPr txBox="1"/>
          <p:nvPr>
            <p:ph idx="1" type="body"/>
          </p:nvPr>
        </p:nvSpPr>
        <p:spPr>
          <a:xfrm>
            <a:off x="1217612" y="1119187"/>
            <a:ext cx="55165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System Model</a:t>
            </a:r>
            <a:endParaRPr/>
          </a:p>
          <a:p>
            <a:pPr indent="-342900" lvl="0" marL="342900" marR="0" rtl="0" algn="l">
              <a:lnSpc>
                <a:spcPct val="100000"/>
              </a:lnSpc>
              <a:spcBef>
                <a:spcPts val="63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Deadlock Characterization</a:t>
            </a:r>
            <a:endParaRPr/>
          </a:p>
          <a:p>
            <a:pPr indent="-342900" lvl="0" marL="342900" marR="0" rtl="0" algn="l">
              <a:lnSpc>
                <a:spcPct val="100000"/>
              </a:lnSpc>
              <a:spcBef>
                <a:spcPts val="63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Methods for Handling Deadlocks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Deadlock Prevention</a:t>
            </a:r>
            <a:endParaRPr/>
          </a:p>
          <a:p>
            <a:pPr indent="-342900" lvl="0" marL="342900" marR="0" rtl="0" algn="l">
              <a:lnSpc>
                <a:spcPct val="100000"/>
              </a:lnSpc>
              <a:spcBef>
                <a:spcPts val="63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Deadlock Avoidance</a:t>
            </a:r>
            <a:endParaRPr/>
          </a:p>
          <a:p>
            <a:pPr indent="-342900" lvl="0" marL="342900" marR="0" rtl="0" algn="l">
              <a:lnSpc>
                <a:spcPct val="100000"/>
              </a:lnSpc>
              <a:spcBef>
                <a:spcPts val="63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Deadlock Detection </a:t>
            </a:r>
            <a:endParaRPr/>
          </a:p>
          <a:p>
            <a:pPr indent="-342900" lvl="0" marL="342900" marR="0" rtl="0" algn="l">
              <a:lnSpc>
                <a:spcPct val="100000"/>
              </a:lnSpc>
              <a:spcBef>
                <a:spcPts val="630"/>
              </a:spcBef>
              <a:spcAft>
                <a:spcPts val="0"/>
              </a:spcAft>
              <a:buClr>
                <a:srgbClr val="993300"/>
              </a:buClr>
              <a:buSzPts val="1530"/>
              <a:buFont typeface="Arial"/>
              <a:buChar char="●"/>
            </a:pPr>
            <a:r>
              <a:rPr b="0" i="0" lang="en-US" sz="1800" u="none" cap="none" strike="noStrike">
                <a:solidFill>
                  <a:schemeClr val="dk1"/>
                </a:solidFill>
                <a:latin typeface="Helvetica Neue"/>
                <a:ea typeface="Helvetica Neue"/>
                <a:cs typeface="Helvetica Neue"/>
                <a:sym typeface="Helvetica Neue"/>
              </a:rPr>
              <a:t>Recovery from Deadlock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457200" y="136525"/>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Safe State</a:t>
            </a:r>
            <a:endParaRPr/>
          </a:p>
        </p:txBody>
      </p:sp>
      <p:sp>
        <p:nvSpPr>
          <p:cNvPr id="200" name="Google Shape;200;p33"/>
          <p:cNvSpPr txBox="1"/>
          <p:nvPr>
            <p:ph idx="1" type="body"/>
          </p:nvPr>
        </p:nvSpPr>
        <p:spPr>
          <a:xfrm>
            <a:off x="1141412" y="1165225"/>
            <a:ext cx="7358062" cy="4997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System is in </a:t>
            </a:r>
            <a:r>
              <a:rPr b="1" i="0" lang="en-US" sz="1800" u="none" cap="none" strike="noStrike">
                <a:solidFill>
                  <a:srgbClr val="3366FF"/>
                </a:solidFill>
                <a:latin typeface="Helvetica Neue"/>
                <a:ea typeface="Helvetica Neue"/>
                <a:cs typeface="Helvetica Neue"/>
                <a:sym typeface="Helvetica Neue"/>
              </a:rPr>
              <a:t>safe state</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if there exists a sequence &lt;</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1</a:t>
            </a:r>
            <a:r>
              <a:rPr b="0" i="1" lang="en-US" sz="1800" u="none" cap="none" strike="noStrike">
                <a:solidFill>
                  <a:schemeClr val="dk1"/>
                </a:solidFill>
                <a:latin typeface="Helvetica Neue"/>
                <a:ea typeface="Helvetica Neue"/>
                <a:cs typeface="Helvetica Neue"/>
                <a:sym typeface="Helvetica Neue"/>
              </a:rPr>
              <a:t>, P</a:t>
            </a:r>
            <a:r>
              <a:rPr b="0" baseline="-25000" i="1" lang="en-US" sz="1800" u="none" cap="none" strike="noStrike">
                <a:solidFill>
                  <a:schemeClr val="dk1"/>
                </a:solidFill>
                <a:latin typeface="Helvetica Neue"/>
                <a:ea typeface="Helvetica Neue"/>
                <a:cs typeface="Helvetica Neue"/>
                <a:sym typeface="Helvetica Neue"/>
              </a:rPr>
              <a:t>2</a:t>
            </a:r>
            <a:r>
              <a:rPr b="0" i="1" lang="en-US" sz="1800" u="none" cap="none" strike="noStrike">
                <a:solidFill>
                  <a:schemeClr val="dk1"/>
                </a:solidFill>
                <a:latin typeface="Helvetica Neue"/>
                <a:ea typeface="Helvetica Neue"/>
                <a:cs typeface="Helvetica Neue"/>
                <a:sym typeface="Helvetica Neue"/>
              </a:rPr>
              <a:t>, …, P</a:t>
            </a:r>
            <a:r>
              <a:rPr b="0" baseline="-25000" i="1"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&gt; of ALL the  processes  in the systems such that  for each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the resources that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baseline="-25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can still request can be satisfied by currently available resources + resources held by all the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with</a:t>
            </a:r>
            <a:r>
              <a:rPr b="0" i="1" lang="en-US" sz="1800" u="none" cap="none" strike="noStrike">
                <a:solidFill>
                  <a:schemeClr val="dk1"/>
                </a:solidFill>
                <a:latin typeface="Helvetica Neue"/>
                <a:ea typeface="Helvetica Neue"/>
                <a:cs typeface="Helvetica Neue"/>
                <a:sym typeface="Helvetica Neue"/>
              </a:rPr>
              <a:t> j </a:t>
            </a:r>
            <a:r>
              <a:rPr b="0" i="0" lang="en-US" sz="1800" u="none" cap="none" strike="noStrike">
                <a:solidFill>
                  <a:schemeClr val="dk1"/>
                </a:solidFill>
                <a:latin typeface="Helvetica Neue"/>
                <a:ea typeface="Helvetica Neue"/>
                <a:cs typeface="Helvetica Neue"/>
                <a:sym typeface="Helvetica Neue"/>
              </a:rPr>
              <a:t>&lt; </a:t>
            </a:r>
            <a:r>
              <a:rPr b="0" i="1" lang="en-US" sz="1800" u="none" cap="none" strike="noStrike">
                <a:solidFill>
                  <a:schemeClr val="dk1"/>
                </a:solidFill>
                <a:latin typeface="Helvetica Neue"/>
                <a:ea typeface="Helvetica Neue"/>
                <a:cs typeface="Helvetica Neue"/>
                <a:sym typeface="Helvetica Neue"/>
              </a:rPr>
              <a:t>i</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That is: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resource needs are not immediately available, then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can wait until all processes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j </a:t>
            </a:r>
            <a:r>
              <a:rPr b="0" i="0" lang="en-US" sz="1800" u="none" cap="none" strike="noStrike">
                <a:solidFill>
                  <a:schemeClr val="dk1"/>
                </a:solidFill>
                <a:latin typeface="Helvetica Neue"/>
                <a:ea typeface="Helvetica Neue"/>
                <a:cs typeface="Helvetica Neue"/>
                <a:sym typeface="Helvetica Neue"/>
              </a:rPr>
              <a:t>&lt; </a:t>
            </a:r>
            <a:r>
              <a:rPr b="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have finished executing.</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they have finished executing they release all their resources and then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can obtain the needed resources, execute, return allocated resources, and terminate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terminates,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 </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can obtain its needed resources, and so 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57200"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Basic Facts</a:t>
            </a:r>
            <a:endParaRPr/>
          </a:p>
        </p:txBody>
      </p:sp>
      <p:sp>
        <p:nvSpPr>
          <p:cNvPr id="206" name="Google Shape;206;p34"/>
          <p:cNvSpPr txBox="1"/>
          <p:nvPr>
            <p:ph idx="1" type="body"/>
          </p:nvPr>
        </p:nvSpPr>
        <p:spPr>
          <a:xfrm>
            <a:off x="1285875" y="1141412"/>
            <a:ext cx="6773862" cy="1000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a system is in safe state  ⇒  no deadlocks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a system is in unsafe state  ⇒  possibility of deadlock</a:t>
            </a:r>
            <a:br>
              <a:rPr b="0" i="0" lang="en-US" sz="1800" u="none" cap="none" strike="noStrike">
                <a:solidFill>
                  <a:schemeClr val="dk1"/>
                </a:solidFill>
                <a:latin typeface="Helvetica Neue"/>
                <a:ea typeface="Helvetica Neue"/>
                <a:cs typeface="Helvetica Neue"/>
                <a:sym typeface="Helvetica Neue"/>
              </a:rPr>
            </a:br>
            <a:endParaRPr/>
          </a:p>
        </p:txBody>
      </p:sp>
      <p:pic>
        <p:nvPicPr>
          <p:cNvPr id="207" name="Google Shape;207;p34"/>
          <p:cNvPicPr preferRelativeResize="0"/>
          <p:nvPr/>
        </p:nvPicPr>
        <p:blipFill rotWithShape="1">
          <a:blip r:embed="rId3">
            <a:alphaModFix/>
          </a:blip>
          <a:srcRect b="2193" l="13436" r="13682" t="1571"/>
          <a:stretch/>
        </p:blipFill>
        <p:spPr>
          <a:xfrm>
            <a:off x="2938462" y="2292350"/>
            <a:ext cx="3465512" cy="3430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1041400" y="166687"/>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Avoidance Algorithms</a:t>
            </a:r>
            <a:endParaRPr/>
          </a:p>
        </p:txBody>
      </p:sp>
      <p:sp>
        <p:nvSpPr>
          <p:cNvPr id="213" name="Google Shape;213;p35"/>
          <p:cNvSpPr txBox="1"/>
          <p:nvPr>
            <p:ph idx="1" type="body"/>
          </p:nvPr>
        </p:nvSpPr>
        <p:spPr>
          <a:xfrm>
            <a:off x="1216025" y="1171575"/>
            <a:ext cx="665956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Deadlock avoidance  ⇒  ensure that a system will never enter an unsafe state.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Single instance of a resource type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 a  variant of the resource-allocation graph</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Multiple instances of a resource type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 the banker’s algorithm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1123950" y="136525"/>
            <a:ext cx="7831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Resource-Allocation Graph Scheme</a:t>
            </a:r>
            <a:endParaRPr/>
          </a:p>
        </p:txBody>
      </p:sp>
      <p:sp>
        <p:nvSpPr>
          <p:cNvPr id="219" name="Google Shape;219;p36"/>
          <p:cNvSpPr txBox="1"/>
          <p:nvPr>
            <p:ph idx="1" type="body"/>
          </p:nvPr>
        </p:nvSpPr>
        <p:spPr>
          <a:xfrm>
            <a:off x="1241425" y="1181100"/>
            <a:ext cx="698976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Single instance of a resource type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Each process must a priori claim maximum resource use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Use a variant of the resource-allocation graph with claim edges.</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Claim edge</a:t>
            </a:r>
            <a:r>
              <a:rPr b="0" i="0" lang="en-US" sz="1800" u="none" cap="none" strike="noStrike">
                <a:solidFill>
                  <a:srgbClr val="3366FF"/>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indicated that process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rgbClr val="FF0000"/>
                </a:solidFill>
                <a:latin typeface="Helvetica Neue"/>
                <a:ea typeface="Helvetica Neue"/>
                <a:cs typeface="Helvetica Neue"/>
                <a:sym typeface="Helvetica Neue"/>
              </a:rPr>
              <a:t>may</a:t>
            </a:r>
            <a:r>
              <a:rPr b="0" i="0" lang="en-US" sz="1800" u="none" cap="none" strike="noStrike">
                <a:solidFill>
                  <a:schemeClr val="dk1"/>
                </a:solidFill>
                <a:latin typeface="Helvetica Neue"/>
                <a:ea typeface="Helvetica Neue"/>
                <a:cs typeface="Helvetica Neue"/>
                <a:sym typeface="Helvetica Neue"/>
              </a:rPr>
              <a:t> request resource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represented by a dashed line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Claim edge converts to request edge when a process requests a resource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Request edge converted to an assignment edge when the  resource is allocated to the process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When a resource is released by a process, assignment edge reconverts to a claim edge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Resources must be claimed </a:t>
            </a:r>
            <a:r>
              <a:rPr b="0" i="1" lang="en-US" sz="1800" u="none" cap="none" strike="noStrike">
                <a:solidFill>
                  <a:schemeClr val="dk1"/>
                </a:solidFill>
                <a:latin typeface="Helvetica Neue"/>
                <a:ea typeface="Helvetica Neue"/>
                <a:cs typeface="Helvetica Neue"/>
                <a:sym typeface="Helvetica Neue"/>
              </a:rPr>
              <a:t>a priori</a:t>
            </a:r>
            <a:r>
              <a:rPr b="0" i="0" lang="en-US" sz="1800" u="none" cap="none" strike="noStrike">
                <a:solidFill>
                  <a:schemeClr val="dk1"/>
                </a:solidFill>
                <a:latin typeface="Helvetica Neue"/>
                <a:ea typeface="Helvetica Neue"/>
                <a:cs typeface="Helvetica Neue"/>
                <a:sym typeface="Helvetica Neue"/>
              </a:rPr>
              <a:t> in the system</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 cycle in the graph implies that the system is in unsafe state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1619250" y="136525"/>
            <a:ext cx="7178675" cy="46831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Arial"/>
                <a:ea typeface="Arial"/>
                <a:cs typeface="Arial"/>
                <a:sym typeface="Arial"/>
              </a:rPr>
              <a:t>Resource-Allocation Graph with claim edges</a:t>
            </a:r>
            <a:endParaRPr/>
          </a:p>
        </p:txBody>
      </p:sp>
      <p:sp>
        <p:nvSpPr>
          <p:cNvPr id="225" name="Google Shape;225;p37"/>
          <p:cNvSpPr txBox="1"/>
          <p:nvPr>
            <p:ph idx="1" type="body"/>
          </p:nvPr>
        </p:nvSpPr>
        <p:spPr>
          <a:xfrm>
            <a:off x="1252537" y="1158875"/>
            <a:ext cx="6346825" cy="1374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P1 is holding resource R1 and has a claim on R2</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P2 is requesting R1 and has a claim on R2</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No cycle.  So system is in a safe state.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descr="7" id="226" name="Google Shape;226;p37"/>
          <p:cNvPicPr preferRelativeResize="0"/>
          <p:nvPr/>
        </p:nvPicPr>
        <p:blipFill rotWithShape="1">
          <a:blip r:embed="rId3">
            <a:alphaModFix/>
          </a:blip>
          <a:srcRect b="0" l="0" r="0" t="0"/>
          <a:stretch/>
        </p:blipFill>
        <p:spPr>
          <a:xfrm>
            <a:off x="3311525" y="2619375"/>
            <a:ext cx="2840037" cy="287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idx="1" type="body"/>
          </p:nvPr>
        </p:nvSpPr>
        <p:spPr>
          <a:xfrm>
            <a:off x="1293812" y="1116012"/>
            <a:ext cx="6494462" cy="1495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Char char="●"/>
            </a:pPr>
            <a:r>
              <a:rPr b="0" i="0" lang="en-US" sz="2000" u="none" cap="none" strike="noStrike">
                <a:solidFill>
                  <a:schemeClr val="dk1"/>
                </a:solidFill>
                <a:latin typeface="Helvetica Neue"/>
                <a:ea typeface="Helvetica Neue"/>
                <a:cs typeface="Helvetica Neue"/>
                <a:sym typeface="Helvetica Neue"/>
              </a:rPr>
              <a:t>The graph of slide 7.23 with a claim edge  from P2 to R2 is changing to an assignment edge.</a:t>
            </a:r>
            <a:endParaRPr/>
          </a:p>
          <a:p>
            <a:pPr indent="-342900" lvl="0" marL="342900" marR="0" rtl="0" algn="l">
              <a:lnSpc>
                <a:spcPct val="100000"/>
              </a:lnSpc>
              <a:spcBef>
                <a:spcPts val="700"/>
              </a:spcBef>
              <a:spcAft>
                <a:spcPts val="0"/>
              </a:spcAft>
              <a:buClr>
                <a:srgbClr val="993300"/>
              </a:buClr>
              <a:buSzPts val="1800"/>
              <a:buFont typeface="Arial"/>
              <a:buChar char="●"/>
            </a:pPr>
            <a:r>
              <a:rPr b="0" i="0" lang="en-US" sz="2000" u="none" cap="none" strike="noStrike">
                <a:solidFill>
                  <a:schemeClr val="dk1"/>
                </a:solidFill>
                <a:latin typeface="Helvetica Neue"/>
                <a:ea typeface="Helvetica Neue"/>
                <a:cs typeface="Helvetica Neue"/>
                <a:sym typeface="Helvetica Neue"/>
              </a:rPr>
              <a:t>There is a cycle in the graph ➔ unsafe state.</a:t>
            </a:r>
            <a:endParaRPr/>
          </a:p>
          <a:p>
            <a:pPr indent="-342900" lvl="0" marL="342900" marR="0" rtl="0" algn="l">
              <a:lnSpc>
                <a:spcPct val="100000"/>
              </a:lnSpc>
              <a:spcBef>
                <a:spcPts val="700"/>
              </a:spcBef>
              <a:spcAft>
                <a:spcPts val="0"/>
              </a:spcAft>
              <a:buClr>
                <a:srgbClr val="993300"/>
              </a:buClr>
              <a:buSzPts val="1800"/>
              <a:buFont typeface="Arial"/>
              <a:buChar char="●"/>
            </a:pPr>
            <a:r>
              <a:rPr b="0" i="0" lang="en-US" sz="2000" u="none" cap="none" strike="noStrike">
                <a:solidFill>
                  <a:schemeClr val="dk1"/>
                </a:solidFill>
                <a:latin typeface="Helvetica Neue"/>
                <a:ea typeface="Helvetica Neue"/>
                <a:cs typeface="Helvetica Neue"/>
                <a:sym typeface="Helvetica Neue"/>
              </a:rPr>
              <a:t>Is there a deadlock?</a:t>
            </a:r>
            <a:endParaRPr/>
          </a:p>
        </p:txBody>
      </p:sp>
      <p:sp>
        <p:nvSpPr>
          <p:cNvPr id="232" name="Google Shape;232;p38"/>
          <p:cNvSpPr txBox="1"/>
          <p:nvPr>
            <p:ph type="title"/>
          </p:nvPr>
        </p:nvSpPr>
        <p:spPr>
          <a:xfrm>
            <a:off x="1036637" y="650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Example of a Resource Allocation Graph</a:t>
            </a:r>
            <a:endParaRPr/>
          </a:p>
        </p:txBody>
      </p:sp>
      <p:pic>
        <p:nvPicPr>
          <p:cNvPr descr="7" id="233" name="Google Shape;233;p38"/>
          <p:cNvPicPr preferRelativeResize="0"/>
          <p:nvPr/>
        </p:nvPicPr>
        <p:blipFill rotWithShape="1">
          <a:blip r:embed="rId3">
            <a:alphaModFix/>
          </a:blip>
          <a:srcRect b="0" l="0" r="0" t="0"/>
          <a:stretch/>
        </p:blipFill>
        <p:spPr>
          <a:xfrm>
            <a:off x="3467100" y="2932112"/>
            <a:ext cx="2614612" cy="26495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1531937" y="173037"/>
            <a:ext cx="7167562" cy="53181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Resource-Allocation Graph Algorithm</a:t>
            </a:r>
            <a:endParaRPr/>
          </a:p>
        </p:txBody>
      </p:sp>
      <p:sp>
        <p:nvSpPr>
          <p:cNvPr id="239" name="Google Shape;239;p39"/>
          <p:cNvSpPr txBox="1"/>
          <p:nvPr>
            <p:ph idx="1" type="body"/>
          </p:nvPr>
        </p:nvSpPr>
        <p:spPr>
          <a:xfrm>
            <a:off x="1390650" y="1187450"/>
            <a:ext cx="6296025" cy="4303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Suppose that process</a:t>
            </a:r>
            <a:r>
              <a:rPr b="0" i="1" lang="en-US" sz="1800" u="none" cap="none" strike="noStrike">
                <a:solidFill>
                  <a:schemeClr val="dk1"/>
                </a:solidFill>
                <a:latin typeface="Helvetica Neue"/>
                <a:ea typeface="Helvetica Neue"/>
                <a:cs typeface="Helvetica Neue"/>
                <a:sym typeface="Helvetica Neue"/>
              </a:rPr>
              <a:t> 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requests a resource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request can be granted only if converting the request edge to an assignment edge does not result in the formation of a cycle in the resource allocation graph</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Otherwise, the process must wait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914400" y="182562"/>
            <a:ext cx="7772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Banker’s Algorithm</a:t>
            </a:r>
            <a:endParaRPr/>
          </a:p>
        </p:txBody>
      </p:sp>
      <p:sp>
        <p:nvSpPr>
          <p:cNvPr id="245" name="Google Shape;245;p40"/>
          <p:cNvSpPr txBox="1"/>
          <p:nvPr>
            <p:ph idx="1" type="body"/>
          </p:nvPr>
        </p:nvSpPr>
        <p:spPr>
          <a:xfrm>
            <a:off x="1303337" y="1128712"/>
            <a:ext cx="6370637" cy="4441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Multiple instances of a resource type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Each process must a priori claim maximum use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When a process requests a resource it may have to wait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When a process gets all its resources it must return them in a finite amount of time.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Think of an interest-free  bank where: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customer establishes a line of credit.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Borrows money in chunks that together never exceed the total line of credit.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Once it reaches the maximum, the customer must pay back in a finite amount of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1474787" y="327025"/>
            <a:ext cx="7586662" cy="431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Data Structures for the Banker’s Algorithm </a:t>
            </a:r>
            <a:endParaRPr/>
          </a:p>
        </p:txBody>
      </p:sp>
      <p:sp>
        <p:nvSpPr>
          <p:cNvPr id="251" name="Google Shape;251;p41"/>
          <p:cNvSpPr txBox="1"/>
          <p:nvPr>
            <p:ph idx="1" type="body"/>
          </p:nvPr>
        </p:nvSpPr>
        <p:spPr>
          <a:xfrm>
            <a:off x="1512887" y="1555750"/>
            <a:ext cx="6832600" cy="4387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440"/>
              <a:buFont typeface="Arial"/>
              <a:buChar char="●"/>
            </a:pPr>
            <a:r>
              <a:rPr b="1" i="0" lang="en-US" sz="1600" u="none" cap="none" strike="noStrike">
                <a:solidFill>
                  <a:schemeClr val="dk1"/>
                </a:solidFill>
                <a:latin typeface="Helvetica Neue"/>
                <a:ea typeface="Helvetica Neue"/>
                <a:cs typeface="Helvetica Neue"/>
                <a:sym typeface="Helvetica Neue"/>
              </a:rPr>
              <a:t>Available</a:t>
            </a:r>
            <a:r>
              <a:rPr b="0" i="1" lang="en-US" sz="1600" u="none" cap="none" strike="noStrike">
                <a:solidFill>
                  <a:schemeClr val="dk1"/>
                </a:solidFill>
                <a:latin typeface="Helvetica Neue"/>
                <a:ea typeface="Helvetica Neue"/>
                <a:cs typeface="Helvetica Neue"/>
                <a:sym typeface="Helvetica Neue"/>
              </a:rPr>
              <a:t>:</a:t>
            </a:r>
            <a:r>
              <a:rPr b="0" i="0" lang="en-US" sz="1600" u="none" cap="none" strike="noStrike">
                <a:solidFill>
                  <a:schemeClr val="dk1"/>
                </a:solidFill>
                <a:latin typeface="Helvetica Neue"/>
                <a:ea typeface="Helvetica Neue"/>
                <a:cs typeface="Helvetica Neue"/>
                <a:sym typeface="Helvetica Neue"/>
              </a:rPr>
              <a:t>  Vector of length </a:t>
            </a:r>
            <a:r>
              <a:rPr b="0" i="1" lang="en-US" sz="1600" u="none" cap="none" strike="noStrike">
                <a:solidFill>
                  <a:schemeClr val="dk1"/>
                </a:solidFill>
                <a:latin typeface="Helvetica Neue"/>
                <a:ea typeface="Helvetica Neue"/>
                <a:cs typeface="Helvetica Neue"/>
                <a:sym typeface="Helvetica Neue"/>
              </a:rPr>
              <a:t>m</a:t>
            </a:r>
            <a:r>
              <a:rPr b="0" i="0" lang="en-US" sz="1600" u="none" cap="none" strike="noStrike">
                <a:solidFill>
                  <a:schemeClr val="dk1"/>
                </a:solidFill>
                <a:latin typeface="Helvetica Neue"/>
                <a:ea typeface="Helvetica Neue"/>
                <a:cs typeface="Helvetica Neue"/>
                <a:sym typeface="Helvetica Neue"/>
              </a:rPr>
              <a:t>. </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available [</a:t>
            </a:r>
            <a:r>
              <a:rPr b="0" i="1" lang="en-US" sz="1600" u="none" cap="none" strike="noStrike">
                <a:solidFill>
                  <a:schemeClr val="dk1"/>
                </a:solidFill>
                <a:latin typeface="Helvetica Neue"/>
                <a:ea typeface="Helvetica Neue"/>
                <a:cs typeface="Helvetica Neue"/>
                <a:sym typeface="Helvetica Neue"/>
              </a:rPr>
              <a:t>j</a:t>
            </a:r>
            <a:r>
              <a:rPr b="0" i="0" lang="en-US" sz="1600" u="none" cap="none" strike="noStrike">
                <a:solidFill>
                  <a:schemeClr val="dk1"/>
                </a:solidFill>
                <a:latin typeface="Helvetica Neue"/>
                <a:ea typeface="Helvetica Neue"/>
                <a:cs typeface="Helvetica Neue"/>
                <a:sym typeface="Helvetica Neue"/>
              </a:rPr>
              <a:t>] = </a:t>
            </a:r>
            <a:r>
              <a:rPr b="0" i="1" lang="en-US" sz="1600" u="none" cap="none" strike="noStrike">
                <a:solidFill>
                  <a:schemeClr val="dk1"/>
                </a:solidFill>
                <a:latin typeface="Helvetica Neue"/>
                <a:ea typeface="Helvetica Neue"/>
                <a:cs typeface="Helvetica Neue"/>
                <a:sym typeface="Helvetica Neue"/>
              </a:rPr>
              <a:t>k</a:t>
            </a:r>
            <a:r>
              <a:rPr b="0" i="0" lang="en-US" sz="1600" u="none" cap="none" strike="noStrike">
                <a:solidFill>
                  <a:schemeClr val="dk1"/>
                </a:solidFill>
                <a:latin typeface="Helvetica Neue"/>
                <a:ea typeface="Helvetica Neue"/>
                <a:cs typeface="Helvetica Neue"/>
                <a:sym typeface="Helvetica Neue"/>
              </a:rPr>
              <a:t>, then there are</a:t>
            </a:r>
            <a:r>
              <a:rPr b="0" i="1" lang="en-US" sz="1600" u="none" cap="none" strike="noStrike">
                <a:solidFill>
                  <a:schemeClr val="dk1"/>
                </a:solidFill>
                <a:latin typeface="Helvetica Neue"/>
                <a:ea typeface="Helvetica Neue"/>
                <a:cs typeface="Helvetica Neue"/>
                <a:sym typeface="Helvetica Neue"/>
              </a:rPr>
              <a:t> k</a:t>
            </a:r>
            <a:r>
              <a:rPr b="0" i="0" lang="en-US" sz="1600" u="none" cap="none" strike="noStrike">
                <a:solidFill>
                  <a:schemeClr val="dk1"/>
                </a:solidFill>
                <a:latin typeface="Helvetica Neue"/>
                <a:ea typeface="Helvetica Neue"/>
                <a:cs typeface="Helvetica Neue"/>
                <a:sym typeface="Helvetica Neue"/>
              </a:rPr>
              <a:t> instances of resource type </a:t>
            </a:r>
            <a:r>
              <a:rPr b="0" i="1" lang="en-US" sz="1600" u="none" cap="none" strike="noStrike">
                <a:solidFill>
                  <a:schemeClr val="dk1"/>
                </a:solidFill>
                <a:latin typeface="Helvetica Neue"/>
                <a:ea typeface="Helvetica Neue"/>
                <a:cs typeface="Helvetica Neue"/>
                <a:sym typeface="Helvetica Neue"/>
              </a:rPr>
              <a:t>R</a:t>
            </a:r>
            <a:r>
              <a:rPr b="0" baseline="-25000" i="1" lang="en-US" sz="1600" u="none" cap="none" strike="noStrike">
                <a:solidFill>
                  <a:schemeClr val="dk1"/>
                </a:solidFill>
                <a:latin typeface="Helvetica Neue"/>
                <a:ea typeface="Helvetica Neue"/>
                <a:cs typeface="Helvetica Neue"/>
                <a:sym typeface="Helvetica Neue"/>
              </a:rPr>
              <a:t>j</a:t>
            </a:r>
            <a:r>
              <a:rPr b="0" baseline="-25000" i="0" lang="en-US" sz="16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560"/>
              </a:spcBef>
              <a:spcAft>
                <a:spcPts val="0"/>
              </a:spcAft>
              <a:buClr>
                <a:srgbClr val="993300"/>
              </a:buClr>
              <a:buSzPts val="1440"/>
              <a:buFont typeface="Arial"/>
              <a:buChar char="●"/>
            </a:pPr>
            <a:r>
              <a:rPr b="1" i="0" lang="en-US" sz="1600" u="none" cap="none" strike="noStrike">
                <a:solidFill>
                  <a:srgbClr val="000000"/>
                </a:solidFill>
                <a:latin typeface="Helvetica Neue"/>
                <a:ea typeface="Helvetica Neue"/>
                <a:cs typeface="Helvetica Neue"/>
                <a:sym typeface="Helvetica Neue"/>
              </a:rPr>
              <a:t>Max</a:t>
            </a:r>
            <a:r>
              <a:rPr b="0" i="1" lang="en-US" sz="1600" u="none" cap="none" strike="noStrike">
                <a:solidFill>
                  <a:schemeClr val="dk1"/>
                </a:solidFill>
                <a:latin typeface="Helvetica Neue"/>
                <a:ea typeface="Helvetica Neue"/>
                <a:cs typeface="Helvetica Neue"/>
                <a:sym typeface="Helvetica Neue"/>
              </a:rPr>
              <a:t>: n x m</a:t>
            </a:r>
            <a:r>
              <a:rPr b="0" i="0" lang="en-US" sz="1600" u="none" cap="none" strike="noStrike">
                <a:solidFill>
                  <a:schemeClr val="dk1"/>
                </a:solidFill>
                <a:latin typeface="Helvetica Neue"/>
                <a:ea typeface="Helvetica Neue"/>
                <a:cs typeface="Helvetica Neue"/>
                <a:sym typeface="Helvetica Neue"/>
              </a:rPr>
              <a:t> matrix.  </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a:t>
            </a:r>
            <a:r>
              <a:rPr b="0" i="1" lang="en-US" sz="1600" u="none" cap="none" strike="noStrike">
                <a:solidFill>
                  <a:schemeClr val="dk1"/>
                </a:solidFill>
                <a:latin typeface="Helvetica Neue"/>
                <a:ea typeface="Helvetica Neue"/>
                <a:cs typeface="Helvetica Neue"/>
                <a:sym typeface="Helvetica Neue"/>
              </a:rPr>
              <a:t>Max </a:t>
            </a:r>
            <a:r>
              <a:rPr b="0" i="0" lang="en-US" sz="1600" u="none" cap="none" strike="noStrike">
                <a:solidFill>
                  <a:schemeClr val="dk1"/>
                </a:solidFill>
                <a:latin typeface="Helvetica Neue"/>
                <a:ea typeface="Helvetica Neue"/>
                <a:cs typeface="Helvetica Neue"/>
                <a:sym typeface="Helvetica Neue"/>
              </a:rPr>
              <a:t>[</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 = </a:t>
            </a:r>
            <a:r>
              <a:rPr b="0" i="1" lang="en-US" sz="1600" u="none" cap="none" strike="noStrike">
                <a:solidFill>
                  <a:schemeClr val="dk1"/>
                </a:solidFill>
                <a:latin typeface="Helvetica Neue"/>
                <a:ea typeface="Helvetica Neue"/>
                <a:cs typeface="Helvetica Neue"/>
                <a:sym typeface="Helvetica Neue"/>
              </a:rPr>
              <a:t>k</a:t>
            </a:r>
            <a:r>
              <a:rPr b="0" i="0" lang="en-US" sz="1600" u="none" cap="none" strike="noStrike">
                <a:solidFill>
                  <a:schemeClr val="dk1"/>
                </a:solidFill>
                <a:latin typeface="Helvetica Neue"/>
                <a:ea typeface="Helvetica Neue"/>
                <a:cs typeface="Helvetica Neue"/>
                <a:sym typeface="Helvetica Neue"/>
              </a:rPr>
              <a:t>, then process </a:t>
            </a:r>
            <a:r>
              <a:rPr b="0" i="1" lang="en-US" sz="1600" u="none" cap="none" strike="noStrike">
                <a:solidFill>
                  <a:schemeClr val="dk1"/>
                </a:solidFill>
                <a:latin typeface="Helvetica Neue"/>
                <a:ea typeface="Helvetica Neue"/>
                <a:cs typeface="Helvetica Neue"/>
                <a:sym typeface="Helvetica Neue"/>
              </a:rPr>
              <a:t>P</a:t>
            </a:r>
            <a:r>
              <a:rPr b="0" baseline="-25000" i="1" lang="en-US" sz="1600" u="none" cap="none" strike="noStrike">
                <a:solidFill>
                  <a:schemeClr val="dk1"/>
                </a:solidFill>
                <a:latin typeface="Helvetica Neue"/>
                <a:ea typeface="Helvetica Neue"/>
                <a:cs typeface="Helvetica Neue"/>
                <a:sym typeface="Helvetica Neue"/>
              </a:rPr>
              <a:t>i</a:t>
            </a:r>
            <a:r>
              <a:rPr b="0" i="1" lang="en-US" sz="16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may request at most</a:t>
            </a:r>
            <a:r>
              <a:rPr b="0" i="1" lang="en-US" sz="1600" u="none" cap="none" strike="noStrike">
                <a:solidFill>
                  <a:schemeClr val="dk1"/>
                </a:solidFill>
                <a:latin typeface="Helvetica Neue"/>
                <a:ea typeface="Helvetica Neue"/>
                <a:cs typeface="Helvetica Neue"/>
                <a:sym typeface="Helvetica Neue"/>
              </a:rPr>
              <a:t> k </a:t>
            </a:r>
            <a:r>
              <a:rPr b="0" i="0" lang="en-US" sz="1600" u="none" cap="none" strike="noStrike">
                <a:solidFill>
                  <a:schemeClr val="dk1"/>
                </a:solidFill>
                <a:latin typeface="Helvetica Neue"/>
                <a:ea typeface="Helvetica Neue"/>
                <a:cs typeface="Helvetica Neue"/>
                <a:sym typeface="Helvetica Neue"/>
              </a:rPr>
              <a:t>instances of resource type </a:t>
            </a:r>
            <a:r>
              <a:rPr b="0" i="1" lang="en-US" sz="1600" u="none" cap="none" strike="noStrike">
                <a:solidFill>
                  <a:schemeClr val="dk1"/>
                </a:solidFill>
                <a:latin typeface="Helvetica Neue"/>
                <a:ea typeface="Helvetica Neue"/>
                <a:cs typeface="Helvetica Neue"/>
                <a:sym typeface="Helvetica Neue"/>
              </a:rPr>
              <a:t>R</a:t>
            </a:r>
            <a:r>
              <a:rPr b="0" baseline="-25000" i="1" lang="en-US" sz="1600" u="none" cap="none" strike="noStrike">
                <a:solidFill>
                  <a:schemeClr val="dk1"/>
                </a:solidFill>
                <a:latin typeface="Helvetica Neue"/>
                <a:ea typeface="Helvetica Neue"/>
                <a:cs typeface="Helvetica Neue"/>
                <a:sym typeface="Helvetica Neue"/>
              </a:rPr>
              <a:t>j</a:t>
            </a:r>
            <a:endParaRPr/>
          </a:p>
          <a:p>
            <a:pPr indent="-342900" lvl="0" marL="342900" marR="0" rtl="0" algn="l">
              <a:lnSpc>
                <a:spcPct val="100000"/>
              </a:lnSpc>
              <a:spcBef>
                <a:spcPts val="560"/>
              </a:spcBef>
              <a:spcAft>
                <a:spcPts val="0"/>
              </a:spcAft>
              <a:buClr>
                <a:srgbClr val="993300"/>
              </a:buClr>
              <a:buSzPts val="1440"/>
              <a:buFont typeface="Arial"/>
              <a:buChar char="●"/>
            </a:pPr>
            <a:r>
              <a:rPr b="1" i="0" lang="en-US" sz="1600" u="none" cap="none" strike="noStrike">
                <a:solidFill>
                  <a:srgbClr val="000000"/>
                </a:solidFill>
                <a:latin typeface="Helvetica Neue"/>
                <a:ea typeface="Helvetica Neue"/>
                <a:cs typeface="Helvetica Neue"/>
                <a:sym typeface="Helvetica Neue"/>
              </a:rPr>
              <a:t>Allocation</a:t>
            </a:r>
            <a:r>
              <a:rPr b="0" i="1" lang="en-US" sz="1600" u="none" cap="none" strike="noStrike">
                <a:solidFill>
                  <a:schemeClr val="dk1"/>
                </a:solidFill>
                <a:latin typeface="Helvetica Neue"/>
                <a:ea typeface="Helvetica Neue"/>
                <a:cs typeface="Helvetica Neue"/>
                <a:sym typeface="Helvetica Neue"/>
              </a:rPr>
              <a:t>:  n </a:t>
            </a:r>
            <a:r>
              <a:rPr b="0" i="0" lang="en-US" sz="1600" u="none" cap="none" strike="noStrike">
                <a:solidFill>
                  <a:schemeClr val="dk1"/>
                </a:solidFill>
                <a:latin typeface="Helvetica Neue"/>
                <a:ea typeface="Helvetica Neue"/>
                <a:cs typeface="Helvetica Neue"/>
                <a:sym typeface="Helvetica Neue"/>
              </a:rPr>
              <a:t>x</a:t>
            </a:r>
            <a:r>
              <a:rPr b="0" i="1" lang="en-US" sz="1600" u="none" cap="none" strike="noStrike">
                <a:solidFill>
                  <a:schemeClr val="dk1"/>
                </a:solidFill>
                <a:latin typeface="Helvetica Neue"/>
                <a:ea typeface="Helvetica Neue"/>
                <a:cs typeface="Helvetica Neue"/>
                <a:sym typeface="Helvetica Neue"/>
              </a:rPr>
              <a:t> m</a:t>
            </a:r>
            <a:r>
              <a:rPr b="0" i="0" lang="en-US" sz="1600" u="none" cap="none" strike="noStrike">
                <a:solidFill>
                  <a:schemeClr val="dk1"/>
                </a:solidFill>
                <a:latin typeface="Helvetica Neue"/>
                <a:ea typeface="Helvetica Neue"/>
                <a:cs typeface="Helvetica Neue"/>
                <a:sym typeface="Helvetica Neue"/>
              </a:rPr>
              <a:t> matrix.  </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Allocation[</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 = </a:t>
            </a:r>
            <a:r>
              <a:rPr b="0" i="1" lang="en-US" sz="1600" u="none" cap="none" strike="noStrike">
                <a:solidFill>
                  <a:schemeClr val="dk1"/>
                </a:solidFill>
                <a:latin typeface="Helvetica Neue"/>
                <a:ea typeface="Helvetica Neue"/>
                <a:cs typeface="Helvetica Neue"/>
                <a:sym typeface="Helvetica Neue"/>
              </a:rPr>
              <a:t>k </a:t>
            </a:r>
            <a:r>
              <a:rPr b="0" i="0" lang="en-US" sz="1600" u="none" cap="none" strike="noStrike">
                <a:solidFill>
                  <a:schemeClr val="dk1"/>
                </a:solidFill>
                <a:latin typeface="Helvetica Neue"/>
                <a:ea typeface="Helvetica Neue"/>
                <a:cs typeface="Helvetica Neue"/>
                <a:sym typeface="Helvetica Neue"/>
              </a:rPr>
              <a:t> then</a:t>
            </a:r>
            <a:r>
              <a:rPr b="0" i="1" lang="en-US" sz="1600" u="none" cap="none" strike="noStrike">
                <a:solidFill>
                  <a:schemeClr val="dk1"/>
                </a:solidFill>
                <a:latin typeface="Helvetica Neue"/>
                <a:ea typeface="Helvetica Neue"/>
                <a:cs typeface="Helvetica Neue"/>
                <a:sym typeface="Helvetica Neue"/>
              </a:rPr>
              <a:t> P</a:t>
            </a:r>
            <a:r>
              <a:rPr b="0" baseline="-25000" i="1" lang="en-US" sz="1600" u="none" cap="none" strike="noStrike">
                <a:solidFill>
                  <a:schemeClr val="dk1"/>
                </a:solidFill>
                <a:latin typeface="Helvetica Neue"/>
                <a:ea typeface="Helvetica Neue"/>
                <a:cs typeface="Helvetica Neue"/>
                <a:sym typeface="Helvetica Neue"/>
              </a:rPr>
              <a:t>i</a:t>
            </a:r>
            <a:r>
              <a:rPr b="0" i="0" lang="en-US" sz="1600" u="none" cap="none" strike="noStrike">
                <a:solidFill>
                  <a:schemeClr val="dk1"/>
                </a:solidFill>
                <a:latin typeface="Helvetica Neue"/>
                <a:ea typeface="Helvetica Neue"/>
                <a:cs typeface="Helvetica Neue"/>
                <a:sym typeface="Helvetica Neue"/>
              </a:rPr>
              <a:t> is currently allocated </a:t>
            </a:r>
            <a:r>
              <a:rPr b="0" i="1" lang="en-US" sz="1600" u="none" cap="none" strike="noStrike">
                <a:solidFill>
                  <a:schemeClr val="dk1"/>
                </a:solidFill>
                <a:latin typeface="Helvetica Neue"/>
                <a:ea typeface="Helvetica Neue"/>
                <a:cs typeface="Helvetica Neue"/>
                <a:sym typeface="Helvetica Neue"/>
              </a:rPr>
              <a:t>k</a:t>
            </a:r>
            <a:r>
              <a:rPr b="0" i="0" lang="en-US" sz="1600" u="none" cap="none" strike="noStrike">
                <a:solidFill>
                  <a:schemeClr val="dk1"/>
                </a:solidFill>
                <a:latin typeface="Helvetica Neue"/>
                <a:ea typeface="Helvetica Neue"/>
                <a:cs typeface="Helvetica Neue"/>
                <a:sym typeface="Helvetica Neue"/>
              </a:rPr>
              <a:t> instances of </a:t>
            </a:r>
            <a:r>
              <a:rPr b="0" i="1" lang="en-US" sz="1600" u="none" cap="none" strike="noStrike">
                <a:solidFill>
                  <a:schemeClr val="dk1"/>
                </a:solidFill>
                <a:latin typeface="Helvetica Neue"/>
                <a:ea typeface="Helvetica Neue"/>
                <a:cs typeface="Helvetica Neue"/>
                <a:sym typeface="Helvetica Neue"/>
              </a:rPr>
              <a:t>R</a:t>
            </a:r>
            <a:r>
              <a:rPr b="0" baseline="-25000" i="1" lang="en-US" sz="1600" u="none" cap="none" strike="noStrike">
                <a:solidFill>
                  <a:schemeClr val="dk1"/>
                </a:solidFill>
                <a:latin typeface="Helvetica Neue"/>
                <a:ea typeface="Helvetica Neue"/>
                <a:cs typeface="Helvetica Neue"/>
                <a:sym typeface="Helvetica Neue"/>
              </a:rPr>
              <a:t>j</a:t>
            </a:r>
            <a:endParaRPr/>
          </a:p>
          <a:p>
            <a:pPr indent="-342900" lvl="0" marL="342900" marR="0" rtl="0" algn="l">
              <a:lnSpc>
                <a:spcPct val="100000"/>
              </a:lnSpc>
              <a:spcBef>
                <a:spcPts val="560"/>
              </a:spcBef>
              <a:spcAft>
                <a:spcPts val="0"/>
              </a:spcAft>
              <a:buClr>
                <a:srgbClr val="993300"/>
              </a:buClr>
              <a:buSzPts val="1440"/>
              <a:buFont typeface="Arial"/>
              <a:buChar char="●"/>
            </a:pPr>
            <a:r>
              <a:rPr b="1" i="0" lang="en-US" sz="1600" u="none" cap="none" strike="noStrike">
                <a:solidFill>
                  <a:srgbClr val="000000"/>
                </a:solidFill>
                <a:latin typeface="Helvetica Neue"/>
                <a:ea typeface="Helvetica Neue"/>
                <a:cs typeface="Helvetica Neue"/>
                <a:sym typeface="Helvetica Neue"/>
              </a:rPr>
              <a:t>Need</a:t>
            </a:r>
            <a:r>
              <a:rPr b="0" i="1" lang="en-US" sz="1600" u="none" cap="none" strike="noStrike">
                <a:solidFill>
                  <a:schemeClr val="dk1"/>
                </a:solidFill>
                <a:latin typeface="Helvetica Neue"/>
                <a:ea typeface="Helvetica Neue"/>
                <a:cs typeface="Helvetica Neue"/>
                <a:sym typeface="Helvetica Neue"/>
              </a:rPr>
              <a:t>:  n </a:t>
            </a:r>
            <a:r>
              <a:rPr b="0" i="0" lang="en-US" sz="1600" u="none" cap="none" strike="noStrike">
                <a:solidFill>
                  <a:schemeClr val="dk1"/>
                </a:solidFill>
                <a:latin typeface="Helvetica Neue"/>
                <a:ea typeface="Helvetica Neue"/>
                <a:cs typeface="Helvetica Neue"/>
                <a:sym typeface="Helvetica Neue"/>
              </a:rPr>
              <a:t>x</a:t>
            </a:r>
            <a:r>
              <a:rPr b="0" i="1" lang="en-US" sz="1600" u="none" cap="none" strike="noStrike">
                <a:solidFill>
                  <a:schemeClr val="dk1"/>
                </a:solidFill>
                <a:latin typeface="Helvetica Neue"/>
                <a:ea typeface="Helvetica Neue"/>
                <a:cs typeface="Helvetica Neue"/>
                <a:sym typeface="Helvetica Neue"/>
              </a:rPr>
              <a:t> m</a:t>
            </a:r>
            <a:r>
              <a:rPr b="0" i="0" lang="en-US" sz="1600" u="none" cap="none" strike="noStrike">
                <a:solidFill>
                  <a:schemeClr val="dk1"/>
                </a:solidFill>
                <a:latin typeface="Helvetica Neue"/>
                <a:ea typeface="Helvetica Neue"/>
                <a:cs typeface="Helvetica Neue"/>
                <a:sym typeface="Helvetica Neue"/>
              </a:rPr>
              <a:t> matrix. </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a:t>
            </a:r>
            <a:r>
              <a:rPr b="0" i="1" lang="en-US" sz="1600" u="none" cap="none" strike="noStrike">
                <a:solidFill>
                  <a:schemeClr val="dk1"/>
                </a:solidFill>
                <a:latin typeface="Helvetica Neue"/>
                <a:ea typeface="Helvetica Neue"/>
                <a:cs typeface="Helvetica Neue"/>
                <a:sym typeface="Helvetica Neue"/>
              </a:rPr>
              <a:t>Need</a:t>
            </a:r>
            <a:r>
              <a:rPr b="0" i="0" lang="en-US" sz="1600" u="none" cap="none" strike="noStrike">
                <a:solidFill>
                  <a:schemeClr val="dk1"/>
                </a:solidFill>
                <a:latin typeface="Helvetica Neue"/>
                <a:ea typeface="Helvetica Neue"/>
                <a:cs typeface="Helvetica Neue"/>
                <a:sym typeface="Helvetica Neue"/>
              </a:rPr>
              <a:t>[</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 =</a:t>
            </a:r>
            <a:r>
              <a:rPr b="0" i="1" lang="en-US" sz="1600" u="none" cap="none" strike="noStrike">
                <a:solidFill>
                  <a:schemeClr val="dk1"/>
                </a:solidFill>
                <a:latin typeface="Helvetica Neue"/>
                <a:ea typeface="Helvetica Neue"/>
                <a:cs typeface="Helvetica Neue"/>
                <a:sym typeface="Helvetica Neue"/>
              </a:rPr>
              <a:t> k</a:t>
            </a:r>
            <a:r>
              <a:rPr b="0" i="0" lang="en-US" sz="1600" u="none" cap="none" strike="noStrike">
                <a:solidFill>
                  <a:schemeClr val="dk1"/>
                </a:solidFill>
                <a:latin typeface="Helvetica Neue"/>
                <a:ea typeface="Helvetica Neue"/>
                <a:cs typeface="Helvetica Neue"/>
                <a:sym typeface="Helvetica Neue"/>
              </a:rPr>
              <a:t>, then</a:t>
            </a:r>
            <a:r>
              <a:rPr b="0" i="1" lang="en-US" sz="1600" u="none" cap="none" strike="noStrike">
                <a:solidFill>
                  <a:schemeClr val="dk1"/>
                </a:solidFill>
                <a:latin typeface="Helvetica Neue"/>
                <a:ea typeface="Helvetica Neue"/>
                <a:cs typeface="Helvetica Neue"/>
                <a:sym typeface="Helvetica Neue"/>
              </a:rPr>
              <a:t> P</a:t>
            </a:r>
            <a:r>
              <a:rPr b="0" baseline="-25000" i="1" lang="en-US" sz="1600" u="none" cap="none" strike="noStrike">
                <a:solidFill>
                  <a:schemeClr val="dk1"/>
                </a:solidFill>
                <a:latin typeface="Helvetica Neue"/>
                <a:ea typeface="Helvetica Neue"/>
                <a:cs typeface="Helvetica Neue"/>
                <a:sym typeface="Helvetica Neue"/>
              </a:rPr>
              <a:t>i</a:t>
            </a:r>
            <a:r>
              <a:rPr b="0" i="0" lang="en-US" sz="1600" u="none" cap="none" strike="noStrike">
                <a:solidFill>
                  <a:schemeClr val="dk1"/>
                </a:solidFill>
                <a:latin typeface="Helvetica Neue"/>
                <a:ea typeface="Helvetica Neue"/>
                <a:cs typeface="Helvetica Neue"/>
                <a:sym typeface="Helvetica Neue"/>
              </a:rPr>
              <a:t> may need at most </a:t>
            </a:r>
            <a:r>
              <a:rPr b="0" i="1" lang="en-US" sz="1600" u="none" cap="none" strike="noStrike">
                <a:solidFill>
                  <a:schemeClr val="dk1"/>
                </a:solidFill>
                <a:latin typeface="Helvetica Neue"/>
                <a:ea typeface="Helvetica Neue"/>
                <a:cs typeface="Helvetica Neue"/>
                <a:sym typeface="Helvetica Neue"/>
              </a:rPr>
              <a:t>k</a:t>
            </a:r>
            <a:r>
              <a:rPr b="0" i="0" lang="en-US" sz="1600" u="none" cap="none" strike="noStrike">
                <a:solidFill>
                  <a:schemeClr val="dk1"/>
                </a:solidFill>
                <a:latin typeface="Helvetica Neue"/>
                <a:ea typeface="Helvetica Neue"/>
                <a:cs typeface="Helvetica Neue"/>
                <a:sym typeface="Helvetica Neue"/>
              </a:rPr>
              <a:t> more instances of </a:t>
            </a:r>
            <a:r>
              <a:rPr b="0" i="1" lang="en-US" sz="1600" u="none" cap="none" strike="noStrike">
                <a:solidFill>
                  <a:schemeClr val="dk1"/>
                </a:solidFill>
                <a:latin typeface="Helvetica Neue"/>
                <a:ea typeface="Helvetica Neue"/>
                <a:cs typeface="Helvetica Neue"/>
                <a:sym typeface="Helvetica Neue"/>
              </a:rPr>
              <a:t>R</a:t>
            </a:r>
            <a:r>
              <a:rPr b="0" baseline="-25000" i="1" lang="en-US" sz="1600" u="none" cap="none" strike="noStrike">
                <a:solidFill>
                  <a:schemeClr val="dk1"/>
                </a:solidFill>
                <a:latin typeface="Helvetica Neue"/>
                <a:ea typeface="Helvetica Neue"/>
                <a:cs typeface="Helvetica Neue"/>
                <a:sym typeface="Helvetica Neue"/>
              </a:rPr>
              <a:t>j</a:t>
            </a:r>
            <a:r>
              <a:rPr b="0" baseline="-25000" i="0" lang="en-US" sz="16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to complete its task.</a:t>
            </a:r>
            <a:endParaRPr/>
          </a:p>
          <a:p>
            <a:pPr indent="-228600" lvl="2" marL="1085850" marR="0" rtl="0" algn="l">
              <a:lnSpc>
                <a:spcPct val="100000"/>
              </a:lnSpc>
              <a:spcBef>
                <a:spcPts val="560"/>
              </a:spcBef>
              <a:spcAft>
                <a:spcPts val="0"/>
              </a:spcAft>
              <a:buClr>
                <a:srgbClr val="009900"/>
              </a:buClr>
              <a:buSzPts val="1200"/>
              <a:buFont typeface="Arimo"/>
              <a:buChar char="4"/>
            </a:pPr>
            <a:r>
              <a:rPr b="0" i="1" lang="en-US" sz="1600" u="none" cap="none" strike="noStrike">
                <a:solidFill>
                  <a:schemeClr val="dk1"/>
                </a:solidFill>
                <a:latin typeface="Helvetica Neue"/>
                <a:ea typeface="Helvetica Neue"/>
                <a:cs typeface="Helvetica Neue"/>
                <a:sym typeface="Helvetica Neue"/>
              </a:rPr>
              <a:t>Need</a:t>
            </a:r>
            <a:r>
              <a:rPr b="0" i="0" lang="en-US" sz="1600" u="none" cap="none" strike="noStrike">
                <a:solidFill>
                  <a:schemeClr val="dk1"/>
                </a:solidFill>
                <a:latin typeface="Helvetica Neue"/>
                <a:ea typeface="Helvetica Neue"/>
                <a:cs typeface="Helvetica Neue"/>
                <a:sym typeface="Helvetica Neue"/>
              </a:rPr>
              <a:t> [</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 = </a:t>
            </a:r>
            <a:r>
              <a:rPr b="0" i="1" lang="en-US" sz="1600" u="none" cap="none" strike="noStrike">
                <a:solidFill>
                  <a:schemeClr val="dk1"/>
                </a:solidFill>
                <a:latin typeface="Helvetica Neue"/>
                <a:ea typeface="Helvetica Neue"/>
                <a:cs typeface="Helvetica Neue"/>
                <a:sym typeface="Helvetica Neue"/>
              </a:rPr>
              <a:t>Max</a:t>
            </a:r>
            <a:r>
              <a:rPr b="0" i="0" lang="en-US" sz="1600" u="none" cap="none" strike="noStrike">
                <a:solidFill>
                  <a:schemeClr val="dk1"/>
                </a:solidFill>
                <a:latin typeface="Helvetica Neue"/>
                <a:ea typeface="Helvetica Neue"/>
                <a:cs typeface="Helvetica Neue"/>
                <a:sym typeface="Helvetica Neue"/>
              </a:rPr>
              <a:t>[</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 – </a:t>
            </a:r>
            <a:r>
              <a:rPr b="0" i="1" lang="en-US" sz="1600" u="none" cap="none" strike="noStrike">
                <a:solidFill>
                  <a:schemeClr val="dk1"/>
                </a:solidFill>
                <a:latin typeface="Helvetica Neue"/>
                <a:ea typeface="Helvetica Neue"/>
                <a:cs typeface="Helvetica Neue"/>
                <a:sym typeface="Helvetica Neue"/>
              </a:rPr>
              <a:t>Allocation</a:t>
            </a:r>
            <a:r>
              <a:rPr b="0" i="0" lang="en-US" sz="1600" u="none" cap="none" strike="noStrike">
                <a:solidFill>
                  <a:schemeClr val="dk1"/>
                </a:solidFill>
                <a:latin typeface="Helvetica Neue"/>
                <a:ea typeface="Helvetica Neue"/>
                <a:cs typeface="Helvetica Neue"/>
                <a:sym typeface="Helvetica Neue"/>
              </a:rPr>
              <a:t> [</a:t>
            </a:r>
            <a:r>
              <a:rPr b="0" i="1" lang="en-US" sz="1600" u="none" cap="none" strike="noStrike">
                <a:solidFill>
                  <a:schemeClr val="dk1"/>
                </a:solidFill>
                <a:latin typeface="Helvetica Neue"/>
                <a:ea typeface="Helvetica Neue"/>
                <a:cs typeface="Helvetica Neue"/>
                <a:sym typeface="Helvetica Neue"/>
              </a:rPr>
              <a:t>i,j</a:t>
            </a:r>
            <a:r>
              <a:rPr b="0" i="0" lang="en-US" sz="1600" u="none" cap="none" strike="noStrike">
                <a:solidFill>
                  <a:schemeClr val="dk1"/>
                </a:solidFill>
                <a:latin typeface="Helvetica Neue"/>
                <a:ea typeface="Helvetica Neue"/>
                <a:cs typeface="Helvetica Neue"/>
                <a:sym typeface="Helvetica Neue"/>
              </a:rPr>
              <a:t>]</a:t>
            </a:r>
            <a:endParaRPr/>
          </a:p>
        </p:txBody>
      </p:sp>
      <p:sp>
        <p:nvSpPr>
          <p:cNvPr id="252" name="Google Shape;252;p41"/>
          <p:cNvSpPr txBox="1"/>
          <p:nvPr/>
        </p:nvSpPr>
        <p:spPr>
          <a:xfrm>
            <a:off x="1160462" y="1106487"/>
            <a:ext cx="7070725" cy="3698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number of processes, and </a:t>
            </a:r>
            <a:r>
              <a:rPr b="0" i="1" lang="en-US" sz="1800" u="none">
                <a:solidFill>
                  <a:schemeClr val="dk1"/>
                </a:solidFill>
                <a:latin typeface="Helvetica Neue"/>
                <a:ea typeface="Helvetica Neue"/>
                <a:cs typeface="Helvetica Neue"/>
                <a:sym typeface="Helvetica Neue"/>
              </a:rPr>
              <a:t>m </a:t>
            </a:r>
            <a:r>
              <a:rPr b="0" i="0" lang="en-US" sz="180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57200" y="1666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Safety Algorithm</a:t>
            </a:r>
            <a:endParaRPr/>
          </a:p>
        </p:txBody>
      </p:sp>
      <p:sp>
        <p:nvSpPr>
          <p:cNvPr id="258" name="Google Shape;258;p42"/>
          <p:cNvSpPr txBox="1"/>
          <p:nvPr>
            <p:ph idx="1" type="body"/>
          </p:nvPr>
        </p:nvSpPr>
        <p:spPr>
          <a:xfrm>
            <a:off x="1228725" y="1157287"/>
            <a:ext cx="7372350" cy="4943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1.	</a:t>
            </a:r>
            <a:r>
              <a:rPr b="0" i="0" lang="en-US" sz="1700" u="none" cap="none" strike="noStrike">
                <a:solidFill>
                  <a:schemeClr val="dk1"/>
                </a:solidFill>
                <a:latin typeface="Helvetica Neue"/>
                <a:ea typeface="Helvetica Neue"/>
                <a:cs typeface="Helvetica Neue"/>
                <a:sym typeface="Helvetica Neue"/>
              </a:rPr>
              <a:t>Let  </a:t>
            </a:r>
            <a:r>
              <a:rPr b="1" i="1" lang="en-US" sz="1700" u="none" cap="none" strike="noStrike">
                <a:solidFill>
                  <a:srgbClr val="000000"/>
                </a:solidFill>
                <a:latin typeface="Helvetica Neue"/>
                <a:ea typeface="Helvetica Neue"/>
                <a:cs typeface="Helvetica Neue"/>
                <a:sym typeface="Helvetica Neue"/>
              </a:rPr>
              <a:t>Work</a:t>
            </a:r>
            <a:r>
              <a:rPr b="0" i="1" lang="en-US" sz="1700" u="none" cap="none" strike="noStrike">
                <a:solidFill>
                  <a:srgbClr val="000000"/>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and </a:t>
            </a:r>
            <a:r>
              <a:rPr b="1" i="1" lang="en-US" sz="1700" u="none" cap="none" strike="noStrike">
                <a:solidFill>
                  <a:srgbClr val="000000"/>
                </a:solidFill>
                <a:latin typeface="Helvetica Neue"/>
                <a:ea typeface="Helvetica Neue"/>
                <a:cs typeface="Helvetica Neue"/>
                <a:sym typeface="Helvetica Neue"/>
              </a:rPr>
              <a:t>Finish</a:t>
            </a:r>
            <a:r>
              <a:rPr b="0" i="0" lang="en-US" sz="1700" u="none" cap="none" strike="noStrike">
                <a:solidFill>
                  <a:srgbClr val="000000"/>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be vectors of length</a:t>
            </a:r>
            <a:r>
              <a:rPr b="0" i="1" lang="en-US" sz="1700" u="none" cap="none" strike="noStrike">
                <a:solidFill>
                  <a:schemeClr val="dk1"/>
                </a:solidFill>
                <a:latin typeface="Helvetica Neue"/>
                <a:ea typeface="Helvetica Neue"/>
                <a:cs typeface="Helvetica Neue"/>
                <a:sym typeface="Helvetica Neue"/>
              </a:rPr>
              <a:t> m</a:t>
            </a:r>
            <a:r>
              <a:rPr b="0" i="0" lang="en-US" sz="1700" u="none" cap="none" strike="noStrike">
                <a:solidFill>
                  <a:schemeClr val="dk1"/>
                </a:solidFill>
                <a:latin typeface="Helvetica Neue"/>
                <a:ea typeface="Helvetica Neue"/>
                <a:cs typeface="Helvetica Neue"/>
                <a:sym typeface="Helvetica Neue"/>
              </a:rPr>
              <a:t> and</a:t>
            </a:r>
            <a:r>
              <a:rPr b="0" i="1" lang="en-US" sz="1700" u="none" cap="none" strike="noStrike">
                <a:solidFill>
                  <a:schemeClr val="dk1"/>
                </a:solidFill>
                <a:latin typeface="Helvetica Neue"/>
                <a:ea typeface="Helvetica Neue"/>
                <a:cs typeface="Helvetica Neue"/>
                <a:sym typeface="Helvetica Neue"/>
              </a:rPr>
              <a:t> n</a:t>
            </a:r>
            <a:r>
              <a:rPr b="0" i="0" lang="en-US" sz="1700" u="none" cap="none" strike="noStrike">
                <a:solidFill>
                  <a:schemeClr val="dk1"/>
                </a:solidFill>
                <a:latin typeface="Helvetica Neue"/>
                <a:ea typeface="Helvetica Neue"/>
                <a:cs typeface="Helvetica Neue"/>
                <a:sym typeface="Helvetica Neue"/>
              </a:rPr>
              <a:t>, respectively.  Initialize:</a:t>
            </a:r>
            <a:endParaRPr/>
          </a:p>
          <a:p>
            <a:pPr indent="-342900" lvl="3" marL="1543050" marR="0" rtl="0" algn="l">
              <a:lnSpc>
                <a:spcPct val="90000"/>
              </a:lnSpc>
              <a:spcBef>
                <a:spcPts val="595"/>
              </a:spcBef>
              <a:spcAft>
                <a:spcPts val="0"/>
              </a:spcAft>
              <a:buClr>
                <a:schemeClr val="hlink"/>
              </a:buClr>
              <a:buSzPts val="1275"/>
              <a:buFont typeface="Helvetica Neue"/>
              <a:buNone/>
            </a:pPr>
            <a:r>
              <a:rPr b="1" i="1" lang="en-US" sz="1700" u="none" cap="none" strike="noStrike">
                <a:solidFill>
                  <a:schemeClr val="dk1"/>
                </a:solidFill>
                <a:latin typeface="Helvetica Neue"/>
                <a:ea typeface="Helvetica Neue"/>
                <a:cs typeface="Helvetica Neue"/>
                <a:sym typeface="Helvetica Neue"/>
              </a:rPr>
              <a:t>Work </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Available</a:t>
            </a:r>
            <a:endParaRPr/>
          </a:p>
          <a:p>
            <a:pPr indent="-342900" lvl="3" marL="1543050" marR="0" rtl="0" algn="l">
              <a:lnSpc>
                <a:spcPct val="90000"/>
              </a:lnSpc>
              <a:spcBef>
                <a:spcPts val="595"/>
              </a:spcBef>
              <a:spcAft>
                <a:spcPts val="0"/>
              </a:spcAft>
              <a:buClr>
                <a:schemeClr val="hlink"/>
              </a:buClr>
              <a:buSzPts val="1275"/>
              <a:buFont typeface="Helvetica Neue"/>
              <a:buNone/>
            </a:pPr>
            <a:r>
              <a:rPr b="1" i="1" lang="en-US" sz="1700" u="none" cap="none" strike="noStrike">
                <a:solidFill>
                  <a:schemeClr val="dk1"/>
                </a:solidFill>
                <a:latin typeface="Helvetica Neue"/>
                <a:ea typeface="Helvetica Neue"/>
                <a:cs typeface="Helvetica Neue"/>
                <a:sym typeface="Helvetica Neue"/>
              </a:rPr>
              <a:t>Finish </a:t>
            </a:r>
            <a:r>
              <a:rPr b="1" i="0" lang="en-US" sz="1700" u="none" cap="none" strike="noStrike">
                <a:solidFill>
                  <a:schemeClr val="dk1"/>
                </a:solidFill>
                <a:latin typeface="Helvetica Neue"/>
                <a:ea typeface="Helvetica Neue"/>
                <a:cs typeface="Helvetica Neue"/>
                <a:sym typeface="Helvetica Neue"/>
              </a:rPr>
              <a:t>[</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 false </a:t>
            </a:r>
            <a:r>
              <a:rPr b="1" i="0" lang="en-US" sz="1700" u="none" cap="none" strike="noStrike">
                <a:solidFill>
                  <a:schemeClr val="dk1"/>
                </a:solidFill>
                <a:latin typeface="Helvetica Neue"/>
                <a:ea typeface="Helvetica Neue"/>
                <a:cs typeface="Helvetica Neue"/>
                <a:sym typeface="Helvetica Neue"/>
              </a:rPr>
              <a:t>for</a:t>
            </a:r>
            <a:r>
              <a:rPr b="1" i="1" lang="en-US" sz="1700" u="none" cap="none" strike="noStrike">
                <a:solidFill>
                  <a:schemeClr val="dk1"/>
                </a:solidFill>
                <a:latin typeface="Helvetica Neue"/>
                <a:ea typeface="Helvetica Neue"/>
                <a:cs typeface="Helvetica Neue"/>
                <a:sym typeface="Helvetica Neue"/>
              </a:rPr>
              <a:t> i</a:t>
            </a:r>
            <a:r>
              <a:rPr b="1" i="0"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 0, 1, …, n- 1</a:t>
            </a:r>
            <a:endParaRPr/>
          </a:p>
          <a:p>
            <a:pPr indent="-342900" lvl="3" marL="1543050" marR="0" rtl="0" algn="l">
              <a:lnSpc>
                <a:spcPct val="90000"/>
              </a:lnSpc>
              <a:spcBef>
                <a:spcPts val="595"/>
              </a:spcBef>
              <a:spcAft>
                <a:spcPts val="0"/>
              </a:spcAft>
              <a:buClr>
                <a:schemeClr val="hlink"/>
              </a:buClr>
              <a:buSzPts val="1275"/>
              <a:buFont typeface="Helvetica Neue"/>
              <a:buNone/>
            </a:pPr>
            <a:r>
              <a:t/>
            </a:r>
            <a:endParaRPr b="0" i="0" sz="17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595"/>
              </a:spcBef>
              <a:spcAft>
                <a:spcPts val="0"/>
              </a:spcAft>
              <a:buClr>
                <a:srgbClr val="993300"/>
              </a:buClr>
              <a:buSzPts val="1530"/>
              <a:buFont typeface="Arial"/>
              <a:buNone/>
            </a:pPr>
            <a:r>
              <a:rPr b="0" i="0" lang="en-US" sz="1700" u="none" cap="none" strike="noStrike">
                <a:solidFill>
                  <a:schemeClr val="dk1"/>
                </a:solidFill>
                <a:latin typeface="Helvetica Neue"/>
                <a:ea typeface="Helvetica Neue"/>
                <a:cs typeface="Helvetica Neue"/>
                <a:sym typeface="Helvetica Neue"/>
              </a:rPr>
              <a:t>2.	Find an </a:t>
            </a:r>
            <a:r>
              <a:rPr b="1" i="1" lang="en-US" sz="1700" u="none" cap="none" strike="noStrike">
                <a:solidFill>
                  <a:schemeClr val="dk1"/>
                </a:solidFill>
                <a:latin typeface="Helvetica Neue"/>
                <a:ea typeface="Helvetica Neue"/>
                <a:cs typeface="Helvetica Neue"/>
                <a:sym typeface="Helvetica Neue"/>
              </a:rPr>
              <a:t>i</a:t>
            </a:r>
            <a:r>
              <a:rPr b="0" i="1"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such that both: </a:t>
            </a:r>
            <a:endParaRPr/>
          </a:p>
          <a:p>
            <a:pPr indent="-342900" lvl="1" marL="800100" marR="0" rtl="0" algn="l">
              <a:lnSpc>
                <a:spcPct val="9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       (a)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false</a:t>
            </a:r>
            <a:endParaRPr b="1" i="0" sz="1700" u="none" cap="none" strike="noStrike">
              <a:solidFill>
                <a:schemeClr val="dk1"/>
              </a:solidFill>
              <a:latin typeface="Helvetica Neue"/>
              <a:ea typeface="Helvetica Neue"/>
              <a:cs typeface="Helvetica Neue"/>
              <a:sym typeface="Helvetica Neue"/>
            </a:endParaRPr>
          </a:p>
          <a:p>
            <a:pPr indent="-342900" lvl="1" marL="800100" marR="0" rtl="0" algn="l">
              <a:lnSpc>
                <a:spcPct val="9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       (b) </a:t>
            </a:r>
            <a:r>
              <a:rPr b="1" i="1" lang="en-US" sz="1700" u="none" cap="none" strike="noStrike">
                <a:solidFill>
                  <a:schemeClr val="dk1"/>
                </a:solidFill>
                <a:latin typeface="Helvetica Neue"/>
                <a:ea typeface="Helvetica Neue"/>
                <a:cs typeface="Helvetica Neue"/>
                <a:sym typeface="Helvetica Neue"/>
              </a:rPr>
              <a:t>Need</a:t>
            </a:r>
            <a:r>
              <a:rPr b="1" baseline="-25000"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Work</a:t>
            </a:r>
            <a:endParaRPr/>
          </a:p>
          <a:p>
            <a:pPr indent="-342900" lvl="1" marL="800100" marR="0" rtl="0" algn="l">
              <a:lnSpc>
                <a:spcPct val="9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If no such</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i </a:t>
            </a:r>
            <a:r>
              <a:rPr b="0" i="0" lang="en-US" sz="1700" u="none" cap="none" strike="noStrike">
                <a:solidFill>
                  <a:schemeClr val="dk1"/>
                </a:solidFill>
                <a:latin typeface="Helvetica Neue"/>
                <a:ea typeface="Helvetica Neue"/>
                <a:cs typeface="Helvetica Neue"/>
                <a:sym typeface="Helvetica Neue"/>
              </a:rPr>
              <a:t>exists, go to step 4</a:t>
            </a:r>
            <a:endParaRPr/>
          </a:p>
          <a:p>
            <a:pPr indent="-342900" lvl="1" marL="800100" marR="0" rtl="0" algn="l">
              <a:lnSpc>
                <a:spcPct val="90000"/>
              </a:lnSpc>
              <a:spcBef>
                <a:spcPts val="595"/>
              </a:spcBef>
              <a:spcAft>
                <a:spcPts val="0"/>
              </a:spcAft>
              <a:buClr>
                <a:srgbClr val="CC6600"/>
              </a:buClr>
              <a:buSzPts val="136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595"/>
              </a:spcBef>
              <a:spcAft>
                <a:spcPts val="0"/>
              </a:spcAft>
              <a:buClr>
                <a:srgbClr val="993300"/>
              </a:buClr>
              <a:buSzPts val="1530"/>
              <a:buFont typeface="Arial"/>
              <a:buNone/>
            </a:pPr>
            <a:r>
              <a:rPr b="0" i="1" lang="en-US" sz="1700" u="none" cap="none" strike="noStrike">
                <a:solidFill>
                  <a:schemeClr val="dk1"/>
                </a:solidFill>
                <a:latin typeface="Helvetica Neue"/>
                <a:ea typeface="Helvetica Neue"/>
                <a:cs typeface="Helvetica Neue"/>
                <a:sym typeface="Helvetica Neue"/>
              </a:rPr>
              <a:t>3.  </a:t>
            </a:r>
            <a:r>
              <a:rPr b="1" i="1" lang="en-US" sz="1700" u="none" cap="none" strike="noStrike">
                <a:solidFill>
                  <a:schemeClr val="dk1"/>
                </a:solidFill>
                <a:latin typeface="Helvetica Neue"/>
                <a:ea typeface="Helvetica Neue"/>
                <a:cs typeface="Helvetica Neue"/>
                <a:sym typeface="Helvetica Neue"/>
              </a:rPr>
              <a:t>Work</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Work </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Allocation</a:t>
            </a:r>
            <a:r>
              <a:rPr b="1" baseline="-25000" i="1" lang="en-US" sz="1700" u="none" cap="none" strike="noStrike">
                <a:solidFill>
                  <a:schemeClr val="dk1"/>
                </a:solidFill>
                <a:latin typeface="Helvetica Neue"/>
                <a:ea typeface="Helvetica Neue"/>
                <a:cs typeface="Helvetica Neue"/>
                <a:sym typeface="Helvetica Neue"/>
              </a:rPr>
              <a:t>i</a:t>
            </a:r>
            <a:br>
              <a:rPr b="1" i="0" lang="en-US" sz="1700" u="none" cap="none" strike="noStrike">
                <a:solidFill>
                  <a:schemeClr val="dk1"/>
                </a:solidFill>
                <a:latin typeface="Helvetica Neue"/>
                <a:ea typeface="Helvetica Neue"/>
                <a:cs typeface="Helvetica Neue"/>
                <a:sym typeface="Helvetica Neue"/>
              </a:rPr>
            </a:b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 true</a:t>
            </a:r>
            <a:br>
              <a:rPr b="1" i="0" lang="en-US" sz="1700" u="none" cap="none" strike="noStrike">
                <a:solidFill>
                  <a:schemeClr val="dk1"/>
                </a:solidFill>
                <a:latin typeface="Helvetica Neue"/>
                <a:ea typeface="Helvetica Neue"/>
                <a:cs typeface="Helvetica Neue"/>
                <a:sym typeface="Helvetica Neue"/>
              </a:rPr>
            </a:br>
            <a:r>
              <a:rPr b="0" i="0" lang="en-US" sz="1700" u="none" cap="none" strike="noStrike">
                <a:solidFill>
                  <a:schemeClr val="dk1"/>
                </a:solidFill>
                <a:latin typeface="Helvetica Neue"/>
                <a:ea typeface="Helvetica Neue"/>
                <a:cs typeface="Helvetica Neue"/>
                <a:sym typeface="Helvetica Neue"/>
              </a:rPr>
              <a:t>go to step 2</a:t>
            </a:r>
            <a:endParaRPr/>
          </a:p>
          <a:p>
            <a:pPr indent="-245745" lvl="0" marL="342900" marR="0" rtl="0" algn="l">
              <a:lnSpc>
                <a:spcPct val="90000"/>
              </a:lnSpc>
              <a:spcBef>
                <a:spcPts val="595"/>
              </a:spcBef>
              <a:spcAft>
                <a:spcPts val="0"/>
              </a:spcAft>
              <a:buClr>
                <a:srgbClr val="993300"/>
              </a:buClr>
              <a:buSzPts val="153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595"/>
              </a:spcBef>
              <a:spcAft>
                <a:spcPts val="0"/>
              </a:spcAft>
              <a:buClr>
                <a:srgbClr val="993300"/>
              </a:buClr>
              <a:buSzPts val="1530"/>
              <a:buFont typeface="Arial"/>
              <a:buNone/>
            </a:pPr>
            <a:r>
              <a:rPr b="0" i="0" lang="en-US" sz="1700" u="none" cap="none" strike="noStrike">
                <a:solidFill>
                  <a:schemeClr val="dk1"/>
                </a:solidFill>
                <a:latin typeface="Helvetica Neue"/>
                <a:ea typeface="Helvetica Neue"/>
                <a:cs typeface="Helvetica Neue"/>
                <a:sym typeface="Helvetica Neue"/>
              </a:rPr>
              <a:t>4.	If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true</a:t>
            </a:r>
            <a:r>
              <a:rPr b="1" i="0"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for all </a:t>
            </a:r>
            <a:r>
              <a:rPr b="1" i="1" lang="en-US" sz="1700" u="none" cap="none" strike="noStrike">
                <a:solidFill>
                  <a:schemeClr val="dk1"/>
                </a:solidFill>
                <a:latin typeface="Helvetica Neue"/>
                <a:ea typeface="Helvetica Neue"/>
                <a:cs typeface="Helvetica Neue"/>
                <a:sym typeface="Helvetica Neue"/>
              </a:rPr>
              <a:t>i</a:t>
            </a:r>
            <a:r>
              <a:rPr b="0" i="0" lang="en-US" sz="1700" u="none" cap="none" strike="noStrike">
                <a:solidFill>
                  <a:schemeClr val="dk1"/>
                </a:solidFill>
                <a:latin typeface="Helvetica Neue"/>
                <a:ea typeface="Helvetica Neue"/>
                <a:cs typeface="Helvetica Neue"/>
                <a:sym typeface="Helvetica Neue"/>
              </a:rPr>
              <a:t>, then the system is in a safe state. Otherwise, in an unsafe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1635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Chapter Objectives</a:t>
            </a:r>
            <a:endParaRPr/>
          </a:p>
        </p:txBody>
      </p:sp>
      <p:sp>
        <p:nvSpPr>
          <p:cNvPr id="83" name="Google Shape;83;p16"/>
          <p:cNvSpPr txBox="1"/>
          <p:nvPr>
            <p:ph idx="1" type="body"/>
          </p:nvPr>
        </p:nvSpPr>
        <p:spPr>
          <a:xfrm>
            <a:off x="1265237" y="1233487"/>
            <a:ext cx="5962650"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develop a description of deadlocks, which prevent sets of concurrent processes from completing their tasks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present a number of different methods for preventing or avoiding deadlocks in a computer system</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1022350" y="152400"/>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Example of Safety Algorithm </a:t>
            </a:r>
            <a:endParaRPr/>
          </a:p>
        </p:txBody>
      </p:sp>
      <p:sp>
        <p:nvSpPr>
          <p:cNvPr id="264" name="Google Shape;264;p43"/>
          <p:cNvSpPr txBox="1"/>
          <p:nvPr>
            <p:ph idx="1" type="body"/>
          </p:nvPr>
        </p:nvSpPr>
        <p:spPr>
          <a:xfrm>
            <a:off x="1149350" y="1101725"/>
            <a:ext cx="7165975" cy="44338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5 processes --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 3 resource types:</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(10 instances),  </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(5 instances), and </a:t>
            </a:r>
            <a:r>
              <a:rPr b="0" i="1" lang="en-US" sz="1800" u="none" cap="none" strike="noStrike">
                <a:solidFill>
                  <a:schemeClr val="dk1"/>
                </a:solidFill>
                <a:latin typeface="Helvetica Neue"/>
                <a:ea typeface="Helvetica Neue"/>
                <a:cs typeface="Helvetica Neue"/>
                <a:sym typeface="Helvetica Neue"/>
              </a:rPr>
              <a:t>C</a:t>
            </a:r>
            <a:r>
              <a:rPr b="0" i="0" lang="en-US" sz="1800" u="none" cap="none" strike="noStrike">
                <a:solidFill>
                  <a:schemeClr val="dk1"/>
                </a:solidFill>
                <a:latin typeface="Helvetica Neue"/>
                <a:ea typeface="Helvetica Neue"/>
                <a:cs typeface="Helvetica Neue"/>
                <a:sym typeface="Helvetica Neue"/>
              </a:rPr>
              <a:t> (7 instances)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Snapshot at time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Max</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A B C	       A B C 	     A B C</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0 1 0	       7 5 3 	     3 3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	</a:t>
            </a:r>
            <a:r>
              <a:rPr b="0" i="0" lang="en-US" sz="1800" u="none" cap="none" strike="noStrike">
                <a:solidFill>
                  <a:schemeClr val="dk1"/>
                </a:solidFill>
                <a:latin typeface="Helvetica Neue"/>
                <a:ea typeface="Helvetica Neue"/>
                <a:cs typeface="Helvetica Neue"/>
                <a:sym typeface="Helvetica Neue"/>
              </a:rPr>
              <a:t>2 0 0 	       3 2 2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2 	       9 0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2 2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0 0 2	       4 3 3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220787" y="152400"/>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Example of Safety Algorithm (Cont.) </a:t>
            </a:r>
            <a:endParaRPr/>
          </a:p>
        </p:txBody>
      </p:sp>
      <p:sp>
        <p:nvSpPr>
          <p:cNvPr id="270" name="Google Shape;270;p44"/>
          <p:cNvSpPr txBox="1"/>
          <p:nvPr>
            <p:ph idx="1" type="body"/>
          </p:nvPr>
        </p:nvSpPr>
        <p:spPr>
          <a:xfrm>
            <a:off x="852487" y="1238250"/>
            <a:ext cx="7923212" cy="4540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content of the matrix </a:t>
            </a:r>
            <a:r>
              <a:rPr b="1" i="1" lang="en-US" sz="1800" u="none" cap="none" strike="noStrike">
                <a:solidFill>
                  <a:schemeClr val="dk1"/>
                </a:solidFill>
                <a:latin typeface="Helvetica Neue"/>
                <a:ea typeface="Helvetica Neue"/>
                <a:cs typeface="Helvetica Neue"/>
                <a:sym typeface="Helvetica Neue"/>
              </a:rPr>
              <a:t>Need</a:t>
            </a:r>
            <a:r>
              <a:rPr b="0" i="0" lang="en-US" sz="1800" u="none" cap="none" strike="noStrike">
                <a:solidFill>
                  <a:schemeClr val="dk1"/>
                </a:solidFill>
                <a:latin typeface="Helvetica Neue"/>
                <a:ea typeface="Helvetica Neue"/>
                <a:cs typeface="Helvetica Neue"/>
                <a:sym typeface="Helvetica Neue"/>
              </a:rPr>
              <a:t> is defined to be </a:t>
            </a:r>
            <a:r>
              <a:rPr b="1" i="1" lang="en-US" sz="1800" u="none" cap="none" strike="noStrike">
                <a:solidFill>
                  <a:schemeClr val="dk1"/>
                </a:solidFill>
                <a:latin typeface="Helvetica Neue"/>
                <a:ea typeface="Helvetica Neue"/>
                <a:cs typeface="Helvetica Neue"/>
                <a:sym typeface="Helvetica Neue"/>
              </a:rPr>
              <a:t>Max</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Allocation</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Need</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A B C	       A B C 	     A B C</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0 1 0	       7 4 3 	     3 3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	</a:t>
            </a:r>
            <a:r>
              <a:rPr b="0" i="0" lang="en-US" sz="1800" u="none" cap="none" strike="noStrike">
                <a:solidFill>
                  <a:schemeClr val="dk1"/>
                </a:solidFill>
                <a:latin typeface="Helvetica Neue"/>
                <a:ea typeface="Helvetica Neue"/>
                <a:cs typeface="Helvetica Neue"/>
                <a:sym typeface="Helvetica Neue"/>
              </a:rPr>
              <a:t>2 0 0 	       1 2 2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2 	       6 0 0</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0 1 1</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0 0 2	       4 3 1  </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system is in a safe state since the sequence &lt;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&gt; satisfies safety criteria</a:t>
            </a:r>
            <a:endParaRPr b="0" baseline="-25000"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0" baseline="-2500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1273175" y="231775"/>
            <a:ext cx="79248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Resource-Request Algorithm for Process </a:t>
            </a:r>
            <a:r>
              <a:rPr b="1" i="1" lang="en-US" sz="2800" u="none" cap="none" strike="noStrike">
                <a:solidFill>
                  <a:srgbClr val="006699"/>
                </a:solidFill>
                <a:latin typeface="Arial"/>
                <a:ea typeface="Arial"/>
                <a:cs typeface="Arial"/>
                <a:sym typeface="Arial"/>
              </a:rPr>
              <a:t>P</a:t>
            </a:r>
            <a:r>
              <a:rPr b="1" baseline="-25000" i="1" lang="en-US" sz="2800" u="none" cap="none" strike="noStrike">
                <a:solidFill>
                  <a:srgbClr val="006699"/>
                </a:solidFill>
                <a:latin typeface="Arial"/>
                <a:ea typeface="Arial"/>
                <a:cs typeface="Arial"/>
                <a:sym typeface="Arial"/>
              </a:rPr>
              <a:t>i</a:t>
            </a:r>
            <a:endParaRPr/>
          </a:p>
        </p:txBody>
      </p:sp>
      <p:sp>
        <p:nvSpPr>
          <p:cNvPr id="276" name="Google Shape;276;p45"/>
          <p:cNvSpPr txBox="1"/>
          <p:nvPr>
            <p:ph idx="1" type="body"/>
          </p:nvPr>
        </p:nvSpPr>
        <p:spPr>
          <a:xfrm>
            <a:off x="822325" y="1114425"/>
            <a:ext cx="7880350" cy="468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Let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 be the request vector for process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endParaRPr/>
          </a:p>
          <a:p>
            <a:pPr indent="-342900" lvl="0" marL="342900" marR="0" rtl="0" algn="l">
              <a:lnSpc>
                <a:spcPct val="9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a:t>
            </a:r>
            <a:r>
              <a:rPr b="1" baseline="-2500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t>
            </a:r>
            <a:r>
              <a:rPr b="1" i="1" lang="en-US" sz="1800" u="none" cap="none" strike="noStrike">
                <a:solidFill>
                  <a:schemeClr val="dk1"/>
                </a:solidFill>
                <a:latin typeface="Helvetica Neue"/>
                <a:ea typeface="Helvetica Neue"/>
                <a:cs typeface="Helvetica Neue"/>
                <a:sym typeface="Helvetica Neue"/>
              </a:rPr>
              <a:t>j</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k</a:t>
            </a:r>
            <a:r>
              <a:rPr b="1"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Process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wants </a:t>
            </a:r>
            <a:r>
              <a:rPr b="1" i="1" lang="en-US" sz="1800" u="none" cap="none" strike="noStrike">
                <a:solidFill>
                  <a:schemeClr val="dk1"/>
                </a:solidFill>
                <a:latin typeface="Helvetica Neue"/>
                <a:ea typeface="Helvetica Neue"/>
                <a:cs typeface="Helvetica Neue"/>
                <a:sym typeface="Helvetica Neue"/>
              </a:rPr>
              <a:t>k</a:t>
            </a:r>
            <a:r>
              <a:rPr b="0" i="0" lang="en-US" sz="1800" u="none" cap="none" strike="noStrike">
                <a:solidFill>
                  <a:schemeClr val="dk1"/>
                </a:solidFill>
                <a:latin typeface="Helvetica Neue"/>
                <a:ea typeface="Helvetica Neue"/>
                <a:cs typeface="Helvetica Neue"/>
                <a:sym typeface="Helvetica Neue"/>
              </a:rPr>
              <a:t> instances of resource type </a:t>
            </a:r>
            <a:r>
              <a:rPr b="1" i="1" lang="en-US" sz="1800" u="none" cap="none" strike="noStrike">
                <a:solidFill>
                  <a:schemeClr val="dk1"/>
                </a:solidFill>
                <a:latin typeface="Helvetica Neue"/>
                <a:ea typeface="Helvetica Neue"/>
                <a:cs typeface="Helvetica Neue"/>
                <a:sym typeface="Helvetica Neue"/>
              </a:rPr>
              <a:t>R</a:t>
            </a:r>
            <a:r>
              <a:rPr b="1" baseline="-25000" i="1" lang="en-US" sz="1800" u="none" cap="none" strike="noStrike">
                <a:solidFill>
                  <a:schemeClr val="dk1"/>
                </a:solidFill>
                <a:latin typeface="Helvetica Neue"/>
                <a:ea typeface="Helvetica Neue"/>
                <a:cs typeface="Helvetica Neue"/>
                <a:sym typeface="Helvetica Neue"/>
              </a:rPr>
              <a:t>j</a:t>
            </a:r>
            <a:endParaRPr/>
          </a:p>
          <a:p>
            <a:pPr indent="-342900" lvl="0" marL="342900" marR="0" rtl="0" algn="l">
              <a:lnSpc>
                <a:spcPct val="90000"/>
              </a:lnSpc>
              <a:spcBef>
                <a:spcPts val="630"/>
              </a:spcBef>
              <a:spcAft>
                <a:spcPts val="0"/>
              </a:spcAft>
              <a:buClr>
                <a:srgbClr val="993300"/>
              </a:buClr>
              <a:buSzPts val="1620"/>
              <a:buFont typeface="Arial"/>
              <a:buNone/>
            </a:pPr>
            <a:r>
              <a:t/>
            </a:r>
            <a:endParaRPr b="1" baseline="-2500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630"/>
              </a:spcBef>
              <a:spcAft>
                <a:spcPts val="0"/>
              </a:spcAft>
              <a:buClr>
                <a:srgbClr val="CC6600"/>
              </a:buClr>
              <a:buSzPts val="1440"/>
              <a:buFont typeface="Arial"/>
              <a:buNone/>
            </a:pPr>
            <a:r>
              <a:rPr b="0" i="0" lang="en-US" sz="1800" u="none" cap="none" strike="noStrike">
                <a:solidFill>
                  <a:schemeClr val="dk1"/>
                </a:solidFill>
                <a:latin typeface="Helvetica Neue"/>
                <a:ea typeface="Helvetica Neue"/>
                <a:cs typeface="Helvetica Neue"/>
                <a:sym typeface="Helvetica Neue"/>
              </a:rPr>
              <a:t>1.	If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a:t>
            </a:r>
            <a:r>
              <a:rPr b="1"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Need</a:t>
            </a:r>
            <a:r>
              <a:rPr b="1" baseline="-25000" i="1" lang="en-US" sz="1800" u="none" cap="none" strike="noStrike">
                <a:solidFill>
                  <a:schemeClr val="dk1"/>
                </a:solidFill>
                <a:latin typeface="Helvetica Neue"/>
                <a:ea typeface="Helvetica Neue"/>
                <a:cs typeface="Helvetica Neue"/>
                <a:sym typeface="Helvetica Neue"/>
              </a:rPr>
              <a:t>i</a:t>
            </a:r>
            <a:r>
              <a:rPr b="1"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go to step 2.  Otherwise, raise error condition, since process has exceeded its maximum claim</a:t>
            </a:r>
            <a:endParaRPr/>
          </a:p>
          <a:p>
            <a:pPr indent="-285750" lvl="1" marL="742950" marR="0" rtl="0" algn="l">
              <a:lnSpc>
                <a:spcPct val="90000"/>
              </a:lnSpc>
              <a:spcBef>
                <a:spcPts val="630"/>
              </a:spcBef>
              <a:spcAft>
                <a:spcPts val="0"/>
              </a:spcAft>
              <a:buClr>
                <a:srgbClr val="CC6600"/>
              </a:buClr>
              <a:buSzPts val="1440"/>
              <a:buFont typeface="Arial"/>
              <a:buNone/>
            </a:pPr>
            <a:r>
              <a:rPr b="0" i="0" lang="en-US" sz="1800" u="none" cap="none" strike="noStrike">
                <a:solidFill>
                  <a:schemeClr val="dk1"/>
                </a:solidFill>
                <a:latin typeface="Helvetica Neue"/>
                <a:ea typeface="Helvetica Neue"/>
                <a:cs typeface="Helvetica Neue"/>
                <a:sym typeface="Helvetica Neue"/>
              </a:rPr>
              <a:t>2.	If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Available</a:t>
            </a:r>
            <a:r>
              <a:rPr b="0" i="0" lang="en-US" sz="1800" u="none" cap="none" strike="noStrike">
                <a:solidFill>
                  <a:schemeClr val="dk1"/>
                </a:solidFill>
                <a:latin typeface="Helvetica Neue"/>
                <a:ea typeface="Helvetica Neue"/>
                <a:cs typeface="Helvetica Neue"/>
                <a:sym typeface="Helvetica Neue"/>
              </a:rPr>
              <a:t>,  go to step 3.  Otherwise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must wait, since resources are not available</a:t>
            </a:r>
            <a:endParaRPr/>
          </a:p>
          <a:p>
            <a:pPr indent="-285750" lvl="1" marL="742950" marR="0" rtl="0" algn="l">
              <a:lnSpc>
                <a:spcPct val="90000"/>
              </a:lnSpc>
              <a:spcBef>
                <a:spcPts val="630"/>
              </a:spcBef>
              <a:spcAft>
                <a:spcPts val="0"/>
              </a:spcAft>
              <a:buClr>
                <a:srgbClr val="CC6600"/>
              </a:buClr>
              <a:buSzPts val="1440"/>
              <a:buFont typeface="Arial"/>
              <a:buNone/>
            </a:pPr>
            <a:r>
              <a:rPr b="0" i="0" lang="en-US" sz="1800" u="none" cap="none" strike="noStrike">
                <a:solidFill>
                  <a:schemeClr val="dk1"/>
                </a:solidFill>
                <a:latin typeface="Helvetica Neue"/>
                <a:ea typeface="Helvetica Neue"/>
                <a:cs typeface="Helvetica Neue"/>
                <a:sym typeface="Helvetica Neue"/>
              </a:rPr>
              <a:t>3.	Pretend to allocate requested resources to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by modifying the state as follows:</a:t>
            </a:r>
            <a:endParaRPr/>
          </a:p>
          <a:p>
            <a:pPr indent="-228600" lvl="3" marL="1428750" marR="0" rtl="0" algn="l">
              <a:lnSpc>
                <a:spcPct val="90000"/>
              </a:lnSpc>
              <a:spcBef>
                <a:spcPts val="630"/>
              </a:spcBef>
              <a:spcAft>
                <a:spcPts val="0"/>
              </a:spcAft>
              <a:buClr>
                <a:schemeClr val="hlink"/>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Available</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Available  </a:t>
            </a:r>
            <a:r>
              <a:rPr b="1" i="0" lang="en-US" sz="1800" u="none" cap="none" strike="noStrike">
                <a:solidFill>
                  <a:schemeClr val="dk1"/>
                </a:solidFill>
                <a:latin typeface="Helvetica Neue"/>
                <a:ea typeface="Helvetica Neue"/>
                <a:cs typeface="Helvetica Neue"/>
                <a:sym typeface="Helvetica Neue"/>
              </a:rPr>
              <a:t>–</a:t>
            </a:r>
            <a:r>
              <a:rPr b="1" i="1" lang="en-US" sz="1800" u="none" cap="none" strike="noStrike">
                <a:solidFill>
                  <a:schemeClr val="dk1"/>
                </a:solidFill>
                <a:latin typeface="Helvetica Neue"/>
                <a:ea typeface="Helvetica Neue"/>
                <a:cs typeface="Helvetica Neue"/>
                <a:sym typeface="Helvetica Neue"/>
              </a:rPr>
              <a:t> Request</a:t>
            </a:r>
            <a:r>
              <a:rPr b="1" baseline="-25000" i="1" lang="en-US" sz="1800" u="none" cap="none" strike="noStrike">
                <a:solidFill>
                  <a:schemeClr val="dk1"/>
                </a:solidFill>
                <a:latin typeface="Helvetica Neue"/>
                <a:ea typeface="Helvetica Neue"/>
                <a:cs typeface="Helvetica Neue"/>
                <a:sym typeface="Helvetica Neue"/>
              </a:rPr>
              <a:t>i</a:t>
            </a:r>
            <a:endParaRPr b="1" i="1" sz="1800" u="none" cap="none" strike="noStrike">
              <a:solidFill>
                <a:schemeClr val="dk1"/>
              </a:solidFill>
              <a:latin typeface="Helvetica Neue"/>
              <a:ea typeface="Helvetica Neue"/>
              <a:cs typeface="Helvetica Neue"/>
              <a:sym typeface="Helvetica Neue"/>
            </a:endParaRPr>
          </a:p>
          <a:p>
            <a:pPr indent="-228600" lvl="3" marL="1428750" marR="0" rtl="0" algn="l">
              <a:lnSpc>
                <a:spcPct val="90000"/>
              </a:lnSpc>
              <a:spcBef>
                <a:spcPts val="630"/>
              </a:spcBef>
              <a:spcAft>
                <a:spcPts val="0"/>
              </a:spcAft>
              <a:buClr>
                <a:schemeClr val="hlink"/>
              </a:buClr>
              <a:buSzPts val="1350"/>
              <a:buFont typeface="Helvetica Neue"/>
              <a:buNone/>
            </a:pP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Allocation</a:t>
            </a:r>
            <a:r>
              <a:rPr b="1" baseline="-25000" i="1" lang="en-US" sz="1800" u="none" cap="none" strike="noStrike">
                <a:solidFill>
                  <a:schemeClr val="dk1"/>
                </a:solidFill>
                <a:latin typeface="Helvetica Neue"/>
                <a:ea typeface="Helvetica Neue"/>
                <a:cs typeface="Helvetica Neue"/>
                <a:sym typeface="Helvetica Neue"/>
              </a:rPr>
              <a:t>i</a:t>
            </a:r>
            <a:r>
              <a:rPr b="1" baseline="-2500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Allocation</a:t>
            </a:r>
            <a:r>
              <a:rPr b="1"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a:t>
            </a:r>
            <a:endParaRPr/>
          </a:p>
          <a:p>
            <a:pPr indent="-228600" lvl="3" marL="1428750" marR="0" rtl="0" algn="l">
              <a:lnSpc>
                <a:spcPct val="90000"/>
              </a:lnSpc>
              <a:spcBef>
                <a:spcPts val="630"/>
              </a:spcBef>
              <a:spcAft>
                <a:spcPts val="0"/>
              </a:spcAft>
              <a:buClr>
                <a:schemeClr val="hlink"/>
              </a:buClr>
              <a:buSzPts val="1350"/>
              <a:buFont typeface="Helvetica Neue"/>
              <a:buNone/>
            </a:pP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Need</a:t>
            </a:r>
            <a:r>
              <a:rPr b="1" baseline="-25000" i="1" lang="en-US" sz="1800" u="none" cap="none" strike="noStrike">
                <a:solidFill>
                  <a:schemeClr val="dk1"/>
                </a:solidFill>
                <a:latin typeface="Helvetica Neue"/>
                <a:ea typeface="Helvetica Neue"/>
                <a:cs typeface="Helvetica Neue"/>
                <a:sym typeface="Helvetica Neue"/>
              </a:rPr>
              <a:t>i</a:t>
            </a:r>
            <a:r>
              <a:rPr b="1"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t>
            </a:r>
            <a:r>
              <a:rPr b="1" i="1" lang="en-US" sz="1800" u="none" cap="none" strike="noStrike">
                <a:solidFill>
                  <a:schemeClr val="dk1"/>
                </a:solidFill>
                <a:latin typeface="Helvetica Neue"/>
                <a:ea typeface="Helvetica Neue"/>
                <a:cs typeface="Helvetica Neue"/>
                <a:sym typeface="Helvetica Neue"/>
              </a:rPr>
              <a:t> Need</a:t>
            </a:r>
            <a:r>
              <a:rPr b="1"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Request</a:t>
            </a:r>
            <a:r>
              <a:rPr b="1" baseline="-25000" i="1" lang="en-US" sz="1800" u="none" cap="none" strike="noStrike">
                <a:solidFill>
                  <a:schemeClr val="dk1"/>
                </a:solidFill>
                <a:latin typeface="Helvetica Neue"/>
                <a:ea typeface="Helvetica Neue"/>
                <a:cs typeface="Helvetica Neue"/>
                <a:sym typeface="Helvetica Neue"/>
              </a:rPr>
              <a:t>i</a:t>
            </a:r>
            <a:endParaRPr b="1" i="1" sz="1800" u="none" cap="none" strike="noStrike">
              <a:solidFill>
                <a:schemeClr val="dk1"/>
              </a:solidFill>
              <a:latin typeface="Helvetica Neue"/>
              <a:ea typeface="Helvetica Neue"/>
              <a:cs typeface="Helvetica Neue"/>
              <a:sym typeface="Helvetica Neue"/>
            </a:endParaRPr>
          </a:p>
          <a:p>
            <a:pPr indent="-228600" lvl="2" marL="10858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safe ⇒ the resources are allocated to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endParaRPr/>
          </a:p>
          <a:p>
            <a:pPr indent="-228600" lvl="2" marL="10858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unsafe ⇒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must wait, and the old resource-allocation state is restored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1022350" y="152400"/>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Example of Banker’s Algorithm</a:t>
            </a:r>
            <a:endParaRPr/>
          </a:p>
        </p:txBody>
      </p:sp>
      <p:sp>
        <p:nvSpPr>
          <p:cNvPr id="282" name="Google Shape;282;p46"/>
          <p:cNvSpPr txBox="1"/>
          <p:nvPr>
            <p:ph idx="1" type="body"/>
          </p:nvPr>
        </p:nvSpPr>
        <p:spPr>
          <a:xfrm>
            <a:off x="852487" y="1187450"/>
            <a:ext cx="7923212" cy="4540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5 processes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through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3 resource types:</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(10 instances),  </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(5 instances), and </a:t>
            </a:r>
            <a:r>
              <a:rPr b="0" i="1" lang="en-US" sz="1800" u="none" cap="none" strike="noStrike">
                <a:solidFill>
                  <a:schemeClr val="dk1"/>
                </a:solidFill>
                <a:latin typeface="Helvetica Neue"/>
                <a:ea typeface="Helvetica Neue"/>
                <a:cs typeface="Helvetica Neue"/>
                <a:sym typeface="Helvetica Neue"/>
              </a:rPr>
              <a:t>C</a:t>
            </a:r>
            <a:r>
              <a:rPr b="0" i="0" lang="en-US" sz="1800" u="none" cap="none" strike="noStrike">
                <a:solidFill>
                  <a:schemeClr val="dk1"/>
                </a:solidFill>
                <a:latin typeface="Helvetica Neue"/>
                <a:ea typeface="Helvetica Neue"/>
                <a:cs typeface="Helvetica Neue"/>
                <a:sym typeface="Helvetica Neue"/>
              </a:rPr>
              <a:t> (7 instances)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Snapshot at time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Max</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A B C	       A B C 	     A B C</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0 1 0	       7 5 3 	     3 3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	</a:t>
            </a:r>
            <a:r>
              <a:rPr b="0" i="0" lang="en-US" sz="1800" u="none" cap="none" strike="noStrike">
                <a:solidFill>
                  <a:schemeClr val="dk1"/>
                </a:solidFill>
                <a:latin typeface="Helvetica Neue"/>
                <a:ea typeface="Helvetica Neue"/>
                <a:cs typeface="Helvetica Neue"/>
                <a:sym typeface="Helvetica Neue"/>
              </a:rPr>
              <a:t>2 0 0 	       3 2 2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2 	       9 0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2 2 2</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0 0 2	       4 3 3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We have shown that the system is in a safe state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817562" y="150812"/>
            <a:ext cx="78692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Example:  </a:t>
            </a:r>
            <a:r>
              <a:rPr b="1" i="1" lang="en-US" sz="3200" u="none" cap="none" strike="noStrike">
                <a:solidFill>
                  <a:srgbClr val="006699"/>
                </a:solidFill>
                <a:latin typeface="Arial"/>
                <a:ea typeface="Arial"/>
                <a:cs typeface="Arial"/>
                <a:sym typeface="Arial"/>
              </a:rPr>
              <a:t>P</a:t>
            </a:r>
            <a:r>
              <a:rPr b="1" baseline="-25000" i="0" lang="en-US" sz="3200" u="none" cap="none" strike="noStrike">
                <a:solidFill>
                  <a:srgbClr val="006699"/>
                </a:solidFill>
                <a:latin typeface="Arial"/>
                <a:ea typeface="Arial"/>
                <a:cs typeface="Arial"/>
                <a:sym typeface="Arial"/>
              </a:rPr>
              <a:t>1</a:t>
            </a:r>
            <a:r>
              <a:rPr b="1" i="0" lang="en-US" sz="3200" u="none" cap="none" strike="noStrike">
                <a:solidFill>
                  <a:srgbClr val="006699"/>
                </a:solidFill>
                <a:latin typeface="Arial"/>
                <a:ea typeface="Arial"/>
                <a:cs typeface="Arial"/>
                <a:sym typeface="Arial"/>
              </a:rPr>
              <a:t> Request (1,0,2)</a:t>
            </a:r>
            <a:endParaRPr/>
          </a:p>
        </p:txBody>
      </p:sp>
      <p:sp>
        <p:nvSpPr>
          <p:cNvPr id="288" name="Google Shape;288;p47"/>
          <p:cNvSpPr txBox="1"/>
          <p:nvPr>
            <p:ph idx="1" type="body"/>
          </p:nvPr>
        </p:nvSpPr>
        <p:spPr>
          <a:xfrm>
            <a:off x="896937" y="1103312"/>
            <a:ext cx="7766050" cy="5103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Check that Request ≤ Available (that is, (1,0,2) ≤ (3,3,2) ⇒ true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State of system after resources allocated to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1</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Need</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A B C	A B C	 A B C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0 1 0 	7 4 3 	2 3 0</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3 0 2             0 2 0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2 	 6 0 0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0 1 1</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0 0 2 	 4 3 1 </a:t>
            </a:r>
            <a:endParaRPr/>
          </a:p>
          <a:p>
            <a:pPr indent="-342900" lvl="0" marL="342900" marR="0" rtl="0" algn="l">
              <a:lnSpc>
                <a:spcPct val="100000"/>
              </a:lnSpc>
              <a:spcBef>
                <a:spcPts val="280"/>
              </a:spcBef>
              <a:spcAft>
                <a:spcPts val="0"/>
              </a:spcAft>
              <a:buClr>
                <a:srgbClr val="993300"/>
              </a:buClr>
              <a:buSzPts val="720"/>
              <a:buFont typeface="Arial"/>
              <a:buNone/>
            </a:pPr>
            <a:r>
              <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Executing safety algorithm shows that sequence &lt;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1</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3</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4</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0</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&gt; satisfies safety requirement</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Given the above state -- can request for (3,3,0) by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 be granted?</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Given the above state -- can request for (0,2,0) by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be granted?</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1201737" y="182562"/>
            <a:ext cx="7562850" cy="4460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600"/>
              <a:buFont typeface="Arial"/>
              <a:buNone/>
            </a:pPr>
            <a:r>
              <a:rPr b="1" i="0" lang="en-US" sz="2600" u="none" cap="none" strike="noStrike">
                <a:solidFill>
                  <a:srgbClr val="006699"/>
                </a:solidFill>
                <a:latin typeface="Arial"/>
                <a:ea typeface="Arial"/>
                <a:cs typeface="Arial"/>
                <a:sym typeface="Arial"/>
              </a:rPr>
              <a:t>Methods for Handling Deadlocks: Detection</a:t>
            </a:r>
            <a:endParaRPr/>
          </a:p>
        </p:txBody>
      </p:sp>
      <p:sp>
        <p:nvSpPr>
          <p:cNvPr id="294" name="Google Shape;294;p48"/>
          <p:cNvSpPr txBox="1"/>
          <p:nvPr>
            <p:ph idx="1" type="body"/>
          </p:nvPr>
        </p:nvSpPr>
        <p:spPr>
          <a:xfrm>
            <a:off x="1281112" y="1116012"/>
            <a:ext cx="6229350" cy="326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Allow system to enter deadlock state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Detection algorithm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Single instance of a resource type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Multiple instances of a resource type.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Recovery scheme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1143000" y="-141287"/>
            <a:ext cx="7772400" cy="8445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Single Instance of Each Resource Type</a:t>
            </a:r>
            <a:endParaRPr/>
          </a:p>
        </p:txBody>
      </p:sp>
      <p:sp>
        <p:nvSpPr>
          <p:cNvPr id="300" name="Google Shape;300;p49"/>
          <p:cNvSpPr txBox="1"/>
          <p:nvPr>
            <p:ph idx="1" type="body"/>
          </p:nvPr>
        </p:nvSpPr>
        <p:spPr>
          <a:xfrm>
            <a:off x="1179512" y="1095375"/>
            <a:ext cx="7570787"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Maintain a </a:t>
            </a:r>
            <a:r>
              <a:rPr b="1" i="0" lang="en-US" sz="1800" u="none" cap="none" strike="noStrike">
                <a:solidFill>
                  <a:srgbClr val="3366FF"/>
                </a:solidFill>
                <a:latin typeface="Helvetica Neue"/>
                <a:ea typeface="Helvetica Neue"/>
                <a:cs typeface="Helvetica Neue"/>
                <a:sym typeface="Helvetica Neue"/>
              </a:rPr>
              <a:t>wait-for </a:t>
            </a:r>
            <a:r>
              <a:rPr b="0" i="0" lang="en-US" sz="1800" u="none" cap="none" strike="noStrike">
                <a:solidFill>
                  <a:schemeClr val="dk1"/>
                </a:solidFill>
                <a:latin typeface="Helvetica Neue"/>
                <a:ea typeface="Helvetica Neue"/>
                <a:cs typeface="Helvetica Neue"/>
                <a:sym typeface="Helvetica Neue"/>
              </a:rPr>
              <a:t>graph</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Nodes are processes</a:t>
            </a:r>
            <a:endParaRPr/>
          </a:p>
          <a:p>
            <a:pPr indent="-285750" lvl="1" marL="742950" marR="0" rtl="0" algn="l">
              <a:lnSpc>
                <a:spcPct val="100000"/>
              </a:lnSpc>
              <a:spcBef>
                <a:spcPts val="630"/>
              </a:spcBef>
              <a:spcAft>
                <a:spcPts val="0"/>
              </a:spcAft>
              <a:buClr>
                <a:srgbClr val="CC6600"/>
              </a:buClr>
              <a:buSzPts val="1440"/>
              <a:buFont typeface="Arial"/>
              <a:buChar char="●"/>
            </a:pP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j   </a:t>
            </a:r>
            <a:r>
              <a:rPr b="0" i="0" lang="en-US" sz="1800" u="none" cap="none" strike="noStrike">
                <a:solidFill>
                  <a:schemeClr val="dk1"/>
                </a:solidFill>
                <a:latin typeface="Helvetica Neue"/>
                <a:ea typeface="Helvetica Neue"/>
                <a:cs typeface="Helvetica Neue"/>
                <a:sym typeface="Helvetica Neue"/>
              </a:rPr>
              <a:t>if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is waiting for</a:t>
            </a:r>
            <a:r>
              <a:rPr b="0" i="1"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j</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Converting a resource-allocation graph to a wait-for graph.</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descr="7" id="301" name="Google Shape;301;p49"/>
          <p:cNvPicPr preferRelativeResize="0"/>
          <p:nvPr/>
        </p:nvPicPr>
        <p:blipFill rotWithShape="1">
          <a:blip r:embed="rId3">
            <a:alphaModFix/>
          </a:blip>
          <a:srcRect b="0" l="0" r="0" t="0"/>
          <a:stretch/>
        </p:blipFill>
        <p:spPr>
          <a:xfrm>
            <a:off x="2346325" y="2794000"/>
            <a:ext cx="3910012" cy="2522537"/>
          </a:xfrm>
          <a:prstGeom prst="rect">
            <a:avLst/>
          </a:prstGeom>
          <a:noFill/>
          <a:ln>
            <a:noFill/>
          </a:ln>
        </p:spPr>
      </p:pic>
      <p:sp>
        <p:nvSpPr>
          <p:cNvPr id="302" name="Google Shape;302;p49"/>
          <p:cNvSpPr txBox="1"/>
          <p:nvPr/>
        </p:nvSpPr>
        <p:spPr>
          <a:xfrm>
            <a:off x="1463675" y="5422900"/>
            <a:ext cx="2954337"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Resource-Allocation Graph</a:t>
            </a:r>
            <a:endParaRPr/>
          </a:p>
        </p:txBody>
      </p:sp>
      <p:sp>
        <p:nvSpPr>
          <p:cNvPr id="303" name="Google Shape;303;p49"/>
          <p:cNvSpPr txBox="1"/>
          <p:nvPr/>
        </p:nvSpPr>
        <p:spPr>
          <a:xfrm>
            <a:off x="4676775" y="5422900"/>
            <a:ext cx="3173412"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Corresponding wait-for graph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1143000" y="-141287"/>
            <a:ext cx="7772400" cy="8445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Detection Algorithm for Single Instance</a:t>
            </a:r>
            <a:endParaRPr/>
          </a:p>
        </p:txBody>
      </p:sp>
      <p:sp>
        <p:nvSpPr>
          <p:cNvPr id="309" name="Google Shape;309;p50"/>
          <p:cNvSpPr txBox="1"/>
          <p:nvPr>
            <p:ph idx="1" type="body"/>
          </p:nvPr>
        </p:nvSpPr>
        <p:spPr>
          <a:xfrm>
            <a:off x="1254125" y="1173162"/>
            <a:ext cx="6167437" cy="4511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Maintain a </a:t>
            </a:r>
            <a:r>
              <a:rPr b="1" i="0" lang="en-US" sz="1800" u="none" cap="none" strike="noStrike">
                <a:solidFill>
                  <a:srgbClr val="3366FF"/>
                </a:solidFill>
                <a:latin typeface="Helvetica Neue"/>
                <a:ea typeface="Helvetica Neue"/>
                <a:cs typeface="Helvetica Neue"/>
                <a:sym typeface="Helvetica Neue"/>
              </a:rPr>
              <a:t>wait-for </a:t>
            </a:r>
            <a:r>
              <a:rPr b="0" i="0" lang="en-US" sz="1800" u="none" cap="none" strike="noStrike">
                <a:solidFill>
                  <a:schemeClr val="dk1"/>
                </a:solidFill>
                <a:latin typeface="Helvetica Neue"/>
                <a:ea typeface="Helvetica Neue"/>
                <a:cs typeface="Helvetica Neue"/>
                <a:sym typeface="Helvetica Neue"/>
              </a:rPr>
              <a:t>graph</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Periodically invoke an algorithm that searches for a cycle in the graph. If there is a cycle, there exists a deadlock</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An algorithm to detect a cycle in a graph requires an order of</a:t>
            </a:r>
            <a:r>
              <a:rPr b="0" i="1"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n</a:t>
            </a:r>
            <a:r>
              <a:rPr b="1" baseline="30000" i="0" lang="en-US" sz="1800" u="none" cap="none" strike="noStrike">
                <a:solidFill>
                  <a:schemeClr val="dk1"/>
                </a:solidFill>
                <a:latin typeface="Helvetica Neue"/>
                <a:ea typeface="Helvetica Neue"/>
                <a:cs typeface="Helvetica Neue"/>
                <a:sym typeface="Helvetica Neue"/>
              </a:rPr>
              <a:t>2</a:t>
            </a:r>
            <a:r>
              <a:rPr b="1"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operations, where </a:t>
            </a:r>
            <a:r>
              <a:rPr b="1" i="1"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is the number of vertices in the graph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1474787" y="327025"/>
            <a:ext cx="7586662" cy="431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Several Instances of a Resource Type</a:t>
            </a:r>
            <a:endParaRPr/>
          </a:p>
        </p:txBody>
      </p:sp>
      <p:sp>
        <p:nvSpPr>
          <p:cNvPr id="315" name="Google Shape;315;p51"/>
          <p:cNvSpPr txBox="1"/>
          <p:nvPr>
            <p:ph idx="1" type="body"/>
          </p:nvPr>
        </p:nvSpPr>
        <p:spPr>
          <a:xfrm>
            <a:off x="1414462" y="1654175"/>
            <a:ext cx="6435725" cy="3597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Available</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Vector of length </a:t>
            </a:r>
            <a:r>
              <a:rPr b="0" i="1" lang="en-US" sz="1800" u="none" cap="none" strike="noStrike">
                <a:solidFill>
                  <a:schemeClr val="dk1"/>
                </a:solidFill>
                <a:latin typeface="Helvetica Neue"/>
                <a:ea typeface="Helvetica Neue"/>
                <a:cs typeface="Helvetica Neue"/>
                <a:sym typeface="Helvetica Neue"/>
              </a:rPr>
              <a:t>m</a:t>
            </a:r>
            <a:r>
              <a:rPr b="0" i="0" lang="en-US" sz="1800" u="none" cap="none" strike="noStrike">
                <a:solidFill>
                  <a:schemeClr val="dk1"/>
                </a:solidFill>
                <a:latin typeface="Helvetica Neue"/>
                <a:ea typeface="Helvetica Neue"/>
                <a:cs typeface="Helvetica Neue"/>
                <a:sym typeface="Helvetica Neue"/>
              </a:rPr>
              <a:t>. If available [</a:t>
            </a:r>
            <a:r>
              <a:rPr b="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k</a:t>
            </a:r>
            <a:r>
              <a:rPr b="0" i="0" lang="en-US" sz="1800" u="none" cap="none" strike="noStrike">
                <a:solidFill>
                  <a:schemeClr val="dk1"/>
                </a:solidFill>
                <a:latin typeface="Helvetica Neue"/>
                <a:ea typeface="Helvetica Neue"/>
                <a:cs typeface="Helvetica Neue"/>
                <a:sym typeface="Helvetica Neue"/>
              </a:rPr>
              <a:t>, then there are</a:t>
            </a:r>
            <a:r>
              <a:rPr b="0" i="1" lang="en-US" sz="1800" u="none" cap="none" strike="noStrike">
                <a:solidFill>
                  <a:schemeClr val="dk1"/>
                </a:solidFill>
                <a:latin typeface="Helvetica Neue"/>
                <a:ea typeface="Helvetica Neue"/>
                <a:cs typeface="Helvetica Neue"/>
                <a:sym typeface="Helvetica Neue"/>
              </a:rPr>
              <a:t> k</a:t>
            </a:r>
            <a:r>
              <a:rPr b="0" i="0" lang="en-US" sz="1800" u="none" cap="none" strike="noStrike">
                <a:solidFill>
                  <a:schemeClr val="dk1"/>
                </a:solidFill>
                <a:latin typeface="Helvetica Neue"/>
                <a:ea typeface="Helvetica Neue"/>
                <a:cs typeface="Helvetica Neue"/>
                <a:sym typeface="Helvetica Neue"/>
              </a:rPr>
              <a:t> instances of resource type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r>
              <a:rPr b="0" baseline="-25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280"/>
              </a:spcBef>
              <a:spcAft>
                <a:spcPts val="0"/>
              </a:spcAft>
              <a:buClr>
                <a:srgbClr val="993300"/>
              </a:buClr>
              <a:buSzPts val="720"/>
              <a:buFont typeface="Arial"/>
              <a:buNone/>
            </a:pPr>
            <a:r>
              <a:t/>
            </a:r>
            <a:endParaRPr b="0" baseline="-25000" i="1"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000000"/>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n </a:t>
            </a:r>
            <a:r>
              <a:rPr b="0" i="0" lang="en-US" sz="1200" u="none" cap="none" strike="noStrike">
                <a:solidFill>
                  <a:schemeClr val="dk1"/>
                </a:solidFill>
                <a:latin typeface="Helvetica Neue"/>
                <a:ea typeface="Helvetica Neue"/>
                <a:cs typeface="Helvetica Neue"/>
                <a:sym typeface="Helvetica Neue"/>
              </a:rPr>
              <a:t>x</a:t>
            </a:r>
            <a:r>
              <a:rPr b="0" i="1" lang="en-US" sz="1800" u="none" cap="none" strike="noStrike">
                <a:solidFill>
                  <a:schemeClr val="dk1"/>
                </a:solidFill>
                <a:latin typeface="Helvetica Neue"/>
                <a:ea typeface="Helvetica Neue"/>
                <a:cs typeface="Helvetica Neue"/>
                <a:sym typeface="Helvetica Neue"/>
              </a:rPr>
              <a:t> m</a:t>
            </a:r>
            <a:r>
              <a:rPr b="0" i="0" lang="en-US" sz="1800" u="none" cap="none" strike="noStrike">
                <a:solidFill>
                  <a:schemeClr val="dk1"/>
                </a:solidFill>
                <a:latin typeface="Helvetica Neue"/>
                <a:ea typeface="Helvetica Neue"/>
                <a:cs typeface="Helvetica Neue"/>
                <a:sym typeface="Helvetica Neue"/>
              </a:rPr>
              <a:t> matrix.  If Allocation[</a:t>
            </a:r>
            <a:r>
              <a:rPr b="0" i="1" lang="en-US" sz="1800" u="none" cap="none" strike="noStrike">
                <a:solidFill>
                  <a:schemeClr val="dk1"/>
                </a:solidFill>
                <a:latin typeface="Helvetica Neue"/>
                <a:ea typeface="Helvetica Neue"/>
                <a:cs typeface="Helvetica Neue"/>
                <a:sym typeface="Helvetica Neue"/>
              </a:rPr>
              <a:t>i,j</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k,</a:t>
            </a:r>
            <a:r>
              <a:rPr b="0" i="0" lang="en-US" sz="1800" u="none" cap="none" strike="noStrike">
                <a:solidFill>
                  <a:schemeClr val="dk1"/>
                </a:solidFill>
                <a:latin typeface="Helvetica Neue"/>
                <a:ea typeface="Helvetica Neue"/>
                <a:cs typeface="Helvetica Neue"/>
                <a:sym typeface="Helvetica Neue"/>
              </a:rPr>
              <a:t> then</a:t>
            </a:r>
            <a:r>
              <a:rPr b="0" i="1" lang="en-US" sz="1800" u="none" cap="none" strike="noStrike">
                <a:solidFill>
                  <a:schemeClr val="dk1"/>
                </a:solidFill>
                <a:latin typeface="Helvetica Neue"/>
                <a:ea typeface="Helvetica Neue"/>
                <a:cs typeface="Helvetica Neue"/>
                <a:sym typeface="Helvetica Neue"/>
              </a:rPr>
              <a:t> P</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is currently allocated </a:t>
            </a:r>
            <a:r>
              <a:rPr b="0" i="1" lang="en-US" sz="1800" u="none" cap="none" strike="noStrike">
                <a:solidFill>
                  <a:schemeClr val="dk1"/>
                </a:solidFill>
                <a:latin typeface="Helvetica Neue"/>
                <a:ea typeface="Helvetica Neue"/>
                <a:cs typeface="Helvetica Neue"/>
                <a:sym typeface="Helvetica Neue"/>
              </a:rPr>
              <a:t>k</a:t>
            </a:r>
            <a:r>
              <a:rPr b="0" i="0" lang="en-US" sz="1800" u="none" cap="none" strike="noStrike">
                <a:solidFill>
                  <a:schemeClr val="dk1"/>
                </a:solidFill>
                <a:latin typeface="Helvetica Neue"/>
                <a:ea typeface="Helvetica Neue"/>
                <a:cs typeface="Helvetica Neue"/>
                <a:sym typeface="Helvetica Neue"/>
              </a:rPr>
              <a:t> instances of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endParaRPr/>
          </a:p>
          <a:p>
            <a:pPr indent="-297180" lvl="0" marL="342900" marR="0" rtl="0" algn="l">
              <a:lnSpc>
                <a:spcPct val="100000"/>
              </a:lnSpc>
              <a:spcBef>
                <a:spcPts val="280"/>
              </a:spcBef>
              <a:spcAft>
                <a:spcPts val="0"/>
              </a:spcAft>
              <a:buClr>
                <a:srgbClr val="993300"/>
              </a:buClr>
              <a:buSzPts val="720"/>
              <a:buFont typeface="Arial"/>
              <a:buNone/>
            </a:pPr>
            <a:r>
              <a:t/>
            </a:r>
            <a:endParaRPr b="0" baseline="-25000" i="1"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000000"/>
                </a:solidFill>
                <a:latin typeface="Helvetica Neue"/>
                <a:ea typeface="Helvetica Neue"/>
                <a:cs typeface="Helvetica Neue"/>
                <a:sym typeface="Helvetica Neue"/>
              </a:rPr>
              <a:t>Request</a:t>
            </a:r>
            <a:r>
              <a:rPr b="0" i="1" lang="en-US" sz="1800" u="none" cap="none" strike="noStrike">
                <a:solidFill>
                  <a:schemeClr val="dk1"/>
                </a:solidFill>
                <a:latin typeface="Helvetica Neue"/>
                <a:ea typeface="Helvetica Neue"/>
                <a:cs typeface="Helvetica Neue"/>
                <a:sym typeface="Helvetica Neue"/>
              </a:rPr>
              <a:t>:  n </a:t>
            </a:r>
            <a:r>
              <a:rPr b="0" i="0" lang="en-US" sz="1200" u="none" cap="none" strike="noStrike">
                <a:solidFill>
                  <a:schemeClr val="dk1"/>
                </a:solidFill>
                <a:latin typeface="Helvetica Neue"/>
                <a:ea typeface="Helvetica Neue"/>
                <a:cs typeface="Helvetica Neue"/>
                <a:sym typeface="Helvetica Neue"/>
              </a:rPr>
              <a:t>x</a:t>
            </a:r>
            <a:r>
              <a:rPr b="0" i="1" lang="en-US" sz="1800" u="none" cap="none" strike="noStrike">
                <a:solidFill>
                  <a:schemeClr val="dk1"/>
                </a:solidFill>
                <a:latin typeface="Helvetica Neue"/>
                <a:ea typeface="Helvetica Neue"/>
                <a:cs typeface="Helvetica Neue"/>
                <a:sym typeface="Helvetica Neue"/>
              </a:rPr>
              <a:t> m</a:t>
            </a:r>
            <a:r>
              <a:rPr b="0" i="0" lang="en-US" sz="1800" u="none" cap="none" strike="noStrike">
                <a:solidFill>
                  <a:schemeClr val="dk1"/>
                </a:solidFill>
                <a:latin typeface="Helvetica Neue"/>
                <a:ea typeface="Helvetica Neue"/>
                <a:cs typeface="Helvetica Neue"/>
                <a:sym typeface="Helvetica Neue"/>
              </a:rPr>
              <a:t> matrix that  indicates the current request  of each process.  If Request[</a:t>
            </a:r>
            <a:r>
              <a:rPr b="0" i="1" lang="en-US" sz="1800" u="none" cap="none" strike="noStrike">
                <a:solidFill>
                  <a:schemeClr val="dk1"/>
                </a:solidFill>
                <a:latin typeface="Helvetica Neue"/>
                <a:ea typeface="Helvetica Neue"/>
                <a:cs typeface="Helvetica Neue"/>
                <a:sym typeface="Helvetica Neue"/>
              </a:rPr>
              <a:t>i,j</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k</a:t>
            </a:r>
            <a:r>
              <a:rPr b="0" i="0" lang="en-US" sz="1800" u="none" cap="none" strike="noStrike">
                <a:solidFill>
                  <a:schemeClr val="dk1"/>
                </a:solidFill>
                <a:latin typeface="Helvetica Neue"/>
                <a:ea typeface="Helvetica Neue"/>
                <a:cs typeface="Helvetica Neue"/>
                <a:sym typeface="Helvetica Neue"/>
              </a:rPr>
              <a:t>, then process</a:t>
            </a:r>
            <a:r>
              <a:rPr b="0" i="1" lang="en-US" sz="1800" u="none" cap="none" strike="noStrike">
                <a:solidFill>
                  <a:schemeClr val="dk1"/>
                </a:solidFill>
                <a:latin typeface="Helvetica Neue"/>
                <a:ea typeface="Helvetica Neue"/>
                <a:cs typeface="Helvetica Neue"/>
                <a:sym typeface="Helvetica Neue"/>
              </a:rPr>
              <a:t> P</a:t>
            </a:r>
            <a:r>
              <a:rPr b="0" baseline="-25000" i="1" lang="en-US" sz="1800" u="none" cap="none" strike="noStrike">
                <a:solidFill>
                  <a:schemeClr val="dk1"/>
                </a:solidFill>
                <a:latin typeface="Helvetica Neue"/>
                <a:ea typeface="Helvetica Neue"/>
                <a:cs typeface="Helvetica Neue"/>
                <a:sym typeface="Helvetica Neue"/>
              </a:rPr>
              <a:t>i </a:t>
            </a:r>
            <a:r>
              <a:rPr b="1"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is requesting</a:t>
            </a:r>
            <a:r>
              <a:rPr b="0" i="1" lang="en-US" sz="1800" u="none" cap="none" strike="noStrike">
                <a:solidFill>
                  <a:schemeClr val="dk1"/>
                </a:solidFill>
                <a:latin typeface="Helvetica Neue"/>
                <a:ea typeface="Helvetica Neue"/>
                <a:cs typeface="Helvetica Neue"/>
                <a:sym typeface="Helvetica Neue"/>
              </a:rPr>
              <a:t> k</a:t>
            </a:r>
            <a:r>
              <a:rPr b="0" i="0" lang="en-US" sz="1800" u="none" cap="none" strike="noStrike">
                <a:solidFill>
                  <a:schemeClr val="dk1"/>
                </a:solidFill>
                <a:latin typeface="Helvetica Neue"/>
                <a:ea typeface="Helvetica Neue"/>
                <a:cs typeface="Helvetica Neue"/>
                <a:sym typeface="Helvetica Neue"/>
              </a:rPr>
              <a:t> additional instances of resource type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r>
              <a:rPr b="0" baseline="-25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t>
            </a:r>
            <a:endParaRPr/>
          </a:p>
          <a:p>
            <a:pPr indent="-228600" lvl="2" marL="1085850" marR="0" rtl="0" algn="l">
              <a:lnSpc>
                <a:spcPct val="100000"/>
              </a:lnSpc>
              <a:spcBef>
                <a:spcPts val="630"/>
              </a:spcBef>
              <a:spcAft>
                <a:spcPts val="0"/>
              </a:spcAft>
              <a:buClr>
                <a:srgbClr val="009900"/>
              </a:buClr>
              <a:buSzPts val="1350"/>
              <a:buFont typeface="Arimo"/>
              <a:buNone/>
            </a:pPr>
            <a:br>
              <a:rPr b="0" i="0" lang="en-US" sz="1800" u="none" cap="none" strike="noStrike">
                <a:solidFill>
                  <a:schemeClr val="dk1"/>
                </a:solidFill>
                <a:latin typeface="Helvetica Neue"/>
                <a:ea typeface="Helvetica Neue"/>
                <a:cs typeface="Helvetica Neue"/>
                <a:sym typeface="Helvetica Neue"/>
              </a:rPr>
            </a:br>
            <a:endParaRPr/>
          </a:p>
        </p:txBody>
      </p:sp>
      <p:sp>
        <p:nvSpPr>
          <p:cNvPr id="316" name="Google Shape;316;p51"/>
          <p:cNvSpPr txBox="1"/>
          <p:nvPr/>
        </p:nvSpPr>
        <p:spPr>
          <a:xfrm>
            <a:off x="1081087" y="1108075"/>
            <a:ext cx="693420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number of processes, and </a:t>
            </a:r>
            <a:r>
              <a:rPr b="0" i="1" lang="en-US" sz="1800" u="none">
                <a:solidFill>
                  <a:schemeClr val="dk1"/>
                </a:solidFill>
                <a:latin typeface="Helvetica Neue"/>
                <a:ea typeface="Helvetica Neue"/>
                <a:cs typeface="Helvetica Neue"/>
                <a:sym typeface="Helvetica Neue"/>
              </a:rPr>
              <a:t>m </a:t>
            </a:r>
            <a:r>
              <a:rPr b="0" i="0" lang="en-US" sz="180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87400" y="152400"/>
            <a:ext cx="7899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Detection Algorithm</a:t>
            </a:r>
            <a:endParaRPr/>
          </a:p>
        </p:txBody>
      </p:sp>
      <p:sp>
        <p:nvSpPr>
          <p:cNvPr id="322" name="Google Shape;322;p52"/>
          <p:cNvSpPr txBox="1"/>
          <p:nvPr>
            <p:ph idx="1" type="body"/>
          </p:nvPr>
        </p:nvSpPr>
        <p:spPr>
          <a:xfrm>
            <a:off x="1047750" y="1181100"/>
            <a:ext cx="7664450" cy="4618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530"/>
              <a:buFont typeface="Arial"/>
              <a:buNone/>
            </a:pPr>
            <a:r>
              <a:rPr b="0" i="0" lang="en-US" sz="1700" u="none" cap="none" strike="noStrike">
                <a:solidFill>
                  <a:schemeClr val="dk1"/>
                </a:solidFill>
                <a:latin typeface="Helvetica Neue"/>
                <a:ea typeface="Helvetica Neue"/>
                <a:cs typeface="Helvetica Neue"/>
                <a:sym typeface="Helvetica Neue"/>
              </a:rPr>
              <a:t>Let </a:t>
            </a:r>
            <a:r>
              <a:rPr b="1" i="1" lang="en-US" sz="1700" u="none" cap="none" strike="noStrike">
                <a:solidFill>
                  <a:schemeClr val="dk1"/>
                </a:solidFill>
                <a:latin typeface="Helvetica Neue"/>
                <a:ea typeface="Helvetica Neue"/>
                <a:cs typeface="Helvetica Neue"/>
                <a:sym typeface="Helvetica Neue"/>
              </a:rPr>
              <a:t>Work</a:t>
            </a:r>
            <a:r>
              <a:rPr b="0" i="0" lang="en-US" sz="1700" u="none" cap="none" strike="noStrike">
                <a:solidFill>
                  <a:schemeClr val="dk1"/>
                </a:solidFill>
                <a:latin typeface="Helvetica Neue"/>
                <a:ea typeface="Helvetica Neue"/>
                <a:cs typeface="Helvetica Neue"/>
                <a:sym typeface="Helvetica Neue"/>
              </a:rPr>
              <a:t> and </a:t>
            </a:r>
            <a:r>
              <a:rPr b="1" i="1" lang="en-US" sz="1700" u="none" cap="none" strike="noStrike">
                <a:solidFill>
                  <a:schemeClr val="dk1"/>
                </a:solidFill>
                <a:latin typeface="Helvetica Neue"/>
                <a:ea typeface="Helvetica Neue"/>
                <a:cs typeface="Helvetica Neue"/>
                <a:sym typeface="Helvetica Neue"/>
              </a:rPr>
              <a:t>Finish</a:t>
            </a:r>
            <a:r>
              <a:rPr b="0" i="0" lang="en-US" sz="1700" u="none" cap="none" strike="noStrike">
                <a:solidFill>
                  <a:schemeClr val="dk1"/>
                </a:solidFill>
                <a:latin typeface="Helvetica Neue"/>
                <a:ea typeface="Helvetica Neue"/>
                <a:cs typeface="Helvetica Neue"/>
                <a:sym typeface="Helvetica Neue"/>
              </a:rPr>
              <a:t> be vectors of length </a:t>
            </a:r>
            <a:r>
              <a:rPr b="1" i="1" lang="en-US" sz="1700" u="none" cap="none" strike="noStrike">
                <a:solidFill>
                  <a:schemeClr val="dk1"/>
                </a:solidFill>
                <a:latin typeface="Helvetica Neue"/>
                <a:ea typeface="Helvetica Neue"/>
                <a:cs typeface="Helvetica Neue"/>
                <a:sym typeface="Helvetica Neue"/>
              </a:rPr>
              <a:t>m</a:t>
            </a:r>
            <a:r>
              <a:rPr b="0" i="0" lang="en-US" sz="1700" u="none" cap="none" strike="noStrike">
                <a:solidFill>
                  <a:schemeClr val="dk1"/>
                </a:solidFill>
                <a:latin typeface="Helvetica Neue"/>
                <a:ea typeface="Helvetica Neue"/>
                <a:cs typeface="Helvetica Neue"/>
                <a:sym typeface="Helvetica Neue"/>
              </a:rPr>
              <a:t> and </a:t>
            </a:r>
            <a:r>
              <a:rPr b="1" i="1" lang="en-US" sz="1700" u="none" cap="none" strike="noStrike">
                <a:solidFill>
                  <a:schemeClr val="dk1"/>
                </a:solidFill>
                <a:latin typeface="Helvetica Neue"/>
                <a:ea typeface="Helvetica Neue"/>
                <a:cs typeface="Helvetica Neue"/>
                <a:sym typeface="Helvetica Neue"/>
              </a:rPr>
              <a:t>n</a:t>
            </a:r>
            <a:r>
              <a:rPr b="0" i="0" lang="en-US" sz="1700" u="none" cap="none" strike="noStrike">
                <a:solidFill>
                  <a:schemeClr val="dk1"/>
                </a:solidFill>
                <a:latin typeface="Helvetica Neue"/>
                <a:ea typeface="Helvetica Neue"/>
                <a:cs typeface="Helvetica Neue"/>
                <a:sym typeface="Helvetica Neue"/>
              </a:rPr>
              <a:t>, respectively Initialize:</a:t>
            </a:r>
            <a:endParaRPr/>
          </a:p>
          <a:p>
            <a:pPr indent="-285750" lvl="1" marL="742950" marR="0" rtl="0" algn="l">
              <a:lnSpc>
                <a:spcPct val="10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1.    Initialization</a:t>
            </a:r>
            <a:endParaRPr/>
          </a:p>
          <a:p>
            <a:pPr indent="-393700" lvl="2" marL="1193800" marR="0" rtl="0" algn="l">
              <a:lnSpc>
                <a:spcPct val="100000"/>
              </a:lnSpc>
              <a:spcBef>
                <a:spcPts val="595"/>
              </a:spcBef>
              <a:spcAft>
                <a:spcPts val="0"/>
              </a:spcAft>
              <a:buClr>
                <a:srgbClr val="009900"/>
              </a:buClr>
              <a:buSzPts val="1275"/>
              <a:buFont typeface="Arimo"/>
              <a:buNone/>
            </a:pPr>
            <a:r>
              <a:rPr b="0" i="0" lang="en-US" sz="1700" u="none" cap="none" strike="noStrike">
                <a:solidFill>
                  <a:schemeClr val="dk1"/>
                </a:solidFill>
                <a:latin typeface="Helvetica Neue"/>
                <a:ea typeface="Helvetica Neue"/>
                <a:cs typeface="Helvetica Neue"/>
                <a:sym typeface="Helvetica Neue"/>
              </a:rPr>
              <a:t>   (a)  </a:t>
            </a:r>
            <a:r>
              <a:rPr b="1" i="1" lang="en-US" sz="1700" u="none" cap="none" strike="noStrike">
                <a:solidFill>
                  <a:schemeClr val="dk1"/>
                </a:solidFill>
                <a:latin typeface="Helvetica Neue"/>
                <a:ea typeface="Helvetica Neue"/>
                <a:cs typeface="Helvetica Neue"/>
                <a:sym typeface="Helvetica Neue"/>
              </a:rPr>
              <a:t>Work</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Available</a:t>
            </a:r>
            <a:endParaRPr b="1" i="0" sz="1700" u="none" cap="none" strike="noStrike">
              <a:solidFill>
                <a:schemeClr val="dk1"/>
              </a:solidFill>
              <a:latin typeface="Helvetica Neue"/>
              <a:ea typeface="Helvetica Neue"/>
              <a:cs typeface="Helvetica Neue"/>
              <a:sym typeface="Helvetica Neue"/>
            </a:endParaRPr>
          </a:p>
          <a:p>
            <a:pPr indent="-393700" lvl="2" marL="1193800" marR="0" rtl="0" algn="l">
              <a:lnSpc>
                <a:spcPct val="100000"/>
              </a:lnSpc>
              <a:spcBef>
                <a:spcPts val="595"/>
              </a:spcBef>
              <a:spcAft>
                <a:spcPts val="0"/>
              </a:spcAft>
              <a:buClr>
                <a:srgbClr val="009900"/>
              </a:buClr>
              <a:buSzPts val="1275"/>
              <a:buFont typeface="Arimo"/>
              <a:buNone/>
            </a:pPr>
            <a:r>
              <a:rPr b="0" i="0" lang="en-US" sz="1700" u="none" cap="none" strike="noStrike">
                <a:solidFill>
                  <a:schemeClr val="dk1"/>
                </a:solidFill>
                <a:latin typeface="Helvetica Neue"/>
                <a:ea typeface="Helvetica Neue"/>
                <a:cs typeface="Helvetica Neue"/>
                <a:sym typeface="Helvetica Neue"/>
              </a:rPr>
              <a:t>   (b)  For </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 1,2, …, n, if </a:t>
            </a:r>
            <a:r>
              <a:rPr b="1" i="1" lang="en-US" sz="1700" u="none" cap="none" strike="noStrike">
                <a:solidFill>
                  <a:schemeClr val="dk1"/>
                </a:solidFill>
                <a:latin typeface="Helvetica Neue"/>
                <a:ea typeface="Helvetica Neue"/>
                <a:cs typeface="Helvetica Neue"/>
                <a:sym typeface="Helvetica Neue"/>
              </a:rPr>
              <a:t>Allocation</a:t>
            </a:r>
            <a:r>
              <a:rPr b="1" baseline="-25000"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0</a:t>
            </a:r>
            <a:r>
              <a:rPr b="0" i="0" lang="en-US" sz="1700" u="none" cap="none" strike="noStrike">
                <a:solidFill>
                  <a:schemeClr val="dk1"/>
                </a:solidFill>
                <a:latin typeface="Helvetica Neue"/>
                <a:ea typeface="Helvetica Neue"/>
                <a:cs typeface="Helvetica Neue"/>
                <a:sym typeface="Helvetica Neue"/>
              </a:rPr>
              <a:t>, then </a:t>
            </a:r>
            <a:br>
              <a:rPr b="0" i="0" lang="en-US" sz="1700" u="none" cap="none" strike="noStrike">
                <a:solidFill>
                  <a:schemeClr val="dk1"/>
                </a:solidFill>
                <a:latin typeface="Helvetica Neue"/>
                <a:ea typeface="Helvetica Neue"/>
                <a:cs typeface="Helvetica Neue"/>
                <a:sym typeface="Helvetica Neue"/>
              </a:rPr>
            </a:br>
            <a:r>
              <a:rPr b="0"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[i] </a:t>
            </a:r>
            <a:r>
              <a:rPr b="1" i="1" lang="en-US" sz="1700" u="none" cap="none" strike="noStrike">
                <a:solidFill>
                  <a:schemeClr val="dk1"/>
                </a:solidFill>
                <a:latin typeface="Helvetica Neue"/>
                <a:ea typeface="Helvetica Neue"/>
                <a:cs typeface="Helvetica Neue"/>
                <a:sym typeface="Helvetica Neue"/>
              </a:rPr>
              <a:t>= false</a:t>
            </a:r>
            <a:r>
              <a:rPr b="0" i="0" lang="en-US" sz="1700" u="none" cap="none" strike="noStrike">
                <a:solidFill>
                  <a:schemeClr val="dk1"/>
                </a:solidFill>
                <a:latin typeface="Helvetica Neue"/>
                <a:ea typeface="Helvetica Neue"/>
                <a:cs typeface="Helvetica Neue"/>
                <a:sym typeface="Helvetica Neue"/>
              </a:rPr>
              <a:t>; otherwise,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[i] = </a:t>
            </a:r>
            <a:r>
              <a:rPr b="1" i="1" lang="en-US" sz="1700" u="none" cap="none" strike="noStrike">
                <a:solidFill>
                  <a:schemeClr val="dk1"/>
                </a:solidFill>
                <a:latin typeface="Helvetica Neue"/>
                <a:ea typeface="Helvetica Neue"/>
                <a:cs typeface="Helvetica Neue"/>
                <a:sym typeface="Helvetica Neue"/>
              </a:rPr>
              <a:t>true</a:t>
            </a:r>
            <a:endParaRPr b="0" i="0" sz="17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2.	Find an index </a:t>
            </a:r>
            <a:r>
              <a:rPr b="1" i="1" lang="en-US" sz="1700" u="none" cap="none" strike="noStrike">
                <a:solidFill>
                  <a:schemeClr val="dk1"/>
                </a:solidFill>
                <a:latin typeface="Helvetica Neue"/>
                <a:ea typeface="Helvetica Neue"/>
                <a:cs typeface="Helvetica Neue"/>
                <a:sym typeface="Helvetica Neue"/>
              </a:rPr>
              <a:t>i</a:t>
            </a:r>
            <a:r>
              <a:rPr b="0" i="1"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such that both:</a:t>
            </a:r>
            <a:endParaRPr/>
          </a:p>
          <a:p>
            <a:pPr indent="-393700" lvl="2" marL="1193800" marR="0" rtl="0" algn="l">
              <a:lnSpc>
                <a:spcPct val="100000"/>
              </a:lnSpc>
              <a:spcBef>
                <a:spcPts val="595"/>
              </a:spcBef>
              <a:spcAft>
                <a:spcPts val="0"/>
              </a:spcAft>
              <a:buClr>
                <a:srgbClr val="009900"/>
              </a:buClr>
              <a:buSzPts val="1275"/>
              <a:buFont typeface="Arimo"/>
              <a:buNone/>
            </a:pPr>
            <a:r>
              <a:rPr b="0" i="0" lang="en-US" sz="1700" u="none" cap="none" strike="noStrike">
                <a:solidFill>
                  <a:schemeClr val="dk1"/>
                </a:solidFill>
                <a:latin typeface="Helvetica Neue"/>
                <a:ea typeface="Helvetica Neue"/>
                <a:cs typeface="Helvetica Neue"/>
                <a:sym typeface="Helvetica Neue"/>
              </a:rPr>
              <a:t>(a)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false</a:t>
            </a:r>
            <a:endParaRPr b="1" i="0" sz="1700" u="none" cap="none" strike="noStrike">
              <a:solidFill>
                <a:schemeClr val="dk1"/>
              </a:solidFill>
              <a:latin typeface="Helvetica Neue"/>
              <a:ea typeface="Helvetica Neue"/>
              <a:cs typeface="Helvetica Neue"/>
              <a:sym typeface="Helvetica Neue"/>
            </a:endParaRPr>
          </a:p>
          <a:p>
            <a:pPr indent="-393700" lvl="2" marL="1193800" marR="0" rtl="0" algn="l">
              <a:lnSpc>
                <a:spcPct val="100000"/>
              </a:lnSpc>
              <a:spcBef>
                <a:spcPts val="595"/>
              </a:spcBef>
              <a:spcAft>
                <a:spcPts val="0"/>
              </a:spcAft>
              <a:buClr>
                <a:srgbClr val="009900"/>
              </a:buClr>
              <a:buSzPts val="1275"/>
              <a:buFont typeface="Arimo"/>
              <a:buNone/>
            </a:pPr>
            <a:r>
              <a:rPr b="0" i="0" lang="en-US" sz="1700" u="none" cap="none" strike="noStrike">
                <a:solidFill>
                  <a:schemeClr val="dk1"/>
                </a:solidFill>
                <a:latin typeface="Helvetica Neue"/>
                <a:ea typeface="Helvetica Neue"/>
                <a:cs typeface="Helvetica Neue"/>
                <a:sym typeface="Helvetica Neue"/>
              </a:rPr>
              <a:t>(b)	</a:t>
            </a:r>
            <a:r>
              <a:rPr b="1" i="1" lang="en-US" sz="1700" u="none" cap="none" strike="noStrike">
                <a:solidFill>
                  <a:schemeClr val="dk1"/>
                </a:solidFill>
                <a:latin typeface="Helvetica Neue"/>
                <a:ea typeface="Helvetica Neue"/>
                <a:cs typeface="Helvetica Neue"/>
                <a:sym typeface="Helvetica Neue"/>
              </a:rPr>
              <a:t>Request</a:t>
            </a:r>
            <a:r>
              <a:rPr b="1" baseline="-25000"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Work</a:t>
            </a:r>
            <a:endParaRPr b="1" i="0" sz="1700" u="none" cap="none" strike="noStrike">
              <a:solidFill>
                <a:schemeClr val="dk1"/>
              </a:solidFill>
              <a:latin typeface="Helvetica Neue"/>
              <a:ea typeface="Helvetica Neue"/>
              <a:cs typeface="Helvetica Neue"/>
              <a:sym typeface="Helvetica Neue"/>
            </a:endParaRPr>
          </a:p>
          <a:p>
            <a:pPr indent="-393700" lvl="2" marL="1193800" marR="0" rtl="0" algn="l">
              <a:lnSpc>
                <a:spcPct val="100000"/>
              </a:lnSpc>
              <a:spcBef>
                <a:spcPts val="595"/>
              </a:spcBef>
              <a:spcAft>
                <a:spcPts val="0"/>
              </a:spcAft>
              <a:buClr>
                <a:srgbClr val="009900"/>
              </a:buClr>
              <a:buSzPts val="1275"/>
              <a:buFont typeface="Arimo"/>
              <a:buNone/>
            </a:pPr>
            <a:r>
              <a:rPr b="0" i="0" lang="en-US" sz="1700" u="none" cap="none" strike="noStrike">
                <a:solidFill>
                  <a:schemeClr val="dk1"/>
                </a:solidFill>
                <a:latin typeface="Helvetica Neue"/>
                <a:ea typeface="Helvetica Neue"/>
                <a:cs typeface="Helvetica Neue"/>
                <a:sym typeface="Helvetica Neue"/>
              </a:rPr>
              <a:t>If no such </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exists, go to step 4</a:t>
            </a:r>
            <a:endParaRPr/>
          </a:p>
          <a:p>
            <a:pPr indent="-285750" lvl="1" marL="742950" marR="0" rtl="0" algn="l">
              <a:lnSpc>
                <a:spcPct val="10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3.	</a:t>
            </a:r>
            <a:r>
              <a:rPr b="1" i="1" lang="en-US" sz="1700" u="none" cap="none" strike="noStrike">
                <a:solidFill>
                  <a:schemeClr val="dk1"/>
                </a:solidFill>
                <a:latin typeface="Helvetica Neue"/>
                <a:ea typeface="Helvetica Neue"/>
                <a:cs typeface="Helvetica Neue"/>
                <a:sym typeface="Helvetica Neue"/>
              </a:rPr>
              <a:t>Work</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Work</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Allocation</a:t>
            </a:r>
            <a:r>
              <a:rPr b="1" baseline="-25000" i="1" lang="en-US" sz="1700" u="none" cap="none" strike="noStrike">
                <a:solidFill>
                  <a:schemeClr val="dk1"/>
                </a:solidFill>
                <a:latin typeface="Helvetica Neue"/>
                <a:ea typeface="Helvetica Neue"/>
                <a:cs typeface="Helvetica Neue"/>
                <a:sym typeface="Helvetica Neue"/>
              </a:rPr>
              <a:t>i</a:t>
            </a:r>
            <a:br>
              <a:rPr b="1" i="0" lang="en-US" sz="1700" u="none" cap="none" strike="noStrike">
                <a:solidFill>
                  <a:schemeClr val="dk1"/>
                </a:solidFill>
                <a:latin typeface="Helvetica Neue"/>
                <a:ea typeface="Helvetica Neue"/>
                <a:cs typeface="Helvetica Neue"/>
                <a:sym typeface="Helvetica Neue"/>
              </a:rPr>
            </a:br>
            <a:r>
              <a:rPr b="1" i="0" lang="en-US" sz="1700" u="none" cap="none" strike="noStrike">
                <a:solidFill>
                  <a:schemeClr val="dk1"/>
                </a:solidFill>
                <a:latin typeface="Helvetica Neue"/>
                <a:ea typeface="Helvetica Neue"/>
                <a:cs typeface="Helvetica Neue"/>
                <a:sym typeface="Helvetica Neue"/>
              </a:rPr>
              <a:t>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true</a:t>
            </a:r>
            <a:br>
              <a:rPr b="1" i="0" lang="en-US" sz="1700" u="none" cap="none" strike="noStrike">
                <a:solidFill>
                  <a:schemeClr val="dk1"/>
                </a:solidFill>
                <a:latin typeface="Helvetica Neue"/>
                <a:ea typeface="Helvetica Neue"/>
                <a:cs typeface="Helvetica Neue"/>
                <a:sym typeface="Helvetica Neue"/>
              </a:rPr>
            </a:br>
            <a:r>
              <a:rPr b="1" i="0" lang="en-US" sz="1700" u="none" cap="none" strike="noStrike">
                <a:solidFill>
                  <a:schemeClr val="dk1"/>
                </a:solidFill>
                <a:latin typeface="Helvetica Neue"/>
                <a:ea typeface="Helvetica Neue"/>
                <a:cs typeface="Helvetica Neue"/>
                <a:sym typeface="Helvetica Neue"/>
              </a:rPr>
              <a:t>	</a:t>
            </a:r>
            <a:r>
              <a:rPr b="0" i="0" lang="en-US" sz="1700" u="none" cap="none" strike="noStrike">
                <a:solidFill>
                  <a:schemeClr val="dk1"/>
                </a:solidFill>
                <a:latin typeface="Helvetica Neue"/>
                <a:ea typeface="Helvetica Neue"/>
                <a:cs typeface="Helvetica Neue"/>
                <a:sym typeface="Helvetica Neue"/>
              </a:rPr>
              <a:t>go to step 2</a:t>
            </a:r>
            <a:endParaRPr/>
          </a:p>
          <a:p>
            <a:pPr indent="-285750" lvl="1" marL="742950" marR="0" rtl="0" algn="l">
              <a:lnSpc>
                <a:spcPct val="90000"/>
              </a:lnSpc>
              <a:spcBef>
                <a:spcPts val="595"/>
              </a:spcBef>
              <a:spcAft>
                <a:spcPts val="0"/>
              </a:spcAft>
              <a:buClr>
                <a:srgbClr val="CC6600"/>
              </a:buClr>
              <a:buSzPts val="1360"/>
              <a:buFont typeface="Arial"/>
              <a:buNone/>
            </a:pPr>
            <a:r>
              <a:rPr b="0" i="0" lang="en-US" sz="1700" u="none" cap="none" strike="noStrike">
                <a:solidFill>
                  <a:schemeClr val="dk1"/>
                </a:solidFill>
                <a:latin typeface="Helvetica Neue"/>
                <a:ea typeface="Helvetica Neue"/>
                <a:cs typeface="Helvetica Neue"/>
                <a:sym typeface="Helvetica Neue"/>
              </a:rPr>
              <a:t>4.   If </a:t>
            </a:r>
            <a:r>
              <a:rPr b="1" i="1" lang="en-US" sz="1700" u="none" cap="none" strike="noStrike">
                <a:solidFill>
                  <a:schemeClr val="dk1"/>
                </a:solidFill>
                <a:latin typeface="Helvetica Neue"/>
                <a:ea typeface="Helvetica Neue"/>
                <a:cs typeface="Helvetica Neue"/>
                <a:sym typeface="Helvetica Neue"/>
              </a:rPr>
              <a:t>Finish[i] == false</a:t>
            </a:r>
            <a:r>
              <a:rPr b="0" i="0" lang="en-US" sz="1700" u="none" cap="none" strike="noStrike">
                <a:solidFill>
                  <a:schemeClr val="dk1"/>
                </a:solidFill>
                <a:latin typeface="Helvetica Neue"/>
                <a:ea typeface="Helvetica Neue"/>
                <a:cs typeface="Helvetica Neue"/>
                <a:sym typeface="Helvetica Neue"/>
              </a:rPr>
              <a:t>, for some </a:t>
            </a:r>
            <a:r>
              <a:rPr b="1" i="1" lang="en-US" sz="1700" u="none" cap="none" strike="noStrike">
                <a:solidFill>
                  <a:schemeClr val="dk1"/>
                </a:solidFill>
                <a:latin typeface="Helvetica Neue"/>
                <a:ea typeface="Helvetica Neue"/>
                <a:cs typeface="Helvetica Neue"/>
                <a:sym typeface="Helvetica Neue"/>
              </a:rPr>
              <a:t>i</a:t>
            </a:r>
            <a:r>
              <a:rPr b="0" i="0" lang="en-US" sz="1700" u="none" cap="none" strike="noStrike">
                <a:solidFill>
                  <a:schemeClr val="dk1"/>
                </a:solidFill>
                <a:latin typeface="Helvetica Neue"/>
                <a:ea typeface="Helvetica Neue"/>
                <a:cs typeface="Helvetica Neue"/>
                <a:sym typeface="Helvetica Neue"/>
              </a:rPr>
              <a:t>, 1 ≤ </a:t>
            </a:r>
            <a:r>
              <a:rPr b="1" i="1" lang="en-US" sz="1700" u="none" cap="none" strike="noStrike">
                <a:solidFill>
                  <a:schemeClr val="dk1"/>
                </a:solidFill>
                <a:latin typeface="Helvetica Neue"/>
                <a:ea typeface="Helvetica Neue"/>
                <a:cs typeface="Helvetica Neue"/>
                <a:sym typeface="Helvetica Neue"/>
              </a:rPr>
              <a:t>i</a:t>
            </a:r>
            <a:r>
              <a:rPr b="0"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n</a:t>
            </a:r>
            <a:r>
              <a:rPr b="0" i="0" lang="en-US" sz="1700" u="none" cap="none" strike="noStrike">
                <a:solidFill>
                  <a:schemeClr val="dk1"/>
                </a:solidFill>
                <a:latin typeface="Helvetica Neue"/>
                <a:ea typeface="Helvetica Neue"/>
                <a:cs typeface="Helvetica Neue"/>
                <a:sym typeface="Helvetica Neue"/>
              </a:rPr>
              <a:t>, then the system is in deadlock state. Moreover, if </a:t>
            </a:r>
            <a:r>
              <a:rPr b="1" i="1" lang="en-US" sz="1700" u="none" cap="none" strike="noStrike">
                <a:solidFill>
                  <a:schemeClr val="dk1"/>
                </a:solidFill>
                <a:latin typeface="Helvetica Neue"/>
                <a:ea typeface="Helvetica Neue"/>
                <a:cs typeface="Helvetica Neue"/>
                <a:sym typeface="Helvetica Neue"/>
              </a:rPr>
              <a:t>Finish</a:t>
            </a:r>
            <a:r>
              <a:rPr b="1" i="0" lang="en-US" sz="1700" u="none" cap="none" strike="noStrike">
                <a:solidFill>
                  <a:schemeClr val="dk1"/>
                </a:solidFill>
                <a:latin typeface="Helvetica Neue"/>
                <a:ea typeface="Helvetica Neue"/>
                <a:cs typeface="Helvetica Neue"/>
                <a:sym typeface="Helvetica Neue"/>
              </a:rPr>
              <a:t>[</a:t>
            </a:r>
            <a:r>
              <a:rPr b="1" i="1" lang="en-US" sz="1700" u="none" cap="none" strike="noStrike">
                <a:solidFill>
                  <a:schemeClr val="dk1"/>
                </a:solidFill>
                <a:latin typeface="Helvetica Neue"/>
                <a:ea typeface="Helvetica Neue"/>
                <a:cs typeface="Helvetica Neue"/>
                <a:sym typeface="Helvetica Neue"/>
              </a:rPr>
              <a:t>i</a:t>
            </a:r>
            <a:r>
              <a:rPr b="1" i="0" lang="en-US" sz="1700" u="none" cap="none" strike="noStrike">
                <a:solidFill>
                  <a:schemeClr val="dk1"/>
                </a:solidFill>
                <a:latin typeface="Helvetica Neue"/>
                <a:ea typeface="Helvetica Neue"/>
                <a:cs typeface="Helvetica Neue"/>
                <a:sym typeface="Helvetica Neue"/>
              </a:rPr>
              <a:t>] == </a:t>
            </a:r>
            <a:r>
              <a:rPr b="1" i="1" lang="en-US" sz="1700" u="none" cap="none" strike="noStrike">
                <a:solidFill>
                  <a:schemeClr val="dk1"/>
                </a:solidFill>
                <a:latin typeface="Helvetica Neue"/>
                <a:ea typeface="Helvetica Neue"/>
                <a:cs typeface="Helvetica Neue"/>
                <a:sym typeface="Helvetica Neue"/>
              </a:rPr>
              <a:t>false</a:t>
            </a:r>
            <a:r>
              <a:rPr b="0" i="0" lang="en-US" sz="1700" u="none" cap="none" strike="noStrike">
                <a:solidFill>
                  <a:schemeClr val="dk1"/>
                </a:solidFill>
                <a:latin typeface="Helvetica Neue"/>
                <a:ea typeface="Helvetica Neue"/>
                <a:cs typeface="Helvetica Neue"/>
                <a:sym typeface="Helvetica Neue"/>
              </a:rPr>
              <a:t>, then </a:t>
            </a:r>
            <a:r>
              <a:rPr b="1" i="1" lang="en-US" sz="1700" u="none" cap="none" strike="noStrike">
                <a:solidFill>
                  <a:schemeClr val="dk1"/>
                </a:solidFill>
                <a:latin typeface="Helvetica Neue"/>
                <a:ea typeface="Helvetica Neue"/>
                <a:cs typeface="Helvetica Neue"/>
                <a:sym typeface="Helvetica Neue"/>
              </a:rPr>
              <a:t>P</a:t>
            </a:r>
            <a:r>
              <a:rPr b="1" baseline="-25000" i="1" lang="en-US" sz="1700" u="none" cap="none" strike="noStrike">
                <a:solidFill>
                  <a:schemeClr val="dk1"/>
                </a:solidFill>
                <a:latin typeface="Helvetica Neue"/>
                <a:ea typeface="Helvetica Neue"/>
                <a:cs typeface="Helvetica Neue"/>
                <a:sym typeface="Helvetica Neue"/>
              </a:rPr>
              <a:t>i</a:t>
            </a:r>
            <a:r>
              <a:rPr b="0" i="0" lang="en-US" sz="1700" u="none" cap="none" strike="noStrike">
                <a:solidFill>
                  <a:schemeClr val="dk1"/>
                </a:solidFill>
                <a:latin typeface="Helvetica Neue"/>
                <a:ea typeface="Helvetica Neue"/>
                <a:cs typeface="Helvetica Neue"/>
                <a:sym typeface="Helvetica Neue"/>
              </a:rPr>
              <a:t> is deadlocked</a:t>
            </a:r>
            <a:endParaRPr/>
          </a:p>
          <a:p>
            <a:pPr indent="-342900" lvl="0" marL="342900" marR="0" rtl="0" algn="l">
              <a:lnSpc>
                <a:spcPct val="90000"/>
              </a:lnSpc>
              <a:spcBef>
                <a:spcPts val="595"/>
              </a:spcBef>
              <a:spcAft>
                <a:spcPts val="0"/>
              </a:spcAft>
              <a:buClr>
                <a:srgbClr val="993300"/>
              </a:buClr>
              <a:buSzPts val="1530"/>
              <a:buFont typeface="Arial"/>
              <a:buNone/>
            </a:pPr>
            <a:r>
              <a:rPr b="0" i="0" lang="en-US" sz="1700" u="none" cap="none" strike="noStrik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476375" y="134937"/>
            <a:ext cx="7573962"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Example</a:t>
            </a:r>
            <a:endParaRPr/>
          </a:p>
        </p:txBody>
      </p:sp>
      <p:pic>
        <p:nvPicPr>
          <p:cNvPr id="89" name="Google Shape;89;p17"/>
          <p:cNvPicPr preferRelativeResize="0"/>
          <p:nvPr/>
        </p:nvPicPr>
        <p:blipFill rotWithShape="1">
          <a:blip r:embed="rId3">
            <a:alphaModFix/>
          </a:blip>
          <a:srcRect b="0" l="0" r="0" t="0"/>
          <a:stretch/>
        </p:blipFill>
        <p:spPr>
          <a:xfrm>
            <a:off x="1857375" y="1409700"/>
            <a:ext cx="4773612" cy="3851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1022350" y="214312"/>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Example of Detection Algorithm</a:t>
            </a:r>
            <a:endParaRPr/>
          </a:p>
        </p:txBody>
      </p:sp>
      <p:sp>
        <p:nvSpPr>
          <p:cNvPr id="328" name="Google Shape;328;p53"/>
          <p:cNvSpPr txBox="1"/>
          <p:nvPr>
            <p:ph idx="1" type="body"/>
          </p:nvPr>
        </p:nvSpPr>
        <p:spPr>
          <a:xfrm>
            <a:off x="901700" y="1108075"/>
            <a:ext cx="8037512" cy="5121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Five processes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through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a:t>
            </a:r>
            <a:r>
              <a:rPr b="0" baseline="-25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three resource types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A (7 instances), </a:t>
            </a:r>
            <a:r>
              <a:rPr b="0" i="1" lang="en-US" sz="1800" u="none" cap="none" strike="noStrike">
                <a:solidFill>
                  <a:schemeClr val="dk1"/>
                </a:solidFill>
                <a:latin typeface="Helvetica Neue"/>
                <a:ea typeface="Helvetica Neue"/>
                <a:cs typeface="Helvetica Neue"/>
                <a:sym typeface="Helvetica Neue"/>
              </a:rPr>
              <a:t>B </a:t>
            </a:r>
            <a:r>
              <a:rPr b="0" i="0" lang="en-US" sz="1800" u="none" cap="none" strike="noStrike">
                <a:solidFill>
                  <a:schemeClr val="dk1"/>
                </a:solidFill>
                <a:latin typeface="Helvetica Neue"/>
                <a:ea typeface="Helvetica Neue"/>
                <a:cs typeface="Helvetica Neue"/>
                <a:sym typeface="Helvetica Neue"/>
              </a:rPr>
              <a:t>(2 instances), and </a:t>
            </a:r>
            <a:r>
              <a:rPr b="0" i="1" lang="en-US" sz="1800" u="none" cap="none" strike="noStrike">
                <a:solidFill>
                  <a:schemeClr val="dk1"/>
                </a:solidFill>
                <a:latin typeface="Helvetica Neue"/>
                <a:ea typeface="Helvetica Neue"/>
                <a:cs typeface="Helvetica Neue"/>
                <a:sym typeface="Helvetica Neue"/>
              </a:rPr>
              <a:t>C</a:t>
            </a:r>
            <a:r>
              <a:rPr b="0" i="0" lang="en-US" sz="1800" u="none" cap="none" strike="noStrike">
                <a:solidFill>
                  <a:schemeClr val="dk1"/>
                </a:solidFill>
                <a:latin typeface="Helvetica Neue"/>
                <a:ea typeface="Helvetica Neue"/>
                <a:cs typeface="Helvetica Neue"/>
                <a:sym typeface="Helvetica Neue"/>
              </a:rPr>
              <a:t> (6 instances)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Snapshot at time </a:t>
            </a:r>
            <a:r>
              <a:rPr b="1" i="1" lang="en-US" sz="1800" u="none" cap="none" strike="noStrike">
                <a:solidFill>
                  <a:schemeClr val="dk1"/>
                </a:solidFill>
                <a:latin typeface="Helvetica Neue"/>
                <a:ea typeface="Helvetica Neue"/>
                <a:cs typeface="Helvetica Neue"/>
                <a:sym typeface="Helvetica Neue"/>
              </a:rPr>
              <a:t>T</a:t>
            </a:r>
            <a:r>
              <a:rPr b="1"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a:t>
            </a:r>
            <a:endParaRPr/>
          </a:p>
          <a:p>
            <a:pPr indent="-280035" lvl="0" marL="342900" marR="0" rtl="0" algn="l">
              <a:lnSpc>
                <a:spcPct val="100000"/>
              </a:lnSpc>
              <a:spcBef>
                <a:spcPts val="385"/>
              </a:spcBef>
              <a:spcAft>
                <a:spcPts val="0"/>
              </a:spcAft>
              <a:buClr>
                <a:srgbClr val="993300"/>
              </a:buClr>
              <a:buSzPts val="990"/>
              <a:buFont typeface="Arial"/>
              <a:buNone/>
            </a:pPr>
            <a:r>
              <a:t/>
            </a:r>
            <a:endParaRPr b="0" i="0" sz="11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Request</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A B C 	  A B C 	A B C</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0 1 0             0 0 0 	0 0 0</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2 0 0 	  2 0 2</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3 0 3             0 0 0 </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1 0 0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	</a:t>
            </a:r>
            <a:r>
              <a:rPr b="0" i="0" lang="en-US" sz="1800" u="none" cap="none" strike="noStrike">
                <a:solidFill>
                  <a:schemeClr val="dk1"/>
                </a:solidFill>
                <a:latin typeface="Helvetica Neue"/>
                <a:ea typeface="Helvetica Neue"/>
                <a:cs typeface="Helvetica Neue"/>
                <a:sym typeface="Helvetica Neue"/>
              </a:rPr>
              <a:t>	0 0 2 	   0 0 2</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Sequence &lt;</a:t>
            </a:r>
            <a:r>
              <a:rPr b="1" i="1" lang="en-US" sz="1800" u="none" cap="none" strike="noStrike">
                <a:solidFill>
                  <a:schemeClr val="dk1"/>
                </a:solidFill>
                <a:latin typeface="Helvetica Neue"/>
                <a:ea typeface="Helvetica Neue"/>
                <a:cs typeface="Helvetica Neue"/>
                <a:sym typeface="Helvetica Neue"/>
              </a:rPr>
              <a:t>P</a:t>
            </a:r>
            <a:r>
              <a:rPr b="1" baseline="-25000" i="1" lang="en-US" sz="1800" u="none" cap="none" strike="noStrike">
                <a:solidFill>
                  <a:schemeClr val="dk1"/>
                </a:solidFill>
                <a:latin typeface="Helvetica Neue"/>
                <a:ea typeface="Helvetica Neue"/>
                <a:cs typeface="Helvetica Neue"/>
                <a:sym typeface="Helvetica Neue"/>
              </a:rPr>
              <a:t>0</a:t>
            </a:r>
            <a:r>
              <a:rPr b="1" i="1" lang="en-US" sz="1800" u="none" cap="none" strike="noStrike">
                <a:solidFill>
                  <a:schemeClr val="dk1"/>
                </a:solidFill>
                <a:latin typeface="Helvetica Neue"/>
                <a:ea typeface="Helvetica Neue"/>
                <a:cs typeface="Helvetica Neue"/>
                <a:sym typeface="Helvetica Neue"/>
              </a:rPr>
              <a:t>, P</a:t>
            </a:r>
            <a:r>
              <a:rPr b="1" baseline="-25000" i="1" lang="en-US" sz="1800" u="none" cap="none" strike="noStrike">
                <a:solidFill>
                  <a:schemeClr val="dk1"/>
                </a:solidFill>
                <a:latin typeface="Helvetica Neue"/>
                <a:ea typeface="Helvetica Neue"/>
                <a:cs typeface="Helvetica Neue"/>
                <a:sym typeface="Helvetica Neue"/>
              </a:rPr>
              <a:t>2</a:t>
            </a:r>
            <a:r>
              <a:rPr b="1" i="1" lang="en-US" sz="1800" u="none" cap="none" strike="noStrike">
                <a:solidFill>
                  <a:schemeClr val="dk1"/>
                </a:solidFill>
                <a:latin typeface="Helvetica Neue"/>
                <a:ea typeface="Helvetica Neue"/>
                <a:cs typeface="Helvetica Neue"/>
                <a:sym typeface="Helvetica Neue"/>
              </a:rPr>
              <a:t>, P</a:t>
            </a:r>
            <a:r>
              <a:rPr b="1" baseline="-25000" i="1" lang="en-US" sz="1800" u="none" cap="none" strike="noStrike">
                <a:solidFill>
                  <a:schemeClr val="dk1"/>
                </a:solidFill>
                <a:latin typeface="Helvetica Neue"/>
                <a:ea typeface="Helvetica Neue"/>
                <a:cs typeface="Helvetica Neue"/>
                <a:sym typeface="Helvetica Neue"/>
              </a:rPr>
              <a:t>3</a:t>
            </a:r>
            <a:r>
              <a:rPr b="1" i="1" lang="en-US" sz="1800" u="none" cap="none" strike="noStrike">
                <a:solidFill>
                  <a:schemeClr val="dk1"/>
                </a:solidFill>
                <a:latin typeface="Helvetica Neue"/>
                <a:ea typeface="Helvetica Neue"/>
                <a:cs typeface="Helvetica Neue"/>
                <a:sym typeface="Helvetica Neue"/>
              </a:rPr>
              <a:t>, P</a:t>
            </a:r>
            <a:r>
              <a:rPr b="1" baseline="-25000" i="1" lang="en-US" sz="1800" u="none" cap="none" strike="noStrike">
                <a:solidFill>
                  <a:schemeClr val="dk1"/>
                </a:solidFill>
                <a:latin typeface="Helvetica Neue"/>
                <a:ea typeface="Helvetica Neue"/>
                <a:cs typeface="Helvetica Neue"/>
                <a:sym typeface="Helvetica Neue"/>
              </a:rPr>
              <a:t>1</a:t>
            </a:r>
            <a:r>
              <a:rPr b="1" i="1" lang="en-US" sz="1800" u="none" cap="none" strike="noStrike">
                <a:solidFill>
                  <a:schemeClr val="dk1"/>
                </a:solidFill>
                <a:latin typeface="Helvetica Neue"/>
                <a:ea typeface="Helvetica Neue"/>
                <a:cs typeface="Helvetica Neue"/>
                <a:sym typeface="Helvetica Neue"/>
              </a:rPr>
              <a:t>, P</a:t>
            </a:r>
            <a:r>
              <a:rPr b="1" baseline="-25000" i="1" lang="en-US" sz="1800" u="none" cap="none" strike="noStrike">
                <a:solidFill>
                  <a:schemeClr val="dk1"/>
                </a:solidFill>
                <a:latin typeface="Helvetica Neue"/>
                <a:ea typeface="Helvetica Neue"/>
                <a:cs typeface="Helvetica Neue"/>
                <a:sym typeface="Helvetica Neue"/>
              </a:rPr>
              <a:t>4</a:t>
            </a:r>
            <a:r>
              <a:rPr b="0" i="0" lang="en-US" sz="1800" u="none" cap="none" strike="noStrike">
                <a:solidFill>
                  <a:schemeClr val="dk1"/>
                </a:solidFill>
                <a:latin typeface="Helvetica Neue"/>
                <a:ea typeface="Helvetica Neue"/>
                <a:cs typeface="Helvetica Neue"/>
                <a:sym typeface="Helvetica Neue"/>
              </a:rPr>
              <a:t>&gt; will result in </a:t>
            </a:r>
            <a:r>
              <a:rPr b="1" i="1" lang="en-US" sz="1800" u="none" cap="none" strike="noStrike">
                <a:solidFill>
                  <a:schemeClr val="dk1"/>
                </a:solidFill>
                <a:latin typeface="Helvetica Neue"/>
                <a:ea typeface="Helvetica Neue"/>
                <a:cs typeface="Helvetica Neue"/>
                <a:sym typeface="Helvetica Neue"/>
              </a:rPr>
              <a:t>Finish[i] = true </a:t>
            </a:r>
            <a:r>
              <a:rPr b="0" i="0" lang="en-US" sz="1800" u="none" cap="none" strike="noStrike">
                <a:solidFill>
                  <a:schemeClr val="dk1"/>
                </a:solidFill>
                <a:latin typeface="Helvetica Neue"/>
                <a:ea typeface="Helvetica Neue"/>
                <a:cs typeface="Helvetica Neue"/>
                <a:sym typeface="Helvetica Neue"/>
              </a:rPr>
              <a:t>for all </a:t>
            </a:r>
            <a:r>
              <a:rPr b="1" i="1" lang="en-US" sz="1800" u="none" cap="none" strike="noStrike">
                <a:solidFill>
                  <a:schemeClr val="dk1"/>
                </a:solidFill>
                <a:latin typeface="Helvetica Neue"/>
                <a:ea typeface="Helvetica Neue"/>
                <a:cs typeface="Helvetica Neue"/>
                <a:sym typeface="Helvetica Neue"/>
              </a:rPr>
              <a:t>i</a:t>
            </a:r>
            <a:endParaRPr b="1"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1022350" y="153987"/>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Example of Detection Algorithm (Cont.)</a:t>
            </a:r>
            <a:endParaRPr/>
          </a:p>
        </p:txBody>
      </p:sp>
      <p:sp>
        <p:nvSpPr>
          <p:cNvPr id="334" name="Google Shape;334;p54"/>
          <p:cNvSpPr txBox="1"/>
          <p:nvPr>
            <p:ph idx="1" type="body"/>
          </p:nvPr>
        </p:nvSpPr>
        <p:spPr>
          <a:xfrm>
            <a:off x="901700" y="1108075"/>
            <a:ext cx="8037512" cy="5121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requests one additional instance of type</a:t>
            </a:r>
            <a:r>
              <a:rPr b="0" i="1"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C</a:t>
            </a:r>
            <a:endParaRPr b="1" i="0" sz="1800" u="none" cap="none" strike="noStrike">
              <a:solidFill>
                <a:schemeClr val="dk1"/>
              </a:solidFill>
              <a:latin typeface="Helvetica Neue"/>
              <a:ea typeface="Helvetica Neue"/>
              <a:cs typeface="Helvetica Neue"/>
              <a:sym typeface="Helvetica Neue"/>
            </a:endParaRPr>
          </a:p>
          <a:p>
            <a:pPr indent="-280035" lvl="0" marL="342900" marR="0" rtl="0" algn="l">
              <a:lnSpc>
                <a:spcPct val="100000"/>
              </a:lnSpc>
              <a:spcBef>
                <a:spcPts val="385"/>
              </a:spcBef>
              <a:spcAft>
                <a:spcPts val="0"/>
              </a:spcAft>
              <a:buClr>
                <a:srgbClr val="993300"/>
              </a:buClr>
              <a:buSzPts val="990"/>
              <a:buFont typeface="Arial"/>
              <a:buNone/>
            </a:pPr>
            <a:r>
              <a:t/>
            </a:r>
            <a:endParaRPr b="0" i="0" sz="11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Allocation</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Request</a:t>
            </a:r>
            <a:r>
              <a:rPr b="0" i="1" lang="en-US" sz="1800" u="none" cap="none" strike="noStrike">
                <a:solidFill>
                  <a:schemeClr val="dk1"/>
                </a:solidFill>
                <a:latin typeface="Helvetica Neue"/>
                <a:ea typeface="Helvetica Neue"/>
                <a:cs typeface="Helvetica Neue"/>
                <a:sym typeface="Helvetica Neue"/>
              </a:rPr>
              <a:t>	</a:t>
            </a:r>
            <a:r>
              <a:rPr b="0" i="1" lang="en-US" sz="1800" u="sng" cap="none" strike="noStrike">
                <a:solidFill>
                  <a:schemeClr val="dk1"/>
                </a:solidFill>
                <a:latin typeface="Helvetica Neue"/>
                <a:ea typeface="Helvetica Neue"/>
                <a:cs typeface="Helvetica Neue"/>
                <a:sym typeface="Helvetica Neue"/>
              </a:rPr>
              <a:t>Available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A B C 	  A B C 	A B C</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0 1 0             0 0 0 	0 0 0</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2 0 0 	  2 0 2</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3 0 3              0 0 1 </a:t>
            </a:r>
            <a:endParaRPr/>
          </a:p>
          <a:p>
            <a:pPr indent="-342900" lvl="0" marL="342900" marR="0" rtl="0" algn="l">
              <a:lnSpc>
                <a:spcPct val="100000"/>
              </a:lnSpc>
              <a:spcBef>
                <a:spcPts val="630"/>
              </a:spcBef>
              <a:spcAft>
                <a:spcPts val="0"/>
              </a:spcAft>
              <a:buClr>
                <a:srgbClr val="993300"/>
              </a:buClr>
              <a:buSzPts val="1620"/>
              <a:buFont typeface="Arial"/>
              <a:buNone/>
            </a:pPr>
            <a:r>
              <a:rPr b="0" i="1" lang="en-US" sz="1800" u="none" cap="none" strike="noStrike">
                <a:solidFill>
                  <a:schemeClr val="dk1"/>
                </a:solidFill>
                <a:latin typeface="Helvetica Neue"/>
                <a:ea typeface="Helvetica Neue"/>
                <a:cs typeface="Helvetica Neue"/>
                <a:sym typeface="Helvetica Neue"/>
              </a:rPr>
              <a:t>             P</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2 1 1 	   1 0 0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4	</a:t>
            </a:r>
            <a:r>
              <a:rPr b="0" i="0" lang="en-US" sz="1800" u="none" cap="none" strike="noStrike">
                <a:solidFill>
                  <a:schemeClr val="dk1"/>
                </a:solidFill>
                <a:latin typeface="Helvetica Neue"/>
                <a:ea typeface="Helvetica Neue"/>
                <a:cs typeface="Helvetica Neue"/>
                <a:sym typeface="Helvetica Neue"/>
              </a:rPr>
              <a:t>	0 0 2 	   0 0 2</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State of system?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Can reclaim resources held by process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but insufficient resources to fulfill other processes requests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Deadlock exists, consisting of processes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1</a:t>
            </a:r>
            <a:r>
              <a:rPr b="1" i="0" lang="en-US" sz="1800" u="none" cap="none" strike="noStrike">
                <a:solidFill>
                  <a:schemeClr val="dk1"/>
                </a:solidFill>
                <a:latin typeface="Helvetica Neue"/>
                <a:ea typeface="Helvetica Neue"/>
                <a:cs typeface="Helvetica Neue"/>
                <a:sym typeface="Helvetica Neue"/>
              </a:rPr>
              <a:t>, </a:t>
            </a:r>
            <a:r>
              <a:rPr b="1" baseline="-25000"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2</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and </a:t>
            </a:r>
            <a:r>
              <a:rPr b="1" i="1" lang="en-US" sz="1800" u="none" cap="none" strike="noStrike">
                <a:solidFill>
                  <a:schemeClr val="dk1"/>
                </a:solidFill>
                <a:latin typeface="Helvetica Neue"/>
                <a:ea typeface="Helvetica Neue"/>
                <a:cs typeface="Helvetica Neue"/>
                <a:sym typeface="Helvetica Neue"/>
              </a:rPr>
              <a:t>P</a:t>
            </a:r>
            <a:r>
              <a:rPr b="1" baseline="-25000" i="0" lang="en-US" sz="1800" u="none" cap="none" strike="noStrike">
                <a:solidFill>
                  <a:schemeClr val="dk1"/>
                </a:solidFill>
                <a:latin typeface="Helvetica Neue"/>
                <a:ea typeface="Helvetica Neue"/>
                <a:cs typeface="Helvetica Neue"/>
                <a:sym typeface="Helvetica Neue"/>
              </a:rPr>
              <a:t>4</a:t>
            </a:r>
            <a:endParaRPr b="1"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1100137" y="230187"/>
            <a:ext cx="7586662"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Detection-Algorithm Usage</a:t>
            </a:r>
            <a:endParaRPr/>
          </a:p>
        </p:txBody>
      </p:sp>
      <p:sp>
        <p:nvSpPr>
          <p:cNvPr id="340" name="Google Shape;340;p55"/>
          <p:cNvSpPr txBox="1"/>
          <p:nvPr>
            <p:ph idx="1" type="body"/>
          </p:nvPr>
        </p:nvSpPr>
        <p:spPr>
          <a:xfrm>
            <a:off x="869950" y="1122362"/>
            <a:ext cx="710723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a deadlock is detected we must abort (rollback) some of the processes involved in the deadlock (see next slide)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Need to decide when, and how often, to invoke the dedalock detection algorithm, which depends 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often a deadlock is likely to occur?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many processes will need to be rolled back?</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one for each disjoint cycle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823912" y="228600"/>
            <a:ext cx="8588375"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Arial"/>
                <a:ea typeface="Arial"/>
                <a:cs typeface="Arial"/>
                <a:sym typeface="Arial"/>
              </a:rPr>
              <a:t>Recovery from Deadlock:  Process Termination</a:t>
            </a:r>
            <a:endParaRPr/>
          </a:p>
        </p:txBody>
      </p:sp>
      <p:sp>
        <p:nvSpPr>
          <p:cNvPr id="346" name="Google Shape;346;p56"/>
          <p:cNvSpPr txBox="1"/>
          <p:nvPr>
            <p:ph idx="1" type="body"/>
          </p:nvPr>
        </p:nvSpPr>
        <p:spPr>
          <a:xfrm>
            <a:off x="963612" y="1108075"/>
            <a:ext cx="76946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Abort all deadlocked processes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Abort one process at a time until the deadlock cycle is eliminated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In which order should we choose to abort?</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Priority of the process</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long process has computed, and how much longer to completion</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Resources the process has used</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Resources process needs to complete</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many processes will need to be terminated</a:t>
            </a:r>
            <a:endParaRPr/>
          </a:p>
          <a:p>
            <a:pPr indent="-342900" lvl="1" marL="80010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Is process interactive or batch?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1147762" y="255587"/>
            <a:ext cx="802005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Arial"/>
                <a:ea typeface="Arial"/>
                <a:cs typeface="Arial"/>
                <a:sym typeface="Arial"/>
              </a:rPr>
              <a:t>Recovery from Deadlock:  Resource Preemption</a:t>
            </a:r>
            <a:endParaRPr/>
          </a:p>
        </p:txBody>
      </p:sp>
      <p:sp>
        <p:nvSpPr>
          <p:cNvPr id="352" name="Google Shape;352;p57"/>
          <p:cNvSpPr txBox="1"/>
          <p:nvPr>
            <p:ph idx="1" type="body"/>
          </p:nvPr>
        </p:nvSpPr>
        <p:spPr>
          <a:xfrm>
            <a:off x="1185862" y="1150937"/>
            <a:ext cx="651986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Selecting a victim </a:t>
            </a:r>
            <a:r>
              <a:rPr b="0" i="0" lang="en-US" sz="1800" u="none" cap="none" strike="noStrike">
                <a:solidFill>
                  <a:schemeClr val="dk1"/>
                </a:solidFill>
                <a:latin typeface="Helvetica Neue"/>
                <a:ea typeface="Helvetica Neue"/>
                <a:cs typeface="Helvetica Neue"/>
                <a:sym typeface="Helvetica Neue"/>
              </a:rPr>
              <a:t>– minimize cost</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Rollback</a:t>
            </a:r>
            <a:r>
              <a:rPr b="0" i="0" lang="en-US" sz="1800" u="none" cap="none" strike="noStrike">
                <a:solidFill>
                  <a:schemeClr val="dk1"/>
                </a:solidFill>
                <a:latin typeface="Helvetica Neue"/>
                <a:ea typeface="Helvetica Neue"/>
                <a:cs typeface="Helvetica Neue"/>
                <a:sym typeface="Helvetica Neue"/>
              </a:rPr>
              <a:t> – return to some safe state, restart process for that state</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Starvation</a:t>
            </a:r>
            <a:r>
              <a:rPr b="0" i="0" lang="en-US" sz="1800" u="none" cap="none" strike="noStrike">
                <a:solidFill>
                  <a:schemeClr val="dk1"/>
                </a:solidFill>
                <a:latin typeface="Helvetica Neue"/>
                <a:ea typeface="Helvetica Neue"/>
                <a:cs typeface="Helvetica Neue"/>
                <a:sym typeface="Helvetica Neue"/>
              </a:rPr>
              <a:t> –  same process may always be picked as victim, include number of rollback in cost factor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8"/>
          <p:cNvSpPr txBox="1"/>
          <p:nvPr>
            <p:ph type="ctrTitle"/>
          </p:nvPr>
        </p:nvSpPr>
        <p:spPr>
          <a:xfrm>
            <a:off x="685800" y="814387"/>
            <a:ext cx="7772400" cy="21272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4300"/>
              <a:buFont typeface="Arial"/>
              <a:buNone/>
            </a:pPr>
            <a:r>
              <a:rPr b="1" i="0" lang="en-US" sz="4300" u="none" cap="none" strike="noStrike">
                <a:solidFill>
                  <a:srgbClr val="006699"/>
                </a:solidFill>
                <a:latin typeface="Arial"/>
                <a:ea typeface="Arial"/>
                <a:cs typeface="Arial"/>
                <a:sym typeface="Arial"/>
              </a:rPr>
              <a:t>End of Chapter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457200" y="1762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System Model</a:t>
            </a:r>
            <a:endParaRPr/>
          </a:p>
        </p:txBody>
      </p:sp>
      <p:sp>
        <p:nvSpPr>
          <p:cNvPr id="95" name="Google Shape;95;p18"/>
          <p:cNvSpPr txBox="1"/>
          <p:nvPr>
            <p:ph idx="1" type="body"/>
          </p:nvPr>
        </p:nvSpPr>
        <p:spPr>
          <a:xfrm>
            <a:off x="1200150" y="1109662"/>
            <a:ext cx="6151562" cy="4203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System consists of resources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Resource types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 . .,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m</a:t>
            </a:r>
            <a:endParaRPr/>
          </a:p>
          <a:p>
            <a:pPr indent="-228600" lvl="2" marL="1085850" marR="0" rtl="0" algn="l">
              <a:lnSpc>
                <a:spcPct val="100000"/>
              </a:lnSpc>
              <a:spcBef>
                <a:spcPts val="630"/>
              </a:spcBef>
              <a:spcAft>
                <a:spcPts val="0"/>
              </a:spcAft>
              <a:buClr>
                <a:srgbClr val="009900"/>
              </a:buClr>
              <a:buSzPts val="1350"/>
              <a:buFont typeface="Arimo"/>
              <a:buNone/>
            </a:pPr>
            <a:r>
              <a:rPr b="0" i="1" lang="en-US" sz="1800" u="none" cap="none" strike="noStrike">
                <a:solidFill>
                  <a:schemeClr val="dk1"/>
                </a:solidFill>
                <a:latin typeface="Helvetica Neue"/>
                <a:ea typeface="Helvetica Neue"/>
                <a:cs typeface="Helvetica Neue"/>
                <a:sym typeface="Helvetica Neue"/>
              </a:rPr>
              <a:t>CPU cycles, memory space, I/O devices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Each resource type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has </a:t>
            </a:r>
            <a:r>
              <a:rPr b="0" i="1" lang="en-US" sz="1800" u="none" cap="none" strike="noStrike">
                <a:solidFill>
                  <a:schemeClr val="dk1"/>
                </a:solidFill>
                <a:latin typeface="Helvetica Neue"/>
                <a:ea typeface="Helvetica Neue"/>
                <a:cs typeface="Helvetica Neue"/>
                <a:sym typeface="Helvetica Neue"/>
              </a:rPr>
              <a:t>W</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instances.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Each process utilizes a resource as follows: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request </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use </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release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00125" y="101600"/>
            <a:ext cx="8081962" cy="6143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000"/>
              <a:buFont typeface="Arial"/>
              <a:buNone/>
            </a:pPr>
            <a:r>
              <a:rPr b="1" i="0" lang="en-US" sz="3000" u="none" cap="none" strike="noStrike">
                <a:solidFill>
                  <a:srgbClr val="006699"/>
                </a:solidFill>
                <a:latin typeface="Arial"/>
                <a:ea typeface="Arial"/>
                <a:cs typeface="Arial"/>
                <a:sym typeface="Arial"/>
              </a:rPr>
              <a:t>Deadlock Example with Mutex locks</a:t>
            </a:r>
            <a:endParaRPr/>
          </a:p>
        </p:txBody>
      </p:sp>
      <p:sp>
        <p:nvSpPr>
          <p:cNvPr id="101" name="Google Shape;101;p19"/>
          <p:cNvSpPr txBox="1"/>
          <p:nvPr>
            <p:ph idx="1" type="body"/>
          </p:nvPr>
        </p:nvSpPr>
        <p:spPr>
          <a:xfrm>
            <a:off x="1200150" y="1109662"/>
            <a:ext cx="6535737" cy="4203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Two mutex locks are created in the following code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pthread_mutex_t    first_mutex;</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pthread_mutex_t    second_mutex;</a:t>
            </a:r>
            <a:endParaRPr/>
          </a:p>
          <a:p>
            <a:pPr indent="-285750" lvl="1" marL="7429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two mutex locks are initialized in the following code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pthread_mutex_init (&amp;first_mutex, NULL);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pthread_mutex_init(&amp;second_mutex, NULL);</a:t>
            </a:r>
            <a:endParaRPr/>
          </a:p>
          <a:p>
            <a:pPr indent="-285750" lvl="1" marL="7429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Two threads--  thread_one and thread_two are created, and both these threads have access to both mutex locks. </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127125" y="103187"/>
            <a:ext cx="7683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600"/>
              <a:buFont typeface="Arial"/>
              <a:buNone/>
            </a:pPr>
            <a:r>
              <a:rPr b="1" i="0" lang="en-US" sz="2600" u="none" cap="none" strike="noStrike">
                <a:solidFill>
                  <a:srgbClr val="006699"/>
                </a:solidFill>
                <a:latin typeface="Arial"/>
                <a:ea typeface="Arial"/>
                <a:cs typeface="Arial"/>
                <a:sym typeface="Arial"/>
              </a:rPr>
              <a:t>Deadlock Example with Mutex locks (Cont.)</a:t>
            </a:r>
            <a:endParaRPr/>
          </a:p>
        </p:txBody>
      </p:sp>
      <p:sp>
        <p:nvSpPr>
          <p:cNvPr id="107" name="Google Shape;107;p20"/>
          <p:cNvSpPr txBox="1"/>
          <p:nvPr>
            <p:ph idx="1" type="body"/>
          </p:nvPr>
        </p:nvSpPr>
        <p:spPr>
          <a:xfrm>
            <a:off x="1676400" y="1076325"/>
            <a:ext cx="5762625" cy="5213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thread one runs in this function */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void *do_work_one(void *param)</a:t>
            </a:r>
            <a:br>
              <a:rPr b="0" i="0" lang="en-US" sz="1400" u="none" cap="none" strike="noStrike">
                <a:solidFill>
                  <a:srgbClr val="000000"/>
                </a:solidFill>
                <a:latin typeface="Courier New"/>
                <a:ea typeface="Courier New"/>
                <a:cs typeface="Courier New"/>
                <a:sym typeface="Courier New"/>
              </a:rPr>
            </a:br>
            <a:r>
              <a:rPr b="0" i="0" lang="en-US" sz="11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pthread_mutex_lock(&amp;first_mutex);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pthread_mutex_lock(&amp;second_mutex);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 * Do some work */</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pthread_mutex_unlock(&amp;second_mutex);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pthread_mutex_unlock(&amp;first_mutex);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pthread_exit(0);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thread two runs in this function */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void *do_work_two(void *param)</a:t>
            </a:r>
            <a:br>
              <a:rPr b="0" i="0" lang="en-US" sz="1400" u="none" cap="none" strike="noStrike">
                <a:solidFill>
                  <a:srgbClr val="000000"/>
                </a:solidFill>
                <a:latin typeface="Courier New"/>
                <a:ea typeface="Courier New"/>
                <a:cs typeface="Courier New"/>
                <a:sym typeface="Courier New"/>
              </a:rPr>
            </a:br>
            <a:r>
              <a:rPr b="0" i="0" lang="en-US" sz="11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pthread_mutex_lock(&amp;second_mutex);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pthread_mutex_lock(&amp;first_mutex);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 * Do some work */</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pthread_mutex_unlock(&amp;first_mutex);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pthread_mutex_unlock(&amp;second_mutex);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pthread_exit(0); </a:t>
            </a:r>
            <a:endParaRPr/>
          </a:p>
          <a:p>
            <a:pPr indent="0" lvl="0" marL="0" marR="0" rtl="0" algn="l">
              <a:lnSpc>
                <a:spcPct val="100000"/>
              </a:lnSpc>
              <a:spcBef>
                <a:spcPts val="490"/>
              </a:spcBef>
              <a:spcAft>
                <a:spcPts val="0"/>
              </a:spcAft>
              <a:buClr>
                <a:srgbClr val="993300"/>
              </a:buClr>
              <a:buSzPts val="1260"/>
              <a:buFont typeface="Arial"/>
              <a:buNone/>
            </a:pPr>
            <a:r>
              <a:rPr b="0" i="0" lang="en-US" sz="1400" u="none" cap="none" strike="noStrike">
                <a:solidFill>
                  <a:srgbClr val="000000"/>
                </a:solidFill>
                <a:latin typeface="Courier New"/>
                <a:ea typeface="Courier New"/>
                <a:cs typeface="Courier New"/>
                <a:sym typeface="Courier New"/>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49300" y="182562"/>
            <a:ext cx="7937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Deadlock Characterization</a:t>
            </a:r>
            <a:endParaRPr/>
          </a:p>
        </p:txBody>
      </p:sp>
      <p:sp>
        <p:nvSpPr>
          <p:cNvPr id="113" name="Google Shape;113;p21"/>
          <p:cNvSpPr txBox="1"/>
          <p:nvPr>
            <p:ph idx="1" type="body"/>
          </p:nvPr>
        </p:nvSpPr>
        <p:spPr>
          <a:xfrm>
            <a:off x="1335087" y="1541462"/>
            <a:ext cx="6691312" cy="46688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Mutual exclusion</a:t>
            </a:r>
            <a:r>
              <a:rPr b="1"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only one process at a time can use a resource</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Hold and wait</a:t>
            </a:r>
            <a:r>
              <a:rPr b="1"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 process holding at least one resource is waiting to acquire additional resources held by other processes</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No preemption</a:t>
            </a:r>
            <a:r>
              <a:rPr b="1"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 resource can be released only voluntarily by the process holding it, after that process has completed its task</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Circular wait</a:t>
            </a:r>
            <a:r>
              <a:rPr b="1"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there exists a set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of waiting processes such that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 </a:t>
            </a:r>
            <a:r>
              <a:rPr b="0" i="0" lang="en-US" sz="1800" u="none" cap="none" strike="noStrike">
                <a:solidFill>
                  <a:schemeClr val="dk1"/>
                </a:solidFill>
                <a:latin typeface="Helvetica Neue"/>
                <a:ea typeface="Helvetica Neue"/>
                <a:cs typeface="Helvetica Neue"/>
                <a:sym typeface="Helvetica Neue"/>
              </a:rPr>
              <a:t>is waiting for a resource that is held by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is waiting for a resource that is held by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n</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is waiting for a resource that is held by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is waiting for a resource that is held by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114" name="Google Shape;114;p21"/>
          <p:cNvSpPr txBox="1"/>
          <p:nvPr/>
        </p:nvSpPr>
        <p:spPr>
          <a:xfrm>
            <a:off x="825500" y="1049337"/>
            <a:ext cx="6353175"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003300" y="166687"/>
            <a:ext cx="7683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Resource-Allocation Graph</a:t>
            </a:r>
            <a:endParaRPr/>
          </a:p>
        </p:txBody>
      </p:sp>
      <p:sp>
        <p:nvSpPr>
          <p:cNvPr id="120" name="Google Shape;120;p22"/>
          <p:cNvSpPr txBox="1"/>
          <p:nvPr>
            <p:ph idx="1" type="body"/>
          </p:nvPr>
        </p:nvSpPr>
        <p:spPr>
          <a:xfrm>
            <a:off x="1481137" y="1557337"/>
            <a:ext cx="6513512" cy="4019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V is partitioned into two types:</a:t>
            </a:r>
            <a:endParaRPr/>
          </a:p>
          <a:p>
            <a:pPr indent="-285750" lvl="1" marL="742950" marR="0" rtl="0" algn="l">
              <a:lnSpc>
                <a:spcPct val="100000"/>
              </a:lnSpc>
              <a:spcBef>
                <a:spcPts val="630"/>
              </a:spcBef>
              <a:spcAft>
                <a:spcPts val="0"/>
              </a:spcAft>
              <a:buClr>
                <a:srgbClr val="CC6600"/>
              </a:buClr>
              <a:buSzPts val="1440"/>
              <a:buFont typeface="Arial"/>
              <a:buChar char="●"/>
            </a:pPr>
            <a:r>
              <a:rPr b="0" i="1" lang="en-US" sz="1800" u="none" cap="none" strike="noStrike">
                <a:solidFill>
                  <a:schemeClr val="dk1"/>
                </a:solidFill>
                <a:latin typeface="Helvetica Neue"/>
                <a:ea typeface="Helvetica Neue"/>
                <a:cs typeface="Helvetica Neue"/>
                <a:sym typeface="Helvetica Neue"/>
              </a:rPr>
              <a:t>P</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the set consisting of all the processes in the system</a:t>
            </a:r>
            <a:br>
              <a:rPr b="0" i="0" lang="en-US" sz="1800" u="none" cap="none" strike="noStrike">
                <a:solidFill>
                  <a:schemeClr val="dk1"/>
                </a:solidFill>
                <a:latin typeface="Helvetica Neue"/>
                <a:ea typeface="Helvetica Neue"/>
                <a:cs typeface="Helvetica Neue"/>
                <a:sym typeface="Helvetica Neue"/>
              </a:rPr>
            </a:br>
            <a:endParaRPr/>
          </a:p>
          <a:p>
            <a:pPr indent="-285750" lvl="1" marL="742950" marR="0" rtl="0" algn="l">
              <a:lnSpc>
                <a:spcPct val="100000"/>
              </a:lnSpc>
              <a:spcBef>
                <a:spcPts val="630"/>
              </a:spcBef>
              <a:spcAft>
                <a:spcPts val="0"/>
              </a:spcAft>
              <a:buClr>
                <a:srgbClr val="CC6600"/>
              </a:buClr>
              <a:buSzPts val="1440"/>
              <a:buFont typeface="Arial"/>
              <a:buChar char="●"/>
            </a:pPr>
            <a:r>
              <a:rPr b="0" i="1" lang="en-US" sz="1800" u="none" cap="none" strike="noStrike">
                <a:solidFill>
                  <a:schemeClr val="dk1"/>
                </a:solidFill>
                <a:latin typeface="Helvetica Neue"/>
                <a:ea typeface="Helvetica Neue"/>
                <a:cs typeface="Helvetica Neue"/>
                <a:sym typeface="Helvetica Neue"/>
              </a:rPr>
              <a:t>R</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m</a:t>
            </a:r>
            <a:r>
              <a:rPr b="0" i="0" lang="en-US" sz="1800" u="none" cap="none" strike="noStrike">
                <a:solidFill>
                  <a:schemeClr val="dk1"/>
                </a:solidFill>
                <a:latin typeface="Helvetica Neue"/>
                <a:ea typeface="Helvetica Neue"/>
                <a:cs typeface="Helvetica Neue"/>
                <a:sym typeface="Helvetica Neue"/>
              </a:rPr>
              <a:t>}, the set consisting of all resource types in the system</a:t>
            </a:r>
            <a:endParaRPr/>
          </a:p>
          <a:p>
            <a:pPr indent="-240030" lvl="1" marL="742950" marR="0" rtl="0" algn="l">
              <a:lnSpc>
                <a:spcPct val="100000"/>
              </a:lnSpc>
              <a:spcBef>
                <a:spcPts val="315"/>
              </a:spcBef>
              <a:spcAft>
                <a:spcPts val="0"/>
              </a:spcAft>
              <a:buClr>
                <a:srgbClr val="CC6600"/>
              </a:buClr>
              <a:buSzPts val="720"/>
              <a:buFont typeface="Arial"/>
              <a:buNone/>
            </a:pPr>
            <a:r>
              <a:t/>
            </a:r>
            <a:endParaRPr b="0" i="0" sz="9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request edge</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directed edge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endParaRPr/>
          </a:p>
          <a:p>
            <a:pPr indent="-297180" lvl="0" marL="342900" marR="0" rtl="0" algn="l">
              <a:lnSpc>
                <a:spcPct val="100000"/>
              </a:lnSpc>
              <a:spcBef>
                <a:spcPts val="280"/>
              </a:spcBef>
              <a:spcAft>
                <a:spcPts val="0"/>
              </a:spcAft>
              <a:buClr>
                <a:srgbClr val="993300"/>
              </a:buClr>
              <a:buSzPts val="720"/>
              <a:buFont typeface="Arial"/>
              <a:buNone/>
            </a:pPr>
            <a:r>
              <a:t/>
            </a:r>
            <a:endParaRPr b="0" baseline="-25000" i="1"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assignment edge</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directed edge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P</a:t>
            </a:r>
            <a:r>
              <a:rPr b="0" baseline="-25000" i="1" lang="en-US" sz="1800" u="none" cap="none" strike="noStrike">
                <a:solidFill>
                  <a:schemeClr val="dk1"/>
                </a:solidFill>
                <a:latin typeface="Helvetica Neue"/>
                <a:ea typeface="Helvetica Neue"/>
                <a:cs typeface="Helvetica Neue"/>
                <a:sym typeface="Helvetica Neue"/>
              </a:rPr>
              <a:t>i</a:t>
            </a:r>
            <a:endParaRPr/>
          </a:p>
        </p:txBody>
      </p:sp>
      <p:sp>
        <p:nvSpPr>
          <p:cNvPr id="121" name="Google Shape;121;p22"/>
          <p:cNvSpPr txBox="1"/>
          <p:nvPr/>
        </p:nvSpPr>
        <p:spPr>
          <a:xfrm>
            <a:off x="1204912" y="1035050"/>
            <a:ext cx="4692650"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A set of vertices </a:t>
            </a:r>
            <a:r>
              <a:rPr b="0" i="1" lang="en-US" sz="2000" u="none">
                <a:solidFill>
                  <a:schemeClr val="dk1"/>
                </a:solidFill>
                <a:latin typeface="Helvetica Neue"/>
                <a:ea typeface="Helvetica Neue"/>
                <a:cs typeface="Helvetica Neue"/>
                <a:sym typeface="Helvetica Neue"/>
              </a:rPr>
              <a:t>V</a:t>
            </a:r>
            <a:r>
              <a:rPr b="0" i="0" lang="en-US" sz="2000" u="none">
                <a:solidFill>
                  <a:schemeClr val="dk1"/>
                </a:solidFill>
                <a:latin typeface="Helvetica Neue"/>
                <a:ea typeface="Helvetica Neue"/>
                <a:cs typeface="Helvetica Neue"/>
                <a:sym typeface="Helvetica Neue"/>
              </a:rPr>
              <a:t> and a set of edges </a:t>
            </a:r>
            <a:r>
              <a:rPr b="0" i="1" lang="en-US" sz="2000" u="none">
                <a:solidFill>
                  <a:schemeClr val="dk1"/>
                </a:solidFill>
                <a:latin typeface="Helvetica Neue"/>
                <a:ea typeface="Helvetica Neue"/>
                <a:cs typeface="Helvetica Neue"/>
                <a:sym typeface="Helvetica Neue"/>
              </a:rPr>
              <a:t>E</a:t>
            </a:r>
            <a:r>
              <a:rPr b="0" i="0" lang="en-US" sz="2000" u="none">
                <a:solidFill>
                  <a:schemeClr val="dk1"/>
                </a:solidFill>
                <a:latin typeface="Helvetica Neue"/>
                <a:ea typeface="Helvetica Neue"/>
                <a:cs typeface="Helvetica Neue"/>
                <a:sym typeface="Helvetica Neue"/>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