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6858000" cx="9144000"/>
  <p:notesSz cx="6997700" cy="9283700"/>
  <p:embeddedFontLst>
    <p:embeddedFont>
      <p:font typeface="Helvetica Neue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88">
          <p15:clr>
            <a:srgbClr val="000000"/>
          </p15:clr>
        </p15:guide>
        <p15:guide id="2" pos="50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88" orient="horz"/>
        <p:guide pos="5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HelveticaNeue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HelveticaNeue-italic.fntdata"/><Relationship Id="rId32" Type="http://schemas.openxmlformats.org/officeDocument/2006/relationships/slide" Target="slides/slide26.xml"/><Relationship Id="rId76" Type="http://schemas.openxmlformats.org/officeDocument/2006/relationships/font" Target="fonts/HelveticaNeue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HelveticaNeue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2400" y="0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2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3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4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5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5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5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5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5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5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4" name="Google Shape;444;p5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5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5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6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7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7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8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69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0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1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1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/>
        </p:nvSpPr>
        <p:spPr>
          <a:xfrm>
            <a:off x="3962400" y="8816975"/>
            <a:ext cx="3033712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177925" y="695325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700087" y="4410075"/>
            <a:ext cx="5599112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14896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16375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21162" y="6613525"/>
            <a:ext cx="5175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5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81438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File-System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Access Methods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955675" y="1211262"/>
            <a:ext cx="7343775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next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write next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reset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no read after last write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(rewrite)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Access –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is fixed length </a:t>
            </a:r>
            <a:r>
              <a:rPr b="0" i="0" lang="en-US" sz="1600" u="none" cap="none" strike="noStrik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records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write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position to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read next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write next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rewrite </a:t>
            </a:r>
            <a:r>
              <a:rPr b="1" i="1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0" lang="en-US" sz="1600" u="none" cap="none" strike="noStrik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 block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 block numbers allow OS to decide where file should be placed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0" i="0" lang="en-US" sz="1600" u="none" cap="none" strike="noStrik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allocation problem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Ch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955675" y="196850"/>
            <a:ext cx="8301037" cy="43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Simulation of Sequential Access on Direct-access File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800" y="1289050"/>
            <a:ext cx="6129337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Other Access Methods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900112" y="1196975"/>
            <a:ext cx="6780212" cy="423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built on top of base methods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involve creation of an </a:t>
            </a:r>
            <a:r>
              <a:rPr b="0" i="0" lang="en-US" sz="1800" u="none" cap="none" strike="noStrike">
                <a:solidFill>
                  <a:srgbClr val="0033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file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index in memory for fast determination of location of data to be operated on (consider UPC code plus record of data about that item)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too large, index (in memory) of the index (on disk)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IBM indexed sequential-access method (ISAM)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master index, points to disk blocks of secondary index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kept sorted on a defined key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done by the OS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VMS operating system provides index and relative files as another example (see next slide)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65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Index and Relative Files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62" y="1320800"/>
            <a:ext cx="5902325" cy="3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079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Directory Structure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66787" y="1374775"/>
            <a:ext cx="7370762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collection of nodes containing information about all files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2819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3581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343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5105400" y="22860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5867400" y="2590800"/>
            <a:ext cx="533400" cy="45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1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581400" y="4267200"/>
            <a:ext cx="4572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2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343400" y="4267200"/>
            <a:ext cx="457200" cy="83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3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4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867400" y="4648200"/>
            <a:ext cx="457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 n</a:t>
            </a:r>
            <a:endParaRPr/>
          </a:p>
        </p:txBody>
      </p:sp>
      <p:cxnSp>
        <p:nvCxnSpPr>
          <p:cNvPr id="169" name="Google Shape;169;p27"/>
          <p:cNvCxnSpPr/>
          <p:nvPr/>
        </p:nvCxnSpPr>
        <p:spPr>
          <a:xfrm>
            <a:off x="3838575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0" name="Google Shape;170;p27"/>
          <p:cNvCxnSpPr/>
          <p:nvPr/>
        </p:nvCxnSpPr>
        <p:spPr>
          <a:xfrm>
            <a:off x="4572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6096000" y="3048000"/>
            <a:ext cx="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5334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3" name="Google Shape;173;p27"/>
          <p:cNvCxnSpPr/>
          <p:nvPr/>
        </p:nvCxnSpPr>
        <p:spPr>
          <a:xfrm>
            <a:off x="3048000" y="27432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74" name="Google Shape;174;p27"/>
          <p:cNvSpPr/>
          <p:nvPr/>
        </p:nvSpPr>
        <p:spPr>
          <a:xfrm>
            <a:off x="2538412" y="1962150"/>
            <a:ext cx="4186237" cy="1473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2362200" y="3886200"/>
            <a:ext cx="4262437" cy="1600200"/>
          </a:xfrm>
          <a:custGeom>
            <a:rect b="b" l="l" r="r" t="t"/>
            <a:pathLst>
              <a:path extrusionOk="0" h="928" w="2637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295400" y="2286000"/>
            <a:ext cx="1098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435100" y="4191000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990600" y="5638800"/>
            <a:ext cx="760253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the directory structure and the files reside on disk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4294967295"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Disk Structure</a:t>
            </a:r>
            <a:endParaRPr/>
          </a:p>
        </p:txBody>
      </p:sp>
      <p:sp>
        <p:nvSpPr>
          <p:cNvPr id="185" name="Google Shape;185;p28"/>
          <p:cNvSpPr txBox="1"/>
          <p:nvPr>
            <p:ph idx="4294967295" type="body"/>
          </p:nvPr>
        </p:nvSpPr>
        <p:spPr>
          <a:xfrm>
            <a:off x="862012" y="1120775"/>
            <a:ext cx="7043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can be subdivided into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Disks or partitions can be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protected against failure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or partition can be used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without a file system, 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formatted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 also known as minidisks, slices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Entity containing file system known as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volume containing file system also tracks that file system’s info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directory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 table of contents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well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general-purpose file systems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many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special-purpose file systems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frequently all within the same operating system or computer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65187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Typical File-system Organization</a:t>
            </a:r>
            <a:endParaRPr/>
          </a:p>
        </p:txBody>
      </p:sp>
      <p:pic>
        <p:nvPicPr>
          <p:cNvPr descr="10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387" y="1187450"/>
            <a:ext cx="6910387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4294967295"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Types of File Systems</a:t>
            </a:r>
            <a:endParaRPr/>
          </a:p>
        </p:txBody>
      </p:sp>
      <p:sp>
        <p:nvSpPr>
          <p:cNvPr id="199" name="Google Shape;199;p30"/>
          <p:cNvSpPr txBox="1"/>
          <p:nvPr>
            <p:ph idx="4294967295" type="body"/>
          </p:nvPr>
        </p:nvSpPr>
        <p:spPr>
          <a:xfrm>
            <a:off x="806450" y="1135062"/>
            <a:ext cx="73802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mostly talk of general-purpose file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systems frequently have may file systems, some general- and some special- purpose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Solaris has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tmpfs – memory-based volatile FS for fast, temporary I/O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objfs – interface into kernel memory to get kernel symbols for debugging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ctfs – contract file system for managing daemons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lofs – loopback file system allows one FS to be accessed in place of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procfs – kernel interface to process structures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ufs, zfs – general purpose file systems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923925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Operations Performed on Directory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806450" y="1092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for a file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file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file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a directory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 a file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Traverse the file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179512" y="241300"/>
            <a:ext cx="7743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Directory Organization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200150" y="1627187"/>
            <a:ext cx="6438900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 – locating a file quickly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– convenient to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users can have same name for different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same file can have several different names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– logical grouping of files by properties, (e.g., all Java programs, all games, …)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900112" y="1079500"/>
            <a:ext cx="718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directory is organized logically  to obtain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1936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Concept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62012" y="1120775"/>
            <a:ext cx="76485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logical address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 defined by file’s creator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types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file, source file, executable file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Single-Level Directory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855662" y="990600"/>
            <a:ext cx="7275512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single directory for all users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Naming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problem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662" y="1577975"/>
            <a:ext cx="6100762" cy="148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Two-Level Directory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849312" y="1120775"/>
            <a:ext cx="7869237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directory for each user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854075" y="4111625"/>
            <a:ext cx="700246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have the same file name for different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grouping capability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1724025"/>
            <a:ext cx="6427787" cy="21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Tree-Structured Directories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1239837"/>
            <a:ext cx="6915150" cy="4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830262" y="1936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Tree-Structured Directories (Cont.)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876300" y="10795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searching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Capability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directory (working directory)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/spell/mail/prog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1020762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Tree-Structured Directories (Cont)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863600" y="1136650"/>
            <a:ext cx="7370762" cy="2992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 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new file is done in current directory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file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rm &lt;file-name&gt;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a new subdirectory is done in current directory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&lt;dir-name&gt;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if in current directory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/mail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mkdir count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852487" y="5561012"/>
            <a:ext cx="7423150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Deleting “mail” ⇒ deleting the entire subtree rooted by “mail”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062" y="4100512"/>
            <a:ext cx="3132137" cy="107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968375" y="136525"/>
            <a:ext cx="77184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System Mounting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849312" y="1120775"/>
            <a:ext cx="6821487" cy="306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system must be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before it can be accessed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unmounted file system (i.e., Fig. 11-11(b)) is mounted at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 point</a:t>
            </a:r>
            <a:endParaRPr/>
          </a:p>
        </p:txBody>
      </p:sp>
      <p:pic>
        <p:nvPicPr>
          <p:cNvPr descr="11_14.pdf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087" y="2300287"/>
            <a:ext cx="5910262" cy="34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4572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Mount Point</a:t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87" y="1266825"/>
            <a:ext cx="2984500" cy="34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876300" y="1092200"/>
            <a:ext cx="74517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owner/creator should be able to control: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be done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whom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85775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Access Lists and Groups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876300" y="1092200"/>
            <a:ext cx="7342187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 of access:  read, write, execute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classes of users on Unix / Linux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RWX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owner access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7	⇒	1 1 1</a:t>
            </a: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RWX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access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6	 ⇒	1 1 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RWX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access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	 ⇒	0 0 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manager to create a group (unique name), say G, and add some users to the group.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particular file (say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or subdirectory, define an appropriate access.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798512" y="5643562"/>
            <a:ext cx="7029450" cy="80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group to a file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chgrp     G    game</a:t>
            </a: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175" y="4660900"/>
            <a:ext cx="2513012" cy="95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949325" y="150812"/>
            <a:ext cx="77374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 Sample UNIX Directory Listing</a:t>
            </a:r>
            <a:endParaRPr/>
          </a:p>
        </p:txBody>
      </p:sp>
      <p:pic>
        <p:nvPicPr>
          <p:cNvPr id="289" name="Google Shape;28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064" l="721" r="721" t="27064"/>
          <a:stretch/>
        </p:blipFill>
        <p:spPr>
          <a:xfrm>
            <a:off x="1519237" y="1208087"/>
            <a:ext cx="6629400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079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Attributes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835025" y="1092200"/>
            <a:ext cx="75914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only information kept in human-readable 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unique tag (number) identifies file within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needed for systems that support different types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pointer to file location on device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current file size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controls who can do reading, writing, executing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Time, date, and user identification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data for protection, security, and usage monitoring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about files are kept in the directory structure, which is maintained on the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variations, including extended file attributes such as file checksum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kept in the directory structure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685800" y="830262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System Implementation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923925" y="198437"/>
            <a:ext cx="7762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File-System Structure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854075" y="1108075"/>
            <a:ext cx="73120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storage unit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of related information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resides on secondary storage (disks)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user interface to storage, mapping logical to physical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efficient and convenient access to disk by allowing data to be stored, located retrieved easily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provides in-place rewrite and random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transfers performed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sectors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(usually 512 bytes)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control block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storage structure consisting of information about a file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driver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controls the physical device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 organized into layers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Layered File System</a:t>
            </a:r>
            <a:endParaRPr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787" y="1203325"/>
            <a:ext cx="2476500" cy="4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System Layers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838200" y="1108075"/>
            <a:ext cx="7470775" cy="48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drivers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I/O devices at the I/O control layer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commands like “read drive1, cylinder 72, track 2, sector 10, into memory location 1060” outputs low-level hardware specific commands to hardware controller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file system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command like “retrieve block 123” translates to device driver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manages memory buffers and caches (allocation, freeing, replacement) 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Buffers hold data in transit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Caches hold frequently used data</a:t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organization module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understands files, logical address, and physical blocks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Translates logical block # to physical block #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Manages free space, disk allocation</a:t>
            </a:r>
            <a:endParaRPr/>
          </a:p>
          <a:p>
            <a:pPr indent="-238442" lvl="3" marL="10271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288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8442" lvl="3" marL="10271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System Layers (Cont.)</a:t>
            </a:r>
            <a:endParaRPr/>
          </a:p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854075" y="1122362"/>
            <a:ext cx="7029450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file system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manages metadata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Translates file name into file number, file handle, location by maintaining file control blocks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UNIX)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management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Layering useful for reducing complexity and redundancy, but adds overhead and can decrease performanceTranslates file name into file number, file handle, location by maintaining file control blocks 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UNIX)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layers can be implemented by any coding method according to OS designer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System Layers (Cont.)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838200" y="1060450"/>
            <a:ext cx="6870700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file systems, sometimes many within an operating system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with its own format (CD-ROM is ISO 9660; Unix has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UFS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FFS;  Windows has FAT, FAT32, NTFS as well as floppy, CD, DVD Blu-ray, Linux has more than 40 types, with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file system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ext2 and ext3 leading; plus distributed file systems, etc.)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ones still arriving – ZFS, GoogleFS, Oracle ASM, FUSE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962025" y="166687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File-System Implementation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869950" y="1076325"/>
            <a:ext cx="72024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have system calls at the API level, but how do we implement their functions?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On-disk and in-memory structures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 control block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info needed by system to boot OS from that volume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Needed if volume contains OS, usually first block of volume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Volume control block 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superblock, master file table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volume details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# of blocks, # of free blocks, block size, free block pointers or array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structure organizes the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Names and inode numbers, master file table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962025" y="166687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File-System Implementation (Cont.)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869950" y="1076325"/>
            <a:ext cx="70135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Per-file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Control Block </a:t>
            </a:r>
            <a:r>
              <a:rPr b="1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FCB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contains many details about the file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 number, permissions, size, dates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NFTS stores into in master file table  using relational DB structures</a:t>
            </a:r>
            <a:endParaRPr/>
          </a:p>
        </p:txBody>
      </p:sp>
      <p:pic>
        <p:nvPicPr>
          <p:cNvPr id="339" name="Google Shape;3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3109912"/>
            <a:ext cx="3509962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955675" y="182562"/>
            <a:ext cx="7762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In-Memory File System Structures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806450" y="1233487"/>
            <a:ext cx="68865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 table storing file system mounts, mount points, file system types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figure illustrates the necessary file system structures provided by the operating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12-3(a) refers to opening a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12-3(b) refers to reading a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Plus buffers hold data blocks from secondary storage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returns a file handle for subsequent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from read eventually copied to specified user process memory address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1081087" y="198437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In-Memory File System Structures</a:t>
            </a:r>
            <a:endParaRPr/>
          </a:p>
        </p:txBody>
      </p:sp>
      <p:pic>
        <p:nvPicPr>
          <p:cNvPr id="351" name="Google Shape;35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1276350"/>
            <a:ext cx="6122987" cy="4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1651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Operations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49312" y="1106487"/>
            <a:ext cx="6775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is an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pointer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–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pointer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Reposition within file -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Truncate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Open(F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search the directory structure on disk for entry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move the content of entry to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Close (F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move the content of entry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memory to directory structure on disk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Partitions and Mounting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885825" y="1108075"/>
            <a:ext cx="742315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can be a volume containing a file system (“cooked”) 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just a sequence of blocks with no file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 block can point to boot volume or boot loader set of blocks that contain enough code to know how to load the kernel from the file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a boot management program for multi-os booting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Root partition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the OS, other partitions can hold other Oses, other file systems, or be raw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Mounted at boot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partitions can mount automatically or manually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mount time, file system consistency checked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all metadata correct?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fix it, try again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yes, add to mount table, allow access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165225" y="182562"/>
            <a:ext cx="67437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File Systems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838200" y="1154112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File Systems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VFS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on Unix provide an object-oriented way of implementing file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VFS allows the same system call interface (the API) to be used for different types of file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Separates file-system generic operations from implementation details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can be one of many file systems types, or network file system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vnodes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hold inodes or network file details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dispatches operation to appropriate file system implementation routines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1165225" y="182562"/>
            <a:ext cx="67437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File Systems (Cont.)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869950" y="901700"/>
            <a:ext cx="7043737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08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API is to the VFS interface, rather than any specific type of file system</a:t>
            </a:r>
            <a:endParaRPr/>
          </a:p>
        </p:txBody>
      </p:sp>
      <p:pic>
        <p:nvPicPr>
          <p:cNvPr id="370" name="Google Shape;37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62" y="2211387"/>
            <a:ext cx="4492625" cy="337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6"/>
          <p:cNvSpPr txBox="1"/>
          <p:nvPr>
            <p:ph type="title"/>
          </p:nvPr>
        </p:nvSpPr>
        <p:spPr>
          <a:xfrm>
            <a:off x="1225550" y="182562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 File System Implementation</a:t>
            </a:r>
            <a:endParaRPr/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869950" y="1154112"/>
            <a:ext cx="75961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Linux has four object types: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inode, file, superblock, dentry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VFS defines set of operations on the objects that must be implemented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object has a pointer to a function table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table has addresses of routines to implement that function on that object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example: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open(. . .)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—Open a file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close(. . .)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—Close an already-open file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 t read(. . .)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—Read from a file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ssize t write(. . .)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—Write to a file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mmap(. . .)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—Memory-map a file</a:t>
            </a:r>
            <a:endParaRPr/>
          </a:p>
          <a:p>
            <a:pPr indent="-142875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1119187" y="198437"/>
            <a:ext cx="7567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Directory Implementation</a:t>
            </a:r>
            <a:endParaRPr/>
          </a:p>
        </p:txBody>
      </p:sp>
      <p:sp>
        <p:nvSpPr>
          <p:cNvPr id="383" name="Google Shape;383;p57"/>
          <p:cNvSpPr txBox="1"/>
          <p:nvPr>
            <p:ph idx="1" type="body"/>
          </p:nvPr>
        </p:nvSpPr>
        <p:spPr>
          <a:xfrm>
            <a:off x="869950" y="1154112"/>
            <a:ext cx="7043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list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file names with pointer to the data blocks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to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Time-consuming to execute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search time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keep ordered alphabetically via linked list or use B+ tree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linear list with hash 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Decreases directory search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Collisions</a:t>
            </a: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situations where two file names hash to the same 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good if entries are fixed size, or use chained-overflow method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1144587" y="198437"/>
            <a:ext cx="77311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Methods - Contiguous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917575" y="1233487"/>
            <a:ext cx="70754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allocation method refers to how disk blocks are allocated for files: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allocation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file occupies set of contiguous blocks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performance in most cases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– only starting location (block #) and length (number of blocks) are required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include finding space for file, knowing file size, external fragmentation, need for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compaction off-line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on-line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473075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Contiguous Allocation</a:t>
            </a:r>
            <a:endParaRPr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806450" y="1233487"/>
            <a:ext cx="3844925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from logical to physical</a:t>
            </a:r>
            <a:endParaRPr/>
          </a:p>
        </p:txBody>
      </p:sp>
      <p:grpSp>
        <p:nvGrpSpPr>
          <p:cNvPr id="397" name="Google Shape;397;p59"/>
          <p:cNvGrpSpPr/>
          <p:nvPr/>
        </p:nvGrpSpPr>
        <p:grpSpPr>
          <a:xfrm>
            <a:off x="2655887" y="2127250"/>
            <a:ext cx="1917700" cy="1385887"/>
            <a:chOff x="0" y="0"/>
            <a:chExt cx="2147483646" cy="2147483647"/>
          </a:xfrm>
        </p:grpSpPr>
        <p:sp>
          <p:nvSpPr>
            <p:cNvPr id="398" name="Google Shape;398;p59"/>
            <p:cNvSpPr txBox="1"/>
            <p:nvPr/>
          </p:nvSpPr>
          <p:spPr>
            <a:xfrm>
              <a:off x="0" y="708448146"/>
              <a:ext cx="1416841022" cy="573154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LA/512</a:t>
              </a:r>
              <a:endParaRPr/>
            </a:p>
          </p:txBody>
        </p:sp>
        <p:sp>
          <p:nvSpPr>
            <p:cNvPr id="399" name="Google Shape;399;p59"/>
            <p:cNvSpPr txBox="1"/>
            <p:nvPr/>
          </p:nvSpPr>
          <p:spPr>
            <a:xfrm>
              <a:off x="1246179826" y="0"/>
              <a:ext cx="901303820" cy="573154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400" name="Google Shape;400;p59"/>
            <p:cNvSpPr txBox="1"/>
            <p:nvPr/>
          </p:nvSpPr>
          <p:spPr>
            <a:xfrm>
              <a:off x="1310177672" y="1574328780"/>
              <a:ext cx="711087396" cy="573154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401" name="Google Shape;401;p59"/>
            <p:cNvCxnSpPr/>
            <p:nvPr/>
          </p:nvCxnSpPr>
          <p:spPr>
            <a:xfrm flipH="1" rot="10800000">
              <a:off x="1141590719" y="480003227"/>
              <a:ext cx="346358912" cy="2681271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59"/>
            <p:cNvCxnSpPr/>
            <p:nvPr/>
          </p:nvCxnSpPr>
          <p:spPr>
            <a:xfrm>
              <a:off x="1182181979" y="1281602993"/>
              <a:ext cx="305767559" cy="3345448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3" name="Google Shape;403;p59"/>
          <p:cNvSpPr txBox="1"/>
          <p:nvPr/>
        </p:nvSpPr>
        <p:spPr>
          <a:xfrm>
            <a:off x="635000" y="3740150"/>
            <a:ext cx="40465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to be accessed = Q + starting address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Displacement into block = R</a:t>
            </a:r>
            <a:endParaRPr/>
          </a:p>
        </p:txBody>
      </p:sp>
      <p:pic>
        <p:nvPicPr>
          <p:cNvPr id="404" name="Google Shape;4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25" y="1624012"/>
            <a:ext cx="3576637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942975" y="198437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Extent-Based Systems</a:t>
            </a:r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885825" y="1233487"/>
            <a:ext cx="6965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newer file systems (i.e., Veritas File System) use a modified contiguous allocation scheme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Extent-based file systems allocate disk blocks in extents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extent</a:t>
            </a:r>
            <a:r>
              <a:rPr b="0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contiguous block of disks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Extents are allocated for file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file consists of one or more extents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Methods - Linked</a:t>
            </a:r>
            <a:endParaRPr/>
          </a:p>
        </p:txBody>
      </p:sp>
      <p:sp>
        <p:nvSpPr>
          <p:cNvPr id="416" name="Google Shape;416;p61"/>
          <p:cNvSpPr txBox="1"/>
          <p:nvPr>
            <p:ph idx="1" type="body"/>
          </p:nvPr>
        </p:nvSpPr>
        <p:spPr>
          <a:xfrm>
            <a:off x="838200" y="1060450"/>
            <a:ext cx="72659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allocation </a:t>
            </a: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each file a linked list of blocks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ends at nil pointer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external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block contains pointer to next block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compaction, external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space management system called when new block needed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efficiency by clustering blocks into groups but increases internal fragmentation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Reliability can be a problem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Locating a block can take many I/Os and disk seeks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/>
          <p:nvPr>
            <p:ph type="title"/>
          </p:nvPr>
        </p:nvSpPr>
        <p:spPr>
          <a:xfrm>
            <a:off x="9461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Methods – Linked (Cont.)</a:t>
            </a:r>
            <a:endParaRPr/>
          </a:p>
        </p:txBody>
      </p:sp>
      <p:sp>
        <p:nvSpPr>
          <p:cNvPr id="422" name="Google Shape;422;p62"/>
          <p:cNvSpPr txBox="1"/>
          <p:nvPr>
            <p:ph idx="1" type="body"/>
          </p:nvPr>
        </p:nvSpPr>
        <p:spPr>
          <a:xfrm>
            <a:off x="838200" y="106045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FAT (File Allocation Table) variation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Beginning of volume has table, indexed by block number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 like a linked list, but faster on disk and cacheable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block allocation simple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 Files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35025" y="1120775"/>
            <a:ext cx="68040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pieces of data are needed to manage open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Open-file table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tracks open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pointer:  pointer to last read/write location, per process that has the file open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File-open 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counter of number of times a file is open – to allow removal of data from open-file table when last processes closes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location of the file: cache of data access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rights: per-process access mode information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/>
          <p:nvPr>
            <p:ph type="title"/>
          </p:nvPr>
        </p:nvSpPr>
        <p:spPr>
          <a:xfrm>
            <a:off x="671512" y="277812"/>
            <a:ext cx="80152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Linked Allocation</a:t>
            </a:r>
            <a:endParaRPr/>
          </a:p>
        </p:txBody>
      </p:sp>
      <p:sp>
        <p:nvSpPr>
          <p:cNvPr id="429" name="Google Shape;429;p63"/>
          <p:cNvSpPr txBox="1"/>
          <p:nvPr>
            <p:ph idx="1" type="body"/>
          </p:nvPr>
        </p:nvSpPr>
        <p:spPr>
          <a:xfrm>
            <a:off x="806450" y="1233487"/>
            <a:ext cx="7577137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file is a linked list of disk blocks: blocks may be scattered anywhere on the disk</a:t>
            </a:r>
            <a:endParaRPr/>
          </a:p>
        </p:txBody>
      </p:sp>
      <p:grpSp>
        <p:nvGrpSpPr>
          <p:cNvPr id="430" name="Google Shape;430;p63"/>
          <p:cNvGrpSpPr/>
          <p:nvPr/>
        </p:nvGrpSpPr>
        <p:grpSpPr>
          <a:xfrm>
            <a:off x="2673350" y="1843087"/>
            <a:ext cx="2765424" cy="1500187"/>
            <a:chOff x="2673350" y="2501900"/>
            <a:chExt cx="2765424" cy="1500187"/>
          </a:xfrm>
        </p:grpSpPr>
        <p:sp>
          <p:nvSpPr>
            <p:cNvPr id="431" name="Google Shape;431;p63"/>
            <p:cNvSpPr txBox="1"/>
            <p:nvPr/>
          </p:nvSpPr>
          <p:spPr>
            <a:xfrm>
              <a:off x="3938587" y="2501900"/>
              <a:ext cx="1500187" cy="43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pointer</a:t>
              </a:r>
              <a:endParaRPr/>
            </a:p>
          </p:txBody>
        </p:sp>
        <p:sp>
          <p:nvSpPr>
            <p:cNvPr id="432" name="Google Shape;432;p63"/>
            <p:cNvSpPr txBox="1"/>
            <p:nvPr/>
          </p:nvSpPr>
          <p:spPr>
            <a:xfrm>
              <a:off x="3938587" y="2933700"/>
              <a:ext cx="1500187" cy="10683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3" name="Google Shape;433;p63"/>
            <p:cNvSpPr txBox="1"/>
            <p:nvPr/>
          </p:nvSpPr>
          <p:spPr>
            <a:xfrm>
              <a:off x="2673350" y="2533650"/>
              <a:ext cx="12430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block      =</a:t>
              </a:r>
              <a:endParaRPr/>
            </a:p>
          </p:txBody>
        </p:sp>
      </p:grpSp>
      <p:sp>
        <p:nvSpPr>
          <p:cNvPr id="434" name="Google Shape;434;p63"/>
          <p:cNvSpPr txBox="1"/>
          <p:nvPr/>
        </p:nvSpPr>
        <p:spPr>
          <a:xfrm>
            <a:off x="806450" y="3109912"/>
            <a:ext cx="7370762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</a:t>
            </a:r>
            <a:endParaRPr/>
          </a:p>
        </p:txBody>
      </p:sp>
      <p:sp>
        <p:nvSpPr>
          <p:cNvPr id="435" name="Google Shape;435;p63"/>
          <p:cNvSpPr txBox="1"/>
          <p:nvPr/>
        </p:nvSpPr>
        <p:spPr>
          <a:xfrm>
            <a:off x="685800" y="4933950"/>
            <a:ext cx="7837487" cy="163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to be accessed is the Qth block in the linked chain of blocks representing the file.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Displacement into block = R + 1</a:t>
            </a:r>
            <a:endParaRPr/>
          </a:p>
        </p:txBody>
      </p:sp>
      <p:grpSp>
        <p:nvGrpSpPr>
          <p:cNvPr id="436" name="Google Shape;436;p63"/>
          <p:cNvGrpSpPr/>
          <p:nvPr/>
        </p:nvGrpSpPr>
        <p:grpSpPr>
          <a:xfrm>
            <a:off x="3232150" y="3935412"/>
            <a:ext cx="1374775" cy="985837"/>
            <a:chOff x="0" y="0"/>
            <a:chExt cx="2147483647" cy="2147483647"/>
          </a:xfrm>
        </p:grpSpPr>
        <p:sp>
          <p:nvSpPr>
            <p:cNvPr id="437" name="Google Shape;437;p63"/>
            <p:cNvSpPr txBox="1"/>
            <p:nvPr/>
          </p:nvSpPr>
          <p:spPr>
            <a:xfrm>
              <a:off x="0" y="688163845"/>
              <a:ext cx="1403551540" cy="80573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LA/511</a:t>
              </a:r>
              <a:endParaRPr/>
            </a:p>
          </p:txBody>
        </p:sp>
        <p:sp>
          <p:nvSpPr>
            <p:cNvPr id="438" name="Google Shape;438;p63"/>
            <p:cNvSpPr txBox="1"/>
            <p:nvPr/>
          </p:nvSpPr>
          <p:spPr>
            <a:xfrm>
              <a:off x="1577135864" y="0"/>
              <a:ext cx="570347782" cy="805739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439" name="Google Shape;439;p63"/>
            <p:cNvSpPr txBox="1"/>
            <p:nvPr/>
          </p:nvSpPr>
          <p:spPr>
            <a:xfrm>
              <a:off x="1577135864" y="1341744408"/>
              <a:ext cx="550509609" cy="805739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440" name="Google Shape;440;p63"/>
            <p:cNvCxnSpPr/>
            <p:nvPr/>
          </p:nvCxnSpPr>
          <p:spPr>
            <a:xfrm flipH="1" rot="10800000">
              <a:off x="1277083826" y="529090732"/>
              <a:ext cx="404202214" cy="376932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63"/>
            <p:cNvCxnSpPr/>
            <p:nvPr/>
          </p:nvCxnSpPr>
          <p:spPr>
            <a:xfrm>
              <a:off x="1289481922" y="1206879048"/>
              <a:ext cx="404203791" cy="376932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/>
          <p:nvPr>
            <p:ph type="title"/>
          </p:nvPr>
        </p:nvSpPr>
        <p:spPr>
          <a:xfrm>
            <a:off x="1041400" y="21431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Linked Allocation</a:t>
            </a:r>
            <a:endParaRPr/>
          </a:p>
        </p:txBody>
      </p:sp>
      <p:pic>
        <p:nvPicPr>
          <p:cNvPr id="448" name="Google Shape;44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512" y="1308100"/>
            <a:ext cx="4543425" cy="425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 txBox="1"/>
          <p:nvPr>
            <p:ph type="title"/>
          </p:nvPr>
        </p:nvSpPr>
        <p:spPr>
          <a:xfrm>
            <a:off x="1089025" y="214312"/>
            <a:ext cx="7597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File-Allocation Table</a:t>
            </a:r>
            <a:endParaRPr/>
          </a:p>
        </p:txBody>
      </p:sp>
      <p:pic>
        <p:nvPicPr>
          <p:cNvPr id="454" name="Google Shape;45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75" y="1233487"/>
            <a:ext cx="5481637" cy="446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Allocation Methods - Indexed</a:t>
            </a:r>
            <a:endParaRPr/>
          </a:p>
        </p:txBody>
      </p:sp>
      <p:sp>
        <p:nvSpPr>
          <p:cNvPr id="460" name="Google Shape;460;p6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Indexed allocation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file has its own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block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(s) of pointers to its data blocks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view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1" name="Google Shape;4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637" y="2843212"/>
            <a:ext cx="22860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Indexed Allocation</a:t>
            </a:r>
            <a:endParaRPr/>
          </a:p>
        </p:txBody>
      </p:sp>
      <p:pic>
        <p:nvPicPr>
          <p:cNvPr descr="11" id="467" name="Google Shape;4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087" y="1230312"/>
            <a:ext cx="4967287" cy="4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 txBox="1"/>
          <p:nvPr>
            <p:ph type="title"/>
          </p:nvPr>
        </p:nvSpPr>
        <p:spPr>
          <a:xfrm>
            <a:off x="1008062" y="182562"/>
            <a:ext cx="7694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Indexed Allocation (Cont.)</a:t>
            </a:r>
            <a:endParaRPr/>
          </a:p>
        </p:txBody>
      </p:sp>
      <p:sp>
        <p:nvSpPr>
          <p:cNvPr id="473" name="Google Shape;473;p68"/>
          <p:cNvSpPr txBox="1"/>
          <p:nvPr>
            <p:ph idx="1" type="body"/>
          </p:nvPr>
        </p:nvSpPr>
        <p:spPr>
          <a:xfrm>
            <a:off x="806450" y="1233487"/>
            <a:ext cx="7370762" cy="320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index table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access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access without external fragmentation, but have overhead of index block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from logical to physical in a file of maximum size of 256K bytes and block size of 512 bytes.  We need only 1 block for index table</a:t>
            </a:r>
            <a:endParaRPr/>
          </a:p>
        </p:txBody>
      </p:sp>
      <p:grpSp>
        <p:nvGrpSpPr>
          <p:cNvPr id="474" name="Google Shape;474;p68"/>
          <p:cNvGrpSpPr/>
          <p:nvPr/>
        </p:nvGrpSpPr>
        <p:grpSpPr>
          <a:xfrm>
            <a:off x="2984500" y="3694112"/>
            <a:ext cx="1382712" cy="985837"/>
            <a:chOff x="0" y="0"/>
            <a:chExt cx="2147483647" cy="2147483647"/>
          </a:xfrm>
        </p:grpSpPr>
        <p:sp>
          <p:nvSpPr>
            <p:cNvPr id="475" name="Google Shape;475;p68"/>
            <p:cNvSpPr txBox="1"/>
            <p:nvPr/>
          </p:nvSpPr>
          <p:spPr>
            <a:xfrm>
              <a:off x="0" y="688163845"/>
              <a:ext cx="1420149238" cy="80573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LA/512</a:t>
              </a:r>
              <a:endParaRPr/>
            </a:p>
          </p:txBody>
        </p:sp>
        <p:sp>
          <p:nvSpPr>
            <p:cNvPr id="476" name="Google Shape;476;p68"/>
            <p:cNvSpPr txBox="1"/>
            <p:nvPr/>
          </p:nvSpPr>
          <p:spPr>
            <a:xfrm>
              <a:off x="1580410172" y="0"/>
              <a:ext cx="567073474" cy="805739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endParaRPr/>
            </a:p>
          </p:txBody>
        </p:sp>
        <p:sp>
          <p:nvSpPr>
            <p:cNvPr id="477" name="Google Shape;477;p68"/>
            <p:cNvSpPr txBox="1"/>
            <p:nvPr/>
          </p:nvSpPr>
          <p:spPr>
            <a:xfrm>
              <a:off x="1580410172" y="1341744408"/>
              <a:ext cx="547349189" cy="805739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endParaRPr/>
            </a:p>
          </p:txBody>
        </p:sp>
        <p:cxnSp>
          <p:nvCxnSpPr>
            <p:cNvPr id="478" name="Google Shape;478;p68"/>
            <p:cNvCxnSpPr/>
            <p:nvPr/>
          </p:nvCxnSpPr>
          <p:spPr>
            <a:xfrm flipH="1" rot="10800000">
              <a:off x="1282079529" y="529090732"/>
              <a:ext cx="401883298" cy="376932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68"/>
            <p:cNvCxnSpPr/>
            <p:nvPr/>
          </p:nvCxnSpPr>
          <p:spPr>
            <a:xfrm>
              <a:off x="1294407623" y="1206879048"/>
              <a:ext cx="401881730" cy="376932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80" name="Google Shape;480;p68"/>
          <p:cNvSpPr txBox="1"/>
          <p:nvPr/>
        </p:nvSpPr>
        <p:spPr>
          <a:xfrm>
            <a:off x="1457325" y="4960937"/>
            <a:ext cx="7029450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7" lvl="0" marL="325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= displacement into index table</a:t>
            </a:r>
            <a:endParaRPr/>
          </a:p>
          <a:p>
            <a:pPr indent="-325437" lvl="0" marL="3254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= displacement into block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9"/>
          <p:cNvSpPr txBox="1"/>
          <p:nvPr>
            <p:ph type="title"/>
          </p:nvPr>
        </p:nvSpPr>
        <p:spPr>
          <a:xfrm>
            <a:off x="973137" y="277812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Indexed Allocation – Mapping (Cont.)</a:t>
            </a:r>
            <a:endParaRPr/>
          </a:p>
        </p:txBody>
      </p:sp>
      <p:sp>
        <p:nvSpPr>
          <p:cNvPr id="486" name="Google Shape;486;p69"/>
          <p:cNvSpPr txBox="1"/>
          <p:nvPr>
            <p:ph idx="1" type="body"/>
          </p:nvPr>
        </p:nvSpPr>
        <p:spPr>
          <a:xfrm>
            <a:off x="806450" y="1233487"/>
            <a:ext cx="76327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from logical to physical in a file of unbounded length (block size of 512 words)</a:t>
            </a:r>
            <a:endParaRPr/>
          </a:p>
          <a:p>
            <a:pPr indent="-24003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scheme – Link blocks of index table (no limit on size)</a:t>
            </a:r>
            <a:endParaRPr/>
          </a:p>
        </p:txBody>
      </p:sp>
      <p:grpSp>
        <p:nvGrpSpPr>
          <p:cNvPr id="487" name="Google Shape;487;p69"/>
          <p:cNvGrpSpPr/>
          <p:nvPr/>
        </p:nvGrpSpPr>
        <p:grpSpPr>
          <a:xfrm>
            <a:off x="3230562" y="2765425"/>
            <a:ext cx="2368550" cy="852487"/>
            <a:chOff x="0" y="0"/>
            <a:chExt cx="2147483647" cy="2147483647"/>
          </a:xfrm>
        </p:grpSpPr>
        <p:sp>
          <p:nvSpPr>
            <p:cNvPr id="488" name="Google Shape;488;p69"/>
            <p:cNvSpPr txBox="1"/>
            <p:nvPr/>
          </p:nvSpPr>
          <p:spPr>
            <a:xfrm>
              <a:off x="0" y="635848412"/>
              <a:ext cx="1468118946" cy="851793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 / (512 x 511)</a:t>
              </a:r>
              <a:endParaRPr/>
            </a:p>
          </p:txBody>
        </p:sp>
        <p:sp>
          <p:nvSpPr>
            <p:cNvPr id="489" name="Google Shape;489;p69"/>
            <p:cNvSpPr txBox="1"/>
            <p:nvPr/>
          </p:nvSpPr>
          <p:spPr>
            <a:xfrm>
              <a:off x="1766060157" y="0"/>
              <a:ext cx="381423489" cy="851795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90" name="Google Shape;490;p69"/>
            <p:cNvSpPr txBox="1"/>
            <p:nvPr/>
          </p:nvSpPr>
          <p:spPr>
            <a:xfrm>
              <a:off x="1766060157" y="1291690126"/>
              <a:ext cx="369908837" cy="85579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cxnSp>
          <p:nvCxnSpPr>
            <p:cNvPr id="491" name="Google Shape;491;p69"/>
            <p:cNvCxnSpPr/>
            <p:nvPr/>
          </p:nvCxnSpPr>
          <p:spPr>
            <a:xfrm flipH="1" rot="10800000">
              <a:off x="1414862929" y="483884989"/>
              <a:ext cx="379983703" cy="511876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2" name="Google Shape;492;p69"/>
            <p:cNvCxnSpPr/>
            <p:nvPr/>
          </p:nvCxnSpPr>
          <p:spPr>
            <a:xfrm>
              <a:off x="1407666714" y="1091738074"/>
              <a:ext cx="379983703" cy="511876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93" name="Google Shape;493;p69"/>
          <p:cNvSpPr txBox="1"/>
          <p:nvPr/>
        </p:nvSpPr>
        <p:spPr>
          <a:xfrm>
            <a:off x="992187" y="3581400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block of index table</a:t>
            </a:r>
            <a:endParaRPr/>
          </a:p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used as follows:</a:t>
            </a:r>
            <a:endParaRPr/>
          </a:p>
        </p:txBody>
      </p:sp>
      <p:grpSp>
        <p:nvGrpSpPr>
          <p:cNvPr id="494" name="Google Shape;494;p69"/>
          <p:cNvGrpSpPr/>
          <p:nvPr/>
        </p:nvGrpSpPr>
        <p:grpSpPr>
          <a:xfrm>
            <a:off x="3662362" y="4116387"/>
            <a:ext cx="1641475" cy="852487"/>
            <a:chOff x="0" y="0"/>
            <a:chExt cx="2147483647" cy="2147483647"/>
          </a:xfrm>
        </p:grpSpPr>
        <p:sp>
          <p:nvSpPr>
            <p:cNvPr id="495" name="Google Shape;495;p69"/>
            <p:cNvSpPr txBox="1"/>
            <p:nvPr/>
          </p:nvSpPr>
          <p:spPr>
            <a:xfrm>
              <a:off x="0" y="671838365"/>
              <a:ext cx="1204584502" cy="85579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/ 512</a:t>
              </a:r>
              <a:endParaRPr/>
            </a:p>
          </p:txBody>
        </p:sp>
        <p:sp>
          <p:nvSpPr>
            <p:cNvPr id="496" name="Google Shape;496;p69"/>
            <p:cNvSpPr txBox="1"/>
            <p:nvPr/>
          </p:nvSpPr>
          <p:spPr>
            <a:xfrm>
              <a:off x="1597112489" y="0"/>
              <a:ext cx="550371157" cy="85579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497" name="Google Shape;497;p69"/>
            <p:cNvSpPr txBox="1"/>
            <p:nvPr/>
          </p:nvSpPr>
          <p:spPr>
            <a:xfrm>
              <a:off x="1597112489" y="1295689319"/>
              <a:ext cx="533756207" cy="851794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498" name="Google Shape;498;p69"/>
            <p:cNvCxnSpPr/>
            <p:nvPr/>
          </p:nvCxnSpPr>
          <p:spPr>
            <a:xfrm flipH="1" rot="10800000">
              <a:off x="1090356008" y="483882441"/>
              <a:ext cx="548293633" cy="5118771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9" name="Google Shape;499;p69"/>
            <p:cNvCxnSpPr/>
            <p:nvPr/>
          </p:nvCxnSpPr>
          <p:spPr>
            <a:xfrm>
              <a:off x="1079972303" y="1091736947"/>
              <a:ext cx="548293633" cy="5118771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00" name="Google Shape;500;p69"/>
          <p:cNvSpPr txBox="1"/>
          <p:nvPr/>
        </p:nvSpPr>
        <p:spPr>
          <a:xfrm>
            <a:off x="992187" y="5075237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block of index table</a:t>
            </a:r>
            <a:endParaRPr/>
          </a:p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displacement into block of file: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0"/>
          <p:cNvSpPr txBox="1"/>
          <p:nvPr>
            <p:ph type="title"/>
          </p:nvPr>
        </p:nvSpPr>
        <p:spPr>
          <a:xfrm>
            <a:off x="954087" y="277812"/>
            <a:ext cx="7732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Indexed Allocation – Mapping (Cont.)</a:t>
            </a:r>
            <a:endParaRPr/>
          </a:p>
        </p:txBody>
      </p:sp>
      <p:sp>
        <p:nvSpPr>
          <p:cNvPr id="506" name="Google Shape;506;p70"/>
          <p:cNvSpPr txBox="1"/>
          <p:nvPr>
            <p:ph idx="1" type="body"/>
          </p:nvPr>
        </p:nvSpPr>
        <p:spPr>
          <a:xfrm>
            <a:off x="806450" y="1233487"/>
            <a:ext cx="8229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Two-level index (4K blocks could store 1,024 four-byte pointers in outer index -&gt; 1,048,567 data blocks and file size of up to 4GB)</a:t>
            </a:r>
            <a:endParaRPr/>
          </a:p>
        </p:txBody>
      </p:sp>
      <p:grpSp>
        <p:nvGrpSpPr>
          <p:cNvPr id="507" name="Google Shape;507;p70"/>
          <p:cNvGrpSpPr/>
          <p:nvPr/>
        </p:nvGrpSpPr>
        <p:grpSpPr>
          <a:xfrm>
            <a:off x="3294062" y="2101850"/>
            <a:ext cx="2376487" cy="852487"/>
            <a:chOff x="0" y="0"/>
            <a:chExt cx="2147483647" cy="2147483647"/>
          </a:xfrm>
        </p:grpSpPr>
        <p:sp>
          <p:nvSpPr>
            <p:cNvPr id="508" name="Google Shape;508;p70"/>
            <p:cNvSpPr txBox="1"/>
            <p:nvPr/>
          </p:nvSpPr>
          <p:spPr>
            <a:xfrm>
              <a:off x="0" y="635847869"/>
              <a:ext cx="1477560932" cy="85579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LA / (512 x 512)</a:t>
              </a:r>
              <a:endParaRPr/>
            </a:p>
          </p:txBody>
        </p:sp>
        <p:sp>
          <p:nvSpPr>
            <p:cNvPr id="509" name="Google Shape;509;p70"/>
            <p:cNvSpPr txBox="1"/>
            <p:nvPr/>
          </p:nvSpPr>
          <p:spPr>
            <a:xfrm>
              <a:off x="1767334928" y="0"/>
              <a:ext cx="380148718" cy="85579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10" name="Google Shape;510;p70"/>
            <p:cNvSpPr txBox="1"/>
            <p:nvPr/>
          </p:nvSpPr>
          <p:spPr>
            <a:xfrm>
              <a:off x="1767334928" y="1295687829"/>
              <a:ext cx="368672522" cy="8517958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cxnSp>
          <p:nvCxnSpPr>
            <p:cNvPr id="511" name="Google Shape;511;p70"/>
            <p:cNvCxnSpPr/>
            <p:nvPr/>
          </p:nvCxnSpPr>
          <p:spPr>
            <a:xfrm flipH="1" rot="10800000">
              <a:off x="1417310635" y="483884424"/>
              <a:ext cx="378714627" cy="5118765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70"/>
            <p:cNvCxnSpPr/>
            <p:nvPr/>
          </p:nvCxnSpPr>
          <p:spPr>
            <a:xfrm>
              <a:off x="1410137543" y="1091738231"/>
              <a:ext cx="378714627" cy="5118765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13" name="Google Shape;513;p70"/>
          <p:cNvSpPr txBox="1"/>
          <p:nvPr/>
        </p:nvSpPr>
        <p:spPr>
          <a:xfrm>
            <a:off x="841375" y="3419475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outer-index</a:t>
            </a:r>
            <a:endParaRPr/>
          </a:p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as follows:</a:t>
            </a:r>
            <a:endParaRPr/>
          </a:p>
        </p:txBody>
      </p:sp>
      <p:grpSp>
        <p:nvGrpSpPr>
          <p:cNvPr id="514" name="Google Shape;514;p70"/>
          <p:cNvGrpSpPr/>
          <p:nvPr/>
        </p:nvGrpSpPr>
        <p:grpSpPr>
          <a:xfrm>
            <a:off x="3662362" y="4116387"/>
            <a:ext cx="1641475" cy="852487"/>
            <a:chOff x="0" y="0"/>
            <a:chExt cx="2147483647" cy="2147483647"/>
          </a:xfrm>
        </p:grpSpPr>
        <p:sp>
          <p:nvSpPr>
            <p:cNvPr id="515" name="Google Shape;515;p70"/>
            <p:cNvSpPr txBox="1"/>
            <p:nvPr/>
          </p:nvSpPr>
          <p:spPr>
            <a:xfrm>
              <a:off x="0" y="671838365"/>
              <a:ext cx="1204584502" cy="85579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/ 512</a:t>
              </a:r>
              <a:endParaRPr/>
            </a:p>
          </p:txBody>
        </p:sp>
        <p:sp>
          <p:nvSpPr>
            <p:cNvPr id="516" name="Google Shape;516;p70"/>
            <p:cNvSpPr txBox="1"/>
            <p:nvPr/>
          </p:nvSpPr>
          <p:spPr>
            <a:xfrm>
              <a:off x="1597112489" y="0"/>
              <a:ext cx="550371157" cy="85579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17" name="Google Shape;517;p70"/>
            <p:cNvSpPr txBox="1"/>
            <p:nvPr/>
          </p:nvSpPr>
          <p:spPr>
            <a:xfrm>
              <a:off x="1597112489" y="1295689319"/>
              <a:ext cx="533756207" cy="851794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Helvetica Neue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518" name="Google Shape;518;p70"/>
            <p:cNvCxnSpPr/>
            <p:nvPr/>
          </p:nvCxnSpPr>
          <p:spPr>
            <a:xfrm flipH="1" rot="10800000">
              <a:off x="1090356008" y="483882441"/>
              <a:ext cx="548293633" cy="5118771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70"/>
            <p:cNvCxnSpPr/>
            <p:nvPr/>
          </p:nvCxnSpPr>
          <p:spPr>
            <a:xfrm>
              <a:off x="1079972303" y="1091736947"/>
              <a:ext cx="548293633" cy="5118771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0" name="Google Shape;520;p70"/>
          <p:cNvSpPr txBox="1"/>
          <p:nvPr/>
        </p:nvSpPr>
        <p:spPr>
          <a:xfrm>
            <a:off x="841375" y="5075237"/>
            <a:ext cx="702945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displacement into block of index table</a:t>
            </a:r>
            <a:endParaRPr/>
          </a:p>
          <a:p>
            <a:pPr indent="-407987" lvl="1" marL="8969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displacement into block of file: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/>
          <p:nvPr>
            <p:ph type="title"/>
          </p:nvPr>
        </p:nvSpPr>
        <p:spPr>
          <a:xfrm>
            <a:off x="1028700" y="277812"/>
            <a:ext cx="76581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Indexed Allocation – Mapping (Cont.)</a:t>
            </a:r>
            <a:endParaRPr/>
          </a:p>
        </p:txBody>
      </p:sp>
      <p:pic>
        <p:nvPicPr>
          <p:cNvPr id="526" name="Google Shape;52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487" y="1312862"/>
            <a:ext cx="6980237" cy="4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669925" y="230187"/>
            <a:ext cx="8229600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Combined Scheme:  UNIX UFS </a:t>
            </a:r>
            <a:b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532" name="Google Shape;53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0" y="1684337"/>
            <a:ext cx="5175250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 txBox="1"/>
          <p:nvPr/>
        </p:nvSpPr>
        <p:spPr>
          <a:xfrm>
            <a:off x="819150" y="5788025"/>
            <a:ext cx="7931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index blocks than can be addressed with 32-bit file pointer</a:t>
            </a:r>
            <a:endParaRPr/>
          </a:p>
        </p:txBody>
      </p:sp>
      <p:sp>
        <p:nvSpPr>
          <p:cNvPr id="534" name="Google Shape;534;p72"/>
          <p:cNvSpPr txBox="1"/>
          <p:nvPr/>
        </p:nvSpPr>
        <p:spPr>
          <a:xfrm>
            <a:off x="811212" y="1111250"/>
            <a:ext cx="75120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4K bytes per block, 32-bit addresses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Open File Locking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06450" y="1106487"/>
            <a:ext cx="71421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by some operating systems and file systems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reader-writer 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similar to reader lock – several processes can acquire concurrently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Exclusive lock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writer lock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Mediates access to a file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Mandatory or advisory: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Mandatory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access is denied depending on locks held and requested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processes can find status of locks and decide what to do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869950" y="1138237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method depends on file access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Contiguous great for sequential and random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good for sequential, not random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Declare access type at creation -&gt; select either contiguous or linked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Indexed more complex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block access could require 2 index block reads then data block 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 can help improve throughput, reduce CPU overhead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Performance (Cont.)</a:t>
            </a:r>
            <a:endParaRPr/>
          </a:p>
        </p:txBody>
      </p:sp>
      <p:sp>
        <p:nvSpPr>
          <p:cNvPr id="546" name="Google Shape;546;p74"/>
          <p:cNvSpPr txBox="1"/>
          <p:nvPr>
            <p:ph idx="1" type="body"/>
          </p:nvPr>
        </p:nvSpPr>
        <p:spPr>
          <a:xfrm>
            <a:off x="838200" y="1138237"/>
            <a:ext cx="7470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Adding instructions to the execution path to save one disk I/O is reasonable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 Core i7 Extreme Edition 990x (2011) at 3.46Ghz = 159,000 MIPS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http://en.wikipedia.org/wiki/Instructions_per_second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 disk drive at 250 I/Os per second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159,000 MIPS / 250 = 630 million instructions during one disk I/O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SSD drives provide 60,000 IOPS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159,000 MIPS / 60,000 = 2.65 millions instructions during one disk I/O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type="title"/>
          </p:nvPr>
        </p:nvSpPr>
        <p:spPr>
          <a:xfrm>
            <a:off x="1158875" y="198437"/>
            <a:ext cx="75279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Free-Space Management</a:t>
            </a:r>
            <a:endParaRPr/>
          </a:p>
        </p:txBody>
      </p:sp>
      <p:sp>
        <p:nvSpPr>
          <p:cNvPr id="552" name="Google Shape;552;p75"/>
          <p:cNvSpPr txBox="1"/>
          <p:nvPr>
            <p:ph idx="1" type="body"/>
          </p:nvPr>
        </p:nvSpPr>
        <p:spPr>
          <a:xfrm>
            <a:off x="819150" y="1239837"/>
            <a:ext cx="82042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 maintains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free-space list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track available blocks/clusters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(Using term “block” for simplicity)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 vector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 map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blocks)</a:t>
            </a:r>
            <a:endParaRPr/>
          </a:p>
        </p:txBody>
      </p:sp>
      <p:grpSp>
        <p:nvGrpSpPr>
          <p:cNvPr id="553" name="Google Shape;553;p75"/>
          <p:cNvGrpSpPr/>
          <p:nvPr/>
        </p:nvGrpSpPr>
        <p:grpSpPr>
          <a:xfrm>
            <a:off x="2630487" y="2446337"/>
            <a:ext cx="3878262" cy="1944687"/>
            <a:chOff x="0" y="0"/>
            <a:chExt cx="2147483647" cy="2147483647"/>
          </a:xfrm>
        </p:grpSpPr>
        <p:sp>
          <p:nvSpPr>
            <p:cNvPr id="554" name="Google Shape;554;p75"/>
            <p:cNvSpPr txBox="1"/>
            <p:nvPr/>
          </p:nvSpPr>
          <p:spPr>
            <a:xfrm>
              <a:off x="129218563" y="454039762"/>
              <a:ext cx="199540760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5" name="Google Shape;555;p75"/>
            <p:cNvSpPr txBox="1"/>
            <p:nvPr/>
          </p:nvSpPr>
          <p:spPr>
            <a:xfrm>
              <a:off x="311178493" y="454039762"/>
              <a:ext cx="199541318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6" name="Google Shape;556;p75"/>
            <p:cNvSpPr txBox="1"/>
            <p:nvPr/>
          </p:nvSpPr>
          <p:spPr>
            <a:xfrm>
              <a:off x="493139119" y="454039762"/>
              <a:ext cx="199540760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7" name="Google Shape;557;p75"/>
            <p:cNvSpPr txBox="1"/>
            <p:nvPr/>
          </p:nvSpPr>
          <p:spPr>
            <a:xfrm>
              <a:off x="675099188" y="454039762"/>
              <a:ext cx="199541318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8" name="Google Shape;558;p75"/>
            <p:cNvSpPr txBox="1"/>
            <p:nvPr/>
          </p:nvSpPr>
          <p:spPr>
            <a:xfrm>
              <a:off x="857059815" y="454039762"/>
              <a:ext cx="199540760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9" name="Google Shape;559;p75"/>
            <p:cNvSpPr txBox="1"/>
            <p:nvPr/>
          </p:nvSpPr>
          <p:spPr>
            <a:xfrm>
              <a:off x="1039019744" y="454039762"/>
              <a:ext cx="199541318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0" name="Google Shape;560;p75"/>
            <p:cNvSpPr txBox="1"/>
            <p:nvPr/>
          </p:nvSpPr>
          <p:spPr>
            <a:xfrm>
              <a:off x="1239439947" y="454039762"/>
              <a:ext cx="675099160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…</a:t>
              </a:r>
              <a:endParaRPr/>
            </a:p>
          </p:txBody>
        </p:sp>
        <p:sp>
          <p:nvSpPr>
            <p:cNvPr id="561" name="Google Shape;561;p75"/>
            <p:cNvSpPr txBox="1"/>
            <p:nvPr/>
          </p:nvSpPr>
          <p:spPr>
            <a:xfrm>
              <a:off x="1914539135" y="454039762"/>
              <a:ext cx="199541318" cy="3996947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2" name="Google Shape;562;p75"/>
            <p:cNvSpPr txBox="1"/>
            <p:nvPr/>
          </p:nvSpPr>
          <p:spPr>
            <a:xfrm>
              <a:off x="141524994" y="0"/>
              <a:ext cx="173169691" cy="406706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63" name="Google Shape;563;p75"/>
            <p:cNvSpPr txBox="1"/>
            <p:nvPr/>
          </p:nvSpPr>
          <p:spPr>
            <a:xfrm>
              <a:off x="310299791" y="0"/>
              <a:ext cx="173169691" cy="406706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64" name="Google Shape;564;p75"/>
            <p:cNvSpPr txBox="1"/>
            <p:nvPr/>
          </p:nvSpPr>
          <p:spPr>
            <a:xfrm>
              <a:off x="563462056" y="0"/>
              <a:ext cx="173169691" cy="406706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65" name="Google Shape;565;p75"/>
            <p:cNvSpPr txBox="1"/>
            <p:nvPr/>
          </p:nvSpPr>
          <p:spPr>
            <a:xfrm>
              <a:off x="1853885826" y="0"/>
              <a:ext cx="293597820" cy="406706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-1</a:t>
              </a:r>
              <a:endParaRPr/>
            </a:p>
          </p:txBody>
        </p:sp>
        <p:sp>
          <p:nvSpPr>
            <p:cNvPr id="566" name="Google Shape;566;p75"/>
            <p:cNvSpPr txBox="1"/>
            <p:nvPr/>
          </p:nvSpPr>
          <p:spPr>
            <a:xfrm>
              <a:off x="0" y="1395425676"/>
              <a:ext cx="453582281" cy="406706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bit[</a:t>
              </a:r>
              <a:r>
                <a:rPr b="1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=</a:t>
              </a:r>
              <a:endParaRPr/>
            </a:p>
          </p:txBody>
        </p:sp>
        <p:sp>
          <p:nvSpPr>
            <p:cNvPr id="567" name="Google Shape;567;p75"/>
            <p:cNvSpPr txBox="1"/>
            <p:nvPr/>
          </p:nvSpPr>
          <p:spPr>
            <a:xfrm rot="-5400000">
              <a:off x="198222679" y="1398055644"/>
              <a:ext cx="530058619" cy="441767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</a:t>
              </a:r>
              <a:endParaRPr/>
            </a:p>
          </p:txBody>
        </p:sp>
        <p:sp>
          <p:nvSpPr>
            <p:cNvPr id="568" name="Google Shape;568;p75"/>
            <p:cNvSpPr txBox="1"/>
            <p:nvPr/>
          </p:nvSpPr>
          <p:spPr>
            <a:xfrm>
              <a:off x="606534492" y="1176295271"/>
              <a:ext cx="1357230648" cy="866005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⇒ block[</a:t>
              </a:r>
              <a:r>
                <a:rPr b="1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free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  ⇒ block[</a:t>
              </a:r>
              <a:r>
                <a:rPr b="1" i="1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] occupied</a:t>
              </a:r>
              <a:endParaRPr/>
            </a:p>
          </p:txBody>
        </p:sp>
      </p:grpSp>
      <p:sp>
        <p:nvSpPr>
          <p:cNvPr id="569" name="Google Shape;569;p75"/>
          <p:cNvSpPr txBox="1"/>
          <p:nvPr/>
        </p:nvSpPr>
        <p:spPr>
          <a:xfrm>
            <a:off x="1136650" y="4427537"/>
            <a:ext cx="70294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number calculation</a:t>
            </a:r>
            <a:endParaRPr/>
          </a:p>
        </p:txBody>
      </p:sp>
      <p:sp>
        <p:nvSpPr>
          <p:cNvPr id="570" name="Google Shape;570;p75"/>
          <p:cNvSpPr txBox="1"/>
          <p:nvPr/>
        </p:nvSpPr>
        <p:spPr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(number of bits per word)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(number of 0-value words)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offset of first 1 bit</a:t>
            </a:r>
            <a:endParaRPr/>
          </a:p>
        </p:txBody>
      </p:sp>
      <p:sp>
        <p:nvSpPr>
          <p:cNvPr id="571" name="Google Shape;571;p75"/>
          <p:cNvSpPr txBox="1"/>
          <p:nvPr/>
        </p:nvSpPr>
        <p:spPr>
          <a:xfrm>
            <a:off x="1289050" y="5832475"/>
            <a:ext cx="70294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 have instructions to return offset within word of first “1” bit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/>
          <p:nvPr>
            <p:ph type="title"/>
          </p:nvPr>
        </p:nvSpPr>
        <p:spPr>
          <a:xfrm>
            <a:off x="1195387" y="214312"/>
            <a:ext cx="7491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Free-Space Management (Cont.)</a:t>
            </a:r>
            <a:endParaRPr/>
          </a:p>
        </p:txBody>
      </p:sp>
      <p:sp>
        <p:nvSpPr>
          <p:cNvPr id="577" name="Google Shape;577;p76"/>
          <p:cNvSpPr txBox="1"/>
          <p:nvPr>
            <p:ph idx="1" type="body"/>
          </p:nvPr>
        </p:nvSpPr>
        <p:spPr>
          <a:xfrm>
            <a:off x="869950" y="1169987"/>
            <a:ext cx="6854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 map requires extra space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block size = 4KB = 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disk size =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bytes (1 terabyte)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2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bits (or 32MB)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clusters of 4 blocks -&gt; 8MB of memory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rgbClr val="993300"/>
              </a:buClr>
              <a:buSzPts val="81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get contiguous files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rPr b="0" i="0" lang="en-US" sz="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7"/>
          <p:cNvSpPr txBox="1"/>
          <p:nvPr>
            <p:ph type="title"/>
          </p:nvPr>
        </p:nvSpPr>
        <p:spPr>
          <a:xfrm>
            <a:off x="903287" y="182562"/>
            <a:ext cx="77835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Linked Free Space List on Disk</a:t>
            </a:r>
            <a:endParaRPr/>
          </a:p>
        </p:txBody>
      </p:sp>
      <p:pic>
        <p:nvPicPr>
          <p:cNvPr descr="11" id="583" name="Google Shape;58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612" y="1431925"/>
            <a:ext cx="3586162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7"/>
          <p:cNvSpPr txBox="1"/>
          <p:nvPr/>
        </p:nvSpPr>
        <p:spPr>
          <a:xfrm>
            <a:off x="838200" y="1028700"/>
            <a:ext cx="37306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0" i="0" lang="en-US" sz="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88950" lvl="0" marL="488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Linked list (free list)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get contiguous space easily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waste of space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need to traverse the entire list (if # free blocks recorded)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9461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Free-Space Management (Cont.)</a:t>
            </a:r>
            <a:endParaRPr/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806450" y="1233487"/>
            <a:ext cx="7423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linked list to store address of next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free blocks in first free block, plus a pointer to next block that contains free-block-pointers (like this one)</a:t>
            </a:r>
            <a:endParaRPr/>
          </a:p>
          <a:p>
            <a:pPr indent="-29718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space is frequently contiguously used and freed,  with contiguous-allocation allocation, extents, or clustering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 address of first free block and count of following free blocks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space list then has entries containing addresses and counts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/>
          <p:nvPr>
            <p:ph type="title"/>
          </p:nvPr>
        </p:nvSpPr>
        <p:spPr>
          <a:xfrm>
            <a:off x="630237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Free-Space Management (Cont.)</a:t>
            </a:r>
            <a:endParaRPr/>
          </a:p>
        </p:txBody>
      </p:sp>
      <p:sp>
        <p:nvSpPr>
          <p:cNvPr id="596" name="Google Shape;596;p79"/>
          <p:cNvSpPr txBox="1"/>
          <p:nvPr>
            <p:ph idx="1" type="body"/>
          </p:nvPr>
        </p:nvSpPr>
        <p:spPr>
          <a:xfrm>
            <a:off x="838200" y="1108075"/>
            <a:ext cx="7896225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Maps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ZFS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meta-data I/O on very large file systems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data structures like bit maps couldn’t fit in memory -&gt; thousands of I/Os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Divides device space into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metaslab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units and manages metaslabs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volume can contain hundreds of metaslabs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metaslab has associated space map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counting algorithm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records to log file rather than file system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of all block activity, in time order, in counting format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Metaslab activity -&gt; load space map into memory in balanced-tree structure, indexed  by offset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Replay log into that structure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contiguous free blocks into single entry</a:t>
            </a:r>
            <a:endParaRPr/>
          </a:p>
          <a:p>
            <a:pPr indent="-142875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2875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0"/>
          <p:cNvSpPr txBox="1"/>
          <p:nvPr>
            <p:ph type="title"/>
          </p:nvPr>
        </p:nvSpPr>
        <p:spPr>
          <a:xfrm>
            <a:off x="1041400" y="166687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Efficiency and Performance</a:t>
            </a:r>
            <a:endParaRPr/>
          </a:p>
        </p:txBody>
      </p:sp>
      <p:sp>
        <p:nvSpPr>
          <p:cNvPr id="602" name="Google Shape;602;p80"/>
          <p:cNvSpPr txBox="1"/>
          <p:nvPr>
            <p:ph idx="1" type="body"/>
          </p:nvPr>
        </p:nvSpPr>
        <p:spPr>
          <a:xfrm>
            <a:off x="806450" y="1233487"/>
            <a:ext cx="67929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 dependent 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Disk allocation and directory algorithms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data kept in file’s directory entry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Pre-allocation or as-needed allocation of metadata structures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Fixed-size or varying-size data structures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1"/>
          <p:cNvSpPr txBox="1"/>
          <p:nvPr>
            <p:ph type="title"/>
          </p:nvPr>
        </p:nvSpPr>
        <p:spPr>
          <a:xfrm>
            <a:off x="1246187" y="182562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Efficiency and Performance (Cont.)</a:t>
            </a:r>
            <a:endParaRPr/>
          </a:p>
        </p:txBody>
      </p:sp>
      <p:sp>
        <p:nvSpPr>
          <p:cNvPr id="608" name="Google Shape;608;p81"/>
          <p:cNvSpPr txBox="1"/>
          <p:nvPr>
            <p:ph idx="1" type="body"/>
          </p:nvPr>
        </p:nvSpPr>
        <p:spPr>
          <a:xfrm>
            <a:off x="806450" y="808037"/>
            <a:ext cx="73596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4309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Keeping data and metadata close together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Buffer cache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separate section of main memory for frequently used blocks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Synchronous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writes sometimes requested by apps or needed by OS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buffering / caching – writes must hit disk before acknowledgement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writes more common, buffer-able, faster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Free-behind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read-ahead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techniques to optimize sequential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frequently slower than writes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868362" y="165100"/>
            <a:ext cx="78184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Types – Name, Extension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1184" l="15715" r="15715" t="1185"/>
          <a:stretch/>
        </p:blipFill>
        <p:spPr>
          <a:xfrm>
            <a:off x="2498725" y="1209675"/>
            <a:ext cx="4337050" cy="4632325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09637" y="150812"/>
            <a:ext cx="7777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File Structure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849312" y="1106487"/>
            <a:ext cx="6705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None - sequence of words, bytes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record structure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length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length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Structures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Formatted document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Relocatable load file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simulate last two with first method by inserting appropriate control characters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decides: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1793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Sequential-access File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