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9144000"/>
  <p:notesSz cx="7010400" cy="9296400"/>
  <p:embeddedFontLst>
    <p:embeddedFont>
      <p:font typeface="Helvetica Neue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-bold.fntdata"/><Relationship Id="rId30" Type="http://schemas.openxmlformats.org/officeDocument/2006/relationships/font" Target="fonts/HelveticaNeue-regular.fntdata"/><Relationship Id="rId11" Type="http://schemas.openxmlformats.org/officeDocument/2006/relationships/slide" Target="slides/slide6.xml"/><Relationship Id="rId33" Type="http://schemas.openxmlformats.org/officeDocument/2006/relationships/font" Target="fonts/HelveticaNeue-boldItalic.fntdata"/><Relationship Id="rId10" Type="http://schemas.openxmlformats.org/officeDocument/2006/relationships/slide" Target="slides/slide5.xml"/><Relationship Id="rId32" Type="http://schemas.openxmlformats.org/officeDocument/2006/relationships/font" Target="fonts/HelveticaNeue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3512" y="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4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6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7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9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0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1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2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3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6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4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5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6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7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9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7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8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9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0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1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2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2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3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3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" type="body"/>
          </p:nvPr>
        </p:nvSpPr>
        <p:spPr>
          <a:xfrm>
            <a:off x="806450" y="1233487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4325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  <a:defRPr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56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49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49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49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49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49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49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685800" y="685800"/>
            <a:ext cx="7772400" cy="212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3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84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  <a:defRPr b="1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None/>
              <a:defRPr b="1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5760" lvl="0" marL="457200" marR="0" rtl="0" algn="l">
              <a:spcBef>
                <a:spcPts val="84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  <a:defRPr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302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Helvetica Neue"/>
              <a:buChar char="–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04800" lvl="5" marL="27432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04800" lvl="6" marL="32004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04800" lvl="7" marL="36576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04800" lvl="8" marL="41148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84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  <a:defRPr b="1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None/>
              <a:defRPr b="1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5760" lvl="0" marL="457200" marR="0" rtl="0" algn="l">
              <a:spcBef>
                <a:spcPts val="84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  <a:defRPr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302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Helvetica Neue"/>
              <a:buChar char="–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04800" lvl="5" marL="27432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04800" lvl="6" marL="32004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04800" lvl="7" marL="36576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04800" lvl="8" marL="41148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 rot="5400000">
            <a:off x="5220494" y="1948657"/>
            <a:ext cx="5486400" cy="21447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 rot="5400000">
            <a:off x="854869" y="-119856"/>
            <a:ext cx="5486400" cy="62817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4325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 rot="5400000">
            <a:off x="2655887" y="-615951"/>
            <a:ext cx="453072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4325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1120"/>
              </a:spcBef>
              <a:spcAft>
                <a:spcPts val="0"/>
              </a:spcAft>
              <a:buClr>
                <a:srgbClr val="993300"/>
              </a:buClr>
              <a:buSzPts val="1400"/>
              <a:buFont typeface="Arial"/>
              <a:buNone/>
              <a:defRPr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l">
              <a:spcBef>
                <a:spcPts val="980"/>
              </a:spcBef>
              <a:spcAft>
                <a:spcPts val="0"/>
              </a:spcAft>
              <a:buClr>
                <a:srgbClr val="CC66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914400" marR="0" rtl="0" algn="l">
              <a:spcBef>
                <a:spcPts val="840"/>
              </a:spcBef>
              <a:spcAft>
                <a:spcPts val="0"/>
              </a:spcAft>
              <a:buClr>
                <a:srgbClr val="009900"/>
              </a:buClr>
              <a:buSzPts val="1400"/>
              <a:buFont typeface="Arimo"/>
              <a:buNone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371600" marR="0" rtl="0" algn="l">
              <a:spcBef>
                <a:spcPts val="7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828800" marR="0" rtl="0" algn="l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4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2286000" marR="0" rtl="0" algn="l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4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2743200" marR="0" rtl="0" algn="l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4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3200400" marR="0" rtl="0" algn="l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4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3657600" marR="0" rtl="0" algn="l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4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9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42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35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315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315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315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315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315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315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1480" lvl="0" marL="457200" marR="0" rtl="0" algn="l">
              <a:spcBef>
                <a:spcPts val="1120"/>
              </a:spcBef>
              <a:spcAft>
                <a:spcPts val="0"/>
              </a:spcAft>
              <a:buClr>
                <a:srgbClr val="993300"/>
              </a:buClr>
              <a:buSzPts val="2880"/>
              <a:buFont typeface="Arial"/>
              <a:buChar char="●"/>
              <a:defRPr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70840" lvl="1" marL="914400" marR="0" rtl="0" algn="l">
              <a:spcBef>
                <a:spcPts val="980"/>
              </a:spcBef>
              <a:spcAft>
                <a:spcPts val="0"/>
              </a:spcAft>
              <a:buClr>
                <a:srgbClr val="CC6600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spcBef>
                <a:spcPts val="840"/>
              </a:spcBef>
              <a:spcAft>
                <a:spcPts val="0"/>
              </a:spcAft>
              <a:buClr>
                <a:srgbClr val="009900"/>
              </a:buClr>
              <a:buSzPts val="1800"/>
              <a:buFont typeface="Arimo"/>
              <a:buChar char="4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23850" lvl="3" marL="1828800" marR="0" rtl="0" algn="l">
              <a:spcBef>
                <a:spcPts val="700"/>
              </a:spcBef>
              <a:spcAft>
                <a:spcPts val="0"/>
              </a:spcAft>
              <a:buClr>
                <a:schemeClr val="hlink"/>
              </a:buClr>
              <a:buSzPts val="15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23850" lvl="4" marL="2286000" marR="0" rtl="0" algn="l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3850" lvl="6" marL="3200400" marR="0" rtl="0" algn="l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3850" lvl="7" marL="3657600" marR="0" rtl="0" algn="l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3850" lvl="8" marL="4114800" marR="0" rtl="0" algn="l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9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42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35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315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315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315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315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315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315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806450" y="1233488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8620" lvl="0" marL="457200" marR="0" rtl="0" algn="l">
              <a:spcBef>
                <a:spcPts val="980"/>
              </a:spcBef>
              <a:spcAft>
                <a:spcPts val="0"/>
              </a:spcAft>
              <a:buClr>
                <a:srgbClr val="993300"/>
              </a:buClr>
              <a:buSzPts val="2520"/>
              <a:buFont typeface="Arial"/>
              <a:buChar char="●"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0519" lvl="1" marL="914400" marR="0" rtl="0" algn="l">
              <a:spcBef>
                <a:spcPts val="84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23850" lvl="2" marL="1371600" marR="0" rtl="0" algn="l">
              <a:spcBef>
                <a:spcPts val="700"/>
              </a:spcBef>
              <a:spcAft>
                <a:spcPts val="0"/>
              </a:spcAft>
              <a:buClr>
                <a:srgbClr val="009900"/>
              </a:buClr>
              <a:buSzPts val="1500"/>
              <a:buFont typeface="Arimo"/>
              <a:buChar char="4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4325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0" name="Google Shape;50;p10"/>
          <p:cNvSpPr txBox="1"/>
          <p:nvPr>
            <p:ph idx="2" type="body"/>
          </p:nvPr>
        </p:nvSpPr>
        <p:spPr>
          <a:xfrm>
            <a:off x="4997450" y="1233488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8620" lvl="0" marL="457200" marR="0" rtl="0" algn="l">
              <a:spcBef>
                <a:spcPts val="980"/>
              </a:spcBef>
              <a:spcAft>
                <a:spcPts val="0"/>
              </a:spcAft>
              <a:buClr>
                <a:srgbClr val="993300"/>
              </a:buClr>
              <a:buSzPts val="2520"/>
              <a:buFont typeface="Arial"/>
              <a:buChar char="●"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0519" lvl="1" marL="914400" marR="0" rtl="0" algn="l">
              <a:spcBef>
                <a:spcPts val="84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23850" lvl="2" marL="1371600" marR="0" rtl="0" algn="l">
              <a:spcBef>
                <a:spcPts val="700"/>
              </a:spcBef>
              <a:spcAft>
                <a:spcPts val="0"/>
              </a:spcAft>
              <a:buClr>
                <a:srgbClr val="009900"/>
              </a:buClr>
              <a:buSzPts val="1500"/>
              <a:buFont typeface="Arimo"/>
              <a:buChar char="4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4325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jpg"/><Relationship Id="rId2" Type="http://schemas.openxmlformats.org/officeDocument/2006/relationships/image" Target="../media/image2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1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no_3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85750" y="0"/>
            <a:ext cx="1195387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806450" y="1233487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4325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" name="Google Shape;13;p1"/>
          <p:cNvSpPr txBox="1"/>
          <p:nvPr/>
        </p:nvSpPr>
        <p:spPr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4" name="Google Shape;14;p1"/>
          <p:cNvCxnSpPr/>
          <p:nvPr/>
        </p:nvCxnSpPr>
        <p:spPr>
          <a:xfrm>
            <a:off x="457200" y="860425"/>
            <a:ext cx="8077200" cy="0"/>
          </a:xfrm>
          <a:prstGeom prst="straightConnector1">
            <a:avLst/>
          </a:prstGeom>
          <a:noFill/>
          <a:ln cap="flat" cmpd="sng" w="19050">
            <a:solidFill>
              <a:srgbClr val="3366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" name="Google Shape;15;p1"/>
          <p:cNvSpPr txBox="1"/>
          <p:nvPr/>
        </p:nvSpPr>
        <p:spPr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" name="Google Shape;17;p1"/>
          <p:cNvSpPr txBox="1"/>
          <p:nvPr/>
        </p:nvSpPr>
        <p:spPr>
          <a:xfrm>
            <a:off x="4256087" y="6613525"/>
            <a:ext cx="447675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Helvetica Neue"/>
              <a:buNone/>
            </a:pPr>
            <a:r>
              <a:rPr b="1" i="0" lang="en-US" sz="10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</a:t>
            </a:r>
            <a:fld id="{00000000-1234-1234-1234-123412341234}" type="slidenum">
              <a:rPr b="1" i="0" lang="en-US" sz="10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8" name="Google Shape;18;p1"/>
          <p:cNvSpPr txBox="1"/>
          <p:nvPr/>
        </p:nvSpPr>
        <p:spPr>
          <a:xfrm>
            <a:off x="6489700" y="6588125"/>
            <a:ext cx="2713037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Helvetica Neue"/>
              <a:buNone/>
            </a:pPr>
            <a:r>
              <a:rPr b="1" i="0" lang="en-US" sz="10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Silberschatz, Galvin and Gagne ©2013</a:t>
            </a:r>
            <a:endParaRPr/>
          </a:p>
        </p:txBody>
      </p:sp>
      <p:sp>
        <p:nvSpPr>
          <p:cNvPr id="19" name="Google Shape;19;p1"/>
          <p:cNvSpPr txBox="1"/>
          <p:nvPr/>
        </p:nvSpPr>
        <p:spPr>
          <a:xfrm>
            <a:off x="185737" y="6621462"/>
            <a:ext cx="26384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Helvetica Neue"/>
              <a:buNone/>
            </a:pPr>
            <a:r>
              <a:rPr b="1" i="0" lang="en-US" sz="10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 Concepts – 9</a:t>
            </a:r>
            <a:r>
              <a:rPr b="1" baseline="30000" i="0" lang="en-US" sz="10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1" i="0" lang="en-US" sz="10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Edition</a:t>
            </a:r>
            <a:endParaRPr/>
          </a:p>
        </p:txBody>
      </p:sp>
      <p:pic>
        <p:nvPicPr>
          <p:cNvPr descr="dino_6" id="20" name="Google Shape;20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73987" y="5849937"/>
            <a:ext cx="1284287" cy="79216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2"/>
          <p:cNvGrpSpPr/>
          <p:nvPr/>
        </p:nvGrpSpPr>
        <p:grpSpPr>
          <a:xfrm>
            <a:off x="198437" y="2960687"/>
            <a:ext cx="8610600" cy="201612"/>
            <a:chOff x="198437" y="2960687"/>
            <a:chExt cx="8610600" cy="201612"/>
          </a:xfrm>
        </p:grpSpPr>
        <p:sp>
          <p:nvSpPr>
            <p:cNvPr id="56" name="Google Shape;56;p12"/>
            <p:cNvSpPr txBox="1"/>
            <p:nvPr/>
          </p:nvSpPr>
          <p:spPr>
            <a:xfrm>
              <a:off x="198437" y="2960687"/>
              <a:ext cx="2870200" cy="201612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7" name="Google Shape;57;p12"/>
            <p:cNvSpPr txBox="1"/>
            <p:nvPr/>
          </p:nvSpPr>
          <p:spPr>
            <a:xfrm>
              <a:off x="3068637" y="2960687"/>
              <a:ext cx="2870200" cy="201612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8" name="Google Shape;58;p12"/>
            <p:cNvSpPr txBox="1"/>
            <p:nvPr/>
          </p:nvSpPr>
          <p:spPr>
            <a:xfrm>
              <a:off x="5938837" y="2960687"/>
              <a:ext cx="2870200" cy="201612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59" name="Google Shape;59;p12"/>
          <p:cNvSpPr txBox="1"/>
          <p:nvPr/>
        </p:nvSpPr>
        <p:spPr>
          <a:xfrm>
            <a:off x="6489700" y="6588125"/>
            <a:ext cx="2713037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Helvetica Neue"/>
              <a:buNone/>
            </a:pPr>
            <a:r>
              <a:rPr b="1" i="0" lang="en-US" sz="1000" u="non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Silberschatz, Galvin and Gagne ©2013</a:t>
            </a:r>
            <a:endParaRPr/>
          </a:p>
        </p:txBody>
      </p:sp>
      <p:sp>
        <p:nvSpPr>
          <p:cNvPr id="60" name="Google Shape;60;p12"/>
          <p:cNvSpPr txBox="1"/>
          <p:nvPr/>
        </p:nvSpPr>
        <p:spPr>
          <a:xfrm>
            <a:off x="26987" y="6613525"/>
            <a:ext cx="2695575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Helvetica Neue"/>
              <a:buNone/>
            </a:pPr>
            <a:r>
              <a:rPr b="1" i="0" lang="en-US" sz="1000" u="non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 Concepts – 9</a:t>
            </a:r>
            <a:r>
              <a:rPr b="1" baseline="30000" i="0" lang="en-US" sz="1000" u="non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1" i="0" lang="en-US" sz="1000" u="non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Edition</a:t>
            </a:r>
            <a:endParaRPr/>
          </a:p>
        </p:txBody>
      </p:sp>
      <p:pic>
        <p:nvPicPr>
          <p:cNvPr descr="dino_4" id="61" name="Google Shape;61;p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360737" y="4157662"/>
            <a:ext cx="2062162" cy="1593850"/>
          </a:xfrm>
          <a:prstGeom prst="rect">
            <a:avLst/>
          </a:prstGeom>
          <a:noFill/>
          <a:ln cap="flat" cmpd="sng" w="76200">
            <a:solidFill>
              <a:srgbClr val="336699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62" name="Google Shape;62;p12"/>
          <p:cNvSpPr txBox="1"/>
          <p:nvPr/>
        </p:nvSpPr>
        <p:spPr>
          <a:xfrm>
            <a:off x="3224212" y="4006850"/>
            <a:ext cx="2336800" cy="1887537"/>
          </a:xfrm>
          <a:prstGeom prst="rect">
            <a:avLst/>
          </a:prstGeom>
          <a:noFill/>
          <a:ln cap="flat" cmpd="thinThick" w="57150">
            <a:solidFill>
              <a:srgbClr val="66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3" name="Google Shape;63;p12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06450" y="1233487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4325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982662" y="168275"/>
            <a:ext cx="77041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Interprocess Communication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885825" y="1154112"/>
            <a:ext cx="7485062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Processes within a system may be </a:t>
            </a:r>
            <a:r>
              <a:rPr b="1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independent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 </a:t>
            </a:r>
            <a:r>
              <a:rPr b="1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cooperating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Cooperating process can affect or be affected by other processes, including sharing data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Reasons for cooperating processes: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Information sharing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Computation speedup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Modularity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Convenience	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Cooperating processes need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interprocess communication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IPC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Two models of IPC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Shared memory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Message passing</a:t>
            </a:r>
            <a:endParaRPr/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3366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996950" y="107950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b="1" i="0" lang="en-US" sz="25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Message Passing (Cont.)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901700" y="1016000"/>
            <a:ext cx="7694612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5109" lvl="1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64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processes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wish to communicate, they need to: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Establish a </a:t>
            </a:r>
            <a:r>
              <a:rPr b="1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communication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link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between them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Exchange messages via send/receive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Implementation issues: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are links established?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a link be associated with more than two processes?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many links can there be between every pair of communicating processes?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the capacity of a link?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the size of a message that the link can accommodate fixed or variable?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a link unidirectional or bi-directional?</a:t>
            </a:r>
            <a:endParaRPr/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933450" y="123825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b="1" i="0" lang="en-US" sz="25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Message Passing (Cont.)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901700" y="785812"/>
            <a:ext cx="7694612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5109" lvl="1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64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CC6600"/>
              </a:buClr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Implementation of communication link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Physical:</a:t>
            </a:r>
            <a:endParaRPr/>
          </a:p>
          <a:p>
            <a:pPr indent="-234950" lvl="2" marL="10858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Shared memory</a:t>
            </a:r>
            <a:endParaRPr/>
          </a:p>
          <a:p>
            <a:pPr indent="-234950" lvl="2" marL="10858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Hardware bus</a:t>
            </a:r>
            <a:endParaRPr/>
          </a:p>
          <a:p>
            <a:pPr indent="-234950" lvl="2" marL="10858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Network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Logical:</a:t>
            </a:r>
            <a:endParaRPr/>
          </a:p>
          <a:p>
            <a:pPr indent="-234950" lvl="2" marL="10858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Direct or indirect</a:t>
            </a:r>
            <a:endParaRPr/>
          </a:p>
          <a:p>
            <a:pPr indent="-234950" lvl="2" marL="10858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Synchronous or asynchronous</a:t>
            </a:r>
            <a:endParaRPr/>
          </a:p>
          <a:p>
            <a:pPr indent="-234950" lvl="2" marL="10858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Automatic or explicit buffering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457200" y="177800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Direct Communication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885825" y="1138237"/>
            <a:ext cx="7635875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Processes must name each other explicitly: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P, message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– send a message to process P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receive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Q, message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– receive a message from process Q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Properties of communication link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Links are established automatically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link is associated with exactly one pair of communicating processes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Between each pair there exists exactly one link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link may be unidirectional, but is usually bi-directional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457200" y="152400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Indirect Communication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854075" y="1166812"/>
            <a:ext cx="7391400" cy="415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Messages are directed and received from mailboxes (also referred to as ports)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mailbox has a unique id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Processes can communicate only if they share a mailbox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Properties of communication link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Link established only if processes share a common mailbox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link may be associated with many processes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pair of processes may share several communication links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Link may be unidirectional or bi-directional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882650" y="18256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Indirect Communication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838200" y="1135062"/>
            <a:ext cx="7580312" cy="382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a new mailbox (port)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send and receive messages through mailbox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destroy a mailbox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Primitives are defined as: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A, message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– send a message to mailbox 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receive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A, message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– receive a message from mailbox 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876300" y="182562"/>
            <a:ext cx="78105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Indirect Communication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882650" y="1127125"/>
            <a:ext cx="6637337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Mailbox sharing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P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share mailbox 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sends;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receive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Who gets the message?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Solutions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Allow a link to be associated with at most two processes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Allow only one process at a time to execute a receive operation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Allow the system to select arbitrarily the receiver.  Sender is notified who the receiver was.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966787" y="187325"/>
            <a:ext cx="78501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Examples of IPC Systems - POSIX</a:t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911225" y="1233487"/>
            <a:ext cx="7577137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POSIX Shared Memory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 first creates shared memory segment</a:t>
            </a:r>
            <a:b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shm_fd = shm_open(name, O CREAT | O RDWR, 0666);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Also used to open an existing segment to share it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 the size of the object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ftruncate(shm fd, 4096);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Now the process could write to the shared memory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sprintf(shared memory, "Writing to shared memory");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936625" y="173037"/>
            <a:ext cx="78501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IPC POSIX Producer</a:t>
            </a:r>
            <a:endParaRPr/>
          </a:p>
        </p:txBody>
      </p:sp>
      <p:pic>
        <p:nvPicPr>
          <p:cNvPr descr="Screen Shot 2013-03-14 at 6.46.57 PM.png" id="169" name="Google Shape;16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1262" y="903287"/>
            <a:ext cx="3754437" cy="575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936625" y="187325"/>
            <a:ext cx="78501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IPC POSIX Consumer</a:t>
            </a:r>
            <a:endParaRPr/>
          </a:p>
        </p:txBody>
      </p:sp>
      <p:pic>
        <p:nvPicPr>
          <p:cNvPr descr="Screen Shot 2013-03-12 at 1.38.41 PM.png" id="175" name="Google Shape;17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6625" y="892175"/>
            <a:ext cx="4521200" cy="5662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457200" y="18256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Pipes</a:t>
            </a:r>
            <a:endParaRPr/>
          </a:p>
        </p:txBody>
      </p:sp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874712" y="1154112"/>
            <a:ext cx="6945312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Acts as a conduit allowing two processes to communicate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Issues: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communication unidirectional or bidirectional?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the case of two-way communication, is it half or full-duplex?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Must there exist a relationship (i.e., </a:t>
            </a:r>
            <a:r>
              <a:rPr b="1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parent-child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between the communicating processes?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the pipes be used over a network?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Ordinary pipes – cannot be accessed  from outside the process that created it. Typically, a parent process creates a pipe and uses it to communicate with a child process that it created.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Named pipes – can be accessed without a parent-child relationship.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457200" y="18256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Communications Models </a:t>
            </a:r>
            <a:endParaRPr/>
          </a:p>
        </p:txBody>
      </p:sp>
      <p:pic>
        <p:nvPicPr>
          <p:cNvPr descr="3_12.pdf" id="78" name="Google Shape;7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4012" y="1725612"/>
            <a:ext cx="6100762" cy="43243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969962" y="1143000"/>
            <a:ext cx="637222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a) Message passing.  (b) shared memory. </a:t>
            </a: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457200" y="130175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Ordinary Pipes</a:t>
            </a:r>
            <a:endParaRPr/>
          </a:p>
        </p:txBody>
      </p:sp>
      <p:sp>
        <p:nvSpPr>
          <p:cNvPr id="187" name="Google Shape;187;p33"/>
          <p:cNvSpPr txBox="1"/>
          <p:nvPr>
            <p:ph idx="1" type="body"/>
          </p:nvPr>
        </p:nvSpPr>
        <p:spPr>
          <a:xfrm>
            <a:off x="822325" y="1138237"/>
            <a:ext cx="7612062" cy="493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Ordinary Pipes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allow communication in standard producer-consumer style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Producer writes to one end (the </a:t>
            </a:r>
            <a:r>
              <a:rPr b="1" i="0" lang="en-US" sz="1800" u="non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write-end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 the pipe)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Consumer reads from the other end (the </a:t>
            </a:r>
            <a:r>
              <a:rPr b="1" i="0" lang="en-US" sz="1800" u="non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read-end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 the pipe)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Ordinary pipes are therefore unidirectional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Require parent-child relationship between communicating processes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Windows calls these </a:t>
            </a:r>
            <a:r>
              <a:rPr b="1" i="0" lang="en-US" sz="1800" u="non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anonymous pipes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See Unix and Windows code samples in textbook</a:t>
            </a:r>
            <a:endParaRPr/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8" name="Google Shape;18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2287" y="3313112"/>
            <a:ext cx="5592762" cy="1703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Creating Pipe Example</a:t>
            </a:r>
            <a:endParaRPr/>
          </a:p>
        </p:txBody>
      </p:sp>
      <p:pic>
        <p:nvPicPr>
          <p:cNvPr id="194" name="Google Shape;194;p34"/>
          <p:cNvPicPr preferRelativeResize="0"/>
          <p:nvPr/>
        </p:nvPicPr>
        <p:blipFill rotWithShape="1">
          <a:blip r:embed="rId3">
            <a:alphaModFix/>
          </a:blip>
          <a:srcRect b="-485" l="0" r="62506" t="16241"/>
          <a:stretch/>
        </p:blipFill>
        <p:spPr>
          <a:xfrm>
            <a:off x="2133600" y="1038225"/>
            <a:ext cx="4876800" cy="5424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>
            <p:ph type="title"/>
          </p:nvPr>
        </p:nvSpPr>
        <p:spPr>
          <a:xfrm>
            <a:off x="473075" y="152400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Named Pipes (FIFO)</a:t>
            </a:r>
            <a:endParaRPr/>
          </a:p>
        </p:txBody>
      </p:sp>
      <p:sp>
        <p:nvSpPr>
          <p:cNvPr id="200" name="Google Shape;200;p35"/>
          <p:cNvSpPr txBox="1"/>
          <p:nvPr>
            <p:ph idx="1" type="body"/>
          </p:nvPr>
        </p:nvSpPr>
        <p:spPr>
          <a:xfrm>
            <a:off x="806450" y="1233487"/>
            <a:ext cx="70612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Named Pipes are more powerful than ordinary pipes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Communication is bidirectional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parent-child relationship is necessary between the communicating processes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Several processes can use the named pipe for communication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Provided on both UNIX and Windows systems</a:t>
            </a:r>
            <a:endParaRPr/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Creating FIFO Example</a:t>
            </a:r>
            <a:endParaRPr/>
          </a:p>
        </p:txBody>
      </p:sp>
      <p:sp>
        <p:nvSpPr>
          <p:cNvPr id="206" name="Google Shape;206;p36"/>
          <p:cNvSpPr txBox="1"/>
          <p:nvPr>
            <p:ph idx="1" type="body"/>
          </p:nvPr>
        </p:nvSpPr>
        <p:spPr>
          <a:xfrm>
            <a:off x="806450" y="1233487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Linux Shell: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Using system call:</a:t>
            </a:r>
            <a:endParaRPr/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7" name="Google Shape;207;p36"/>
          <p:cNvPicPr preferRelativeResize="0"/>
          <p:nvPr/>
        </p:nvPicPr>
        <p:blipFill rotWithShape="1">
          <a:blip r:embed="rId3">
            <a:alphaModFix/>
          </a:blip>
          <a:srcRect b="73648" l="4021" r="82995" t="20094"/>
          <a:stretch/>
        </p:blipFill>
        <p:spPr>
          <a:xfrm>
            <a:off x="3052762" y="1233487"/>
            <a:ext cx="1689100" cy="40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6"/>
          <p:cNvPicPr preferRelativeResize="0"/>
          <p:nvPr/>
        </p:nvPicPr>
        <p:blipFill rotWithShape="1">
          <a:blip r:embed="rId4">
            <a:alphaModFix/>
          </a:blip>
          <a:srcRect b="28395" l="0" r="58099" t="43440"/>
          <a:stretch/>
        </p:blipFill>
        <p:spPr>
          <a:xfrm>
            <a:off x="2195512" y="2794000"/>
            <a:ext cx="5451475" cy="181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FIFO Operations</a:t>
            </a:r>
            <a:endParaRPr/>
          </a:p>
        </p:txBody>
      </p:sp>
      <p:sp>
        <p:nvSpPr>
          <p:cNvPr id="214" name="Google Shape;214;p37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Server Process</a:t>
            </a:r>
            <a:endParaRPr/>
          </a:p>
        </p:txBody>
      </p:sp>
      <p:sp>
        <p:nvSpPr>
          <p:cNvPr id="215" name="Google Shape;215;p37"/>
          <p:cNvSpPr txBox="1"/>
          <p:nvPr>
            <p:ph idx="1" type="body"/>
          </p:nvPr>
        </p:nvSpPr>
        <p:spPr>
          <a:xfrm>
            <a:off x="4645025" y="1535112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Client Process</a:t>
            </a:r>
            <a:endParaRPr/>
          </a:p>
        </p:txBody>
      </p:sp>
      <p:pic>
        <p:nvPicPr>
          <p:cNvPr id="216" name="Google Shape;216;p37"/>
          <p:cNvPicPr preferRelativeResize="0"/>
          <p:nvPr/>
        </p:nvPicPr>
        <p:blipFill rotWithShape="1">
          <a:blip r:embed="rId3">
            <a:alphaModFix/>
          </a:blip>
          <a:srcRect b="6012" l="0" r="65364" t="30201"/>
          <a:stretch/>
        </p:blipFill>
        <p:spPr>
          <a:xfrm>
            <a:off x="223837" y="2174875"/>
            <a:ext cx="4506912" cy="41068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217" name="Google Shape;217;p37"/>
          <p:cNvPicPr preferRelativeResize="0"/>
          <p:nvPr/>
        </p:nvPicPr>
        <p:blipFill rotWithShape="1">
          <a:blip r:embed="rId4">
            <a:alphaModFix/>
          </a:blip>
          <a:srcRect b="16602" l="0" r="66438" t="28757"/>
          <a:stretch/>
        </p:blipFill>
        <p:spPr>
          <a:xfrm>
            <a:off x="4732337" y="2174875"/>
            <a:ext cx="4367212" cy="3517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1060450" y="277812"/>
            <a:ext cx="76263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Cooperating Processes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806450" y="1233487"/>
            <a:ext cx="7529512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Independent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process cannot affect or be affected by the execution of another process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1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Cooperating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process can affect or be affected by the execution of another process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Advantages of process cooperation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Information sharing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Computation speed-up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Modularity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Convenience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749300" y="247650"/>
            <a:ext cx="79375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Producer-Consumer Problem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842962" y="1185862"/>
            <a:ext cx="666750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Paradigm for cooperating processes,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producer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process produces information that is consumed by a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consumer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process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unbounded-buffer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places no practical limit on the size of the buffer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bounded-buffer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assumes that there is a fixed buffer size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1046162" y="300037"/>
            <a:ext cx="80740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b="1" i="0" lang="en-US" sz="28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Bounded-Buffer – Shared-Memory Solution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1195387" y="1203325"/>
            <a:ext cx="7131050" cy="4700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Shared data</a:t>
            </a:r>
            <a:endParaRPr/>
          </a:p>
          <a:p>
            <a:pPr indent="-239712" lvl="3" marL="159861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#define BUFFER_SIZE 10</a:t>
            </a:r>
            <a:endParaRPr/>
          </a:p>
          <a:p>
            <a:pPr indent="-239712" lvl="3" marL="159861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typedef struct {</a:t>
            </a:r>
            <a:endParaRPr/>
          </a:p>
          <a:p>
            <a:pPr indent="-239712" lvl="3" marL="159861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 . .</a:t>
            </a:r>
            <a:endParaRPr/>
          </a:p>
          <a:p>
            <a:pPr indent="-239712" lvl="3" marL="159861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item;</a:t>
            </a:r>
            <a:endParaRPr/>
          </a:p>
          <a:p>
            <a:pPr indent="-239712" lvl="3" marL="159861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9712" lvl="3" marL="159861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item buffer[BUFFER_SIZE];</a:t>
            </a:r>
            <a:endParaRPr/>
          </a:p>
          <a:p>
            <a:pPr indent="-239712" lvl="3" marL="159861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in = 0;</a:t>
            </a:r>
            <a:endParaRPr/>
          </a:p>
          <a:p>
            <a:pPr indent="-239712" lvl="3" marL="159861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out = 0;</a:t>
            </a:r>
            <a:endParaRPr/>
          </a:p>
          <a:p>
            <a:pPr indent="-239712" lvl="3" marL="159861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Solution is correct, but can only use BUFFER_SIZE-1 elements</a:t>
            </a:r>
            <a:endParaRPr/>
          </a:p>
          <a:p>
            <a:pPr indent="-251459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117600" y="203200"/>
            <a:ext cx="75692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Bounded-Buffer – Producer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1603375" y="1014412"/>
            <a:ext cx="6940550" cy="4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item next_produced;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while (true) {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/* produce an item in next produced */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while (((in + 1) % BUFFER_SIZE) == out)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; /* do nothing */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buffer[in] = next_produced;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in = (in + 1) % BUFFER_SIZE;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/>
          </a:p>
          <a:p>
            <a:pPr indent="-262890" lvl="0" marL="342900" marR="0" rtl="0" algn="l">
              <a:spcBef>
                <a:spcPts val="490"/>
              </a:spcBef>
              <a:spcAft>
                <a:spcPts val="0"/>
              </a:spcAft>
              <a:buClr>
                <a:srgbClr val="993300"/>
              </a:buClr>
              <a:buSzPts val="126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457200" y="203200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Bounded Buffer – Consumer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1649412" y="1219200"/>
            <a:ext cx="6894512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item next_consumed;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(true) {</a:t>
            </a:r>
            <a:b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while (in == out)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; /* do nothing */</a:t>
            </a:r>
            <a:b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next_consumed = buffer[out];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out = (out + 1) % BUFFER_SIZE;</a:t>
            </a:r>
            <a:b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/* consume the item in next consumed */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1057275" y="95250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b="1" i="0" lang="en-US" sz="25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Interprocess Communication –  Shared Memory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898525" y="1233487"/>
            <a:ext cx="6621462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 area of memory shared among the processes that wish to communicate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communication is under the control of the users processes not the operating system.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Major issues is to provide mechanism that will allow the user processes to synchronize their actions when they access shared memory.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Synchronization is discussed in great details in Chapter 5.</a:t>
            </a:r>
            <a:endParaRPr/>
          </a:p>
          <a:p>
            <a:pPr indent="-24003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1057275" y="127000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b="1" i="0" lang="en-US" sz="25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Interprocess Communication – Message Passing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885825" y="1201737"/>
            <a:ext cx="69342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Mechanism for processes to communicate and to synchronize their actions</a:t>
            </a:r>
            <a:endParaRPr/>
          </a:p>
          <a:p>
            <a:pPr indent="-297180" lvl="0" marL="3429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993300"/>
              </a:buClr>
              <a:buSzPts val="720"/>
              <a:buFont typeface="Arial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Message system – processes communicate with each other without resorting to shared variables</a:t>
            </a:r>
            <a:endParaRPr/>
          </a:p>
          <a:p>
            <a:pPr indent="-297180" lvl="0" marL="3429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993300"/>
              </a:buClr>
              <a:buSzPts val="720"/>
              <a:buFont typeface="Arial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IPC facility provides two operations: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message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receive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message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CC6600"/>
              </a:buClr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message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size is either fixed or variable</a:t>
            </a:r>
            <a:endParaRPr/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