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7302500" cy="9588500"/>
  <p:embeddedFontLst>
    <p:embeddedFont>
      <p:font typeface="Tahoma"/>
      <p:regular r:id="rId21"/>
      <p:bold r:id="rId22"/>
    </p:embeddedFont>
    <p:embeddedFont>
      <p:font typeface="Helvetica Neue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Tahoma-bold.fntdata"/><Relationship Id="rId21" Type="http://schemas.openxmlformats.org/officeDocument/2006/relationships/font" Target="fonts/Tahoma-regular.fntdata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4125" y="719137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250" lIns="96500" spcFirstLastPara="1" rIns="96500" wrap="square" tIns="482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254125" y="719137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/>
          <p:nvPr>
            <p:ph idx="1" type="body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:notes"/>
          <p:cNvSpPr/>
          <p:nvPr>
            <p:ph idx="2" type="sldImg"/>
          </p:nvPr>
        </p:nvSpPr>
        <p:spPr>
          <a:xfrm>
            <a:off x="1254125" y="719137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:notes"/>
          <p:cNvSpPr txBox="1"/>
          <p:nvPr>
            <p:ph idx="1" type="body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:notes"/>
          <p:cNvSpPr/>
          <p:nvPr>
            <p:ph idx="2" type="sldImg"/>
          </p:nvPr>
        </p:nvSpPr>
        <p:spPr>
          <a:xfrm>
            <a:off x="1254125" y="719137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 txBox="1"/>
          <p:nvPr>
            <p:ph idx="1" type="body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:notes"/>
          <p:cNvSpPr/>
          <p:nvPr>
            <p:ph idx="2" type="sldImg"/>
          </p:nvPr>
        </p:nvSpPr>
        <p:spPr>
          <a:xfrm>
            <a:off x="1254125" y="719137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:notes"/>
          <p:cNvSpPr txBox="1"/>
          <p:nvPr>
            <p:ph idx="1" type="body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:notes"/>
          <p:cNvSpPr/>
          <p:nvPr>
            <p:ph idx="2" type="sldImg"/>
          </p:nvPr>
        </p:nvSpPr>
        <p:spPr>
          <a:xfrm>
            <a:off x="1254125" y="719137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:notes"/>
          <p:cNvSpPr txBox="1"/>
          <p:nvPr>
            <p:ph idx="1" type="body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:notes"/>
          <p:cNvSpPr/>
          <p:nvPr>
            <p:ph idx="2" type="sldImg"/>
          </p:nvPr>
        </p:nvSpPr>
        <p:spPr>
          <a:xfrm>
            <a:off x="1254125" y="719137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:notes"/>
          <p:cNvSpPr txBox="1"/>
          <p:nvPr>
            <p:ph idx="1" type="body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:notes"/>
          <p:cNvSpPr/>
          <p:nvPr>
            <p:ph idx="2" type="sldImg"/>
          </p:nvPr>
        </p:nvSpPr>
        <p:spPr>
          <a:xfrm>
            <a:off x="1254125" y="719137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254125" y="719137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254125" y="719137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254125" y="719137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1254125" y="719137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1:notes"/>
          <p:cNvSpPr/>
          <p:nvPr>
            <p:ph idx="2" type="sldImg"/>
          </p:nvPr>
        </p:nvSpPr>
        <p:spPr>
          <a:xfrm>
            <a:off x="1254125" y="719137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2:notes"/>
          <p:cNvSpPr/>
          <p:nvPr>
            <p:ph idx="2" type="sldImg"/>
          </p:nvPr>
        </p:nvSpPr>
        <p:spPr>
          <a:xfrm>
            <a:off x="1254125" y="719137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 txBox="1"/>
          <p:nvPr>
            <p:ph idx="1" type="body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:notes"/>
          <p:cNvSpPr/>
          <p:nvPr>
            <p:ph idx="2" type="sldImg"/>
          </p:nvPr>
        </p:nvSpPr>
        <p:spPr>
          <a:xfrm>
            <a:off x="1254125" y="719137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 txBox="1"/>
          <p:nvPr>
            <p:ph idx="1" type="body"/>
          </p:nvPr>
        </p:nvSpPr>
        <p:spPr>
          <a:xfrm>
            <a:off x="973137" y="4554537"/>
            <a:ext cx="5356225" cy="43148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:notes"/>
          <p:cNvSpPr/>
          <p:nvPr>
            <p:ph idx="2" type="sldImg"/>
          </p:nvPr>
        </p:nvSpPr>
        <p:spPr>
          <a:xfrm>
            <a:off x="1254125" y="719137"/>
            <a:ext cx="4794250" cy="3595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24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921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146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8575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8575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8575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8575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8575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2" type="body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24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921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146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8575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8575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8575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8575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8575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77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5" name="Google Shape;105;p13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6" name="Google Shape;106;p13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984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8575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8448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794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794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794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794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794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7" name="Google Shape;47;p4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9" name="Google Shape;49;p4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/>
          <p:nvPr>
            <p:ph type="title"/>
          </p:nvPr>
        </p:nvSpPr>
        <p:spPr>
          <a:xfrm rot="5400000">
            <a:off x="5020469" y="2197894"/>
            <a:ext cx="5918200" cy="19510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1" type="body"/>
          </p:nvPr>
        </p:nvSpPr>
        <p:spPr>
          <a:xfrm rot="5400000">
            <a:off x="1042194" y="323057"/>
            <a:ext cx="5918200" cy="5700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984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8575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8448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794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794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794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794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794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8" name="Google Shape;58;p6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9" name="Google Shape;59;p6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0" name="Google Shape;60;p6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1" type="body"/>
          </p:nvPr>
        </p:nvSpPr>
        <p:spPr>
          <a:xfrm rot="5400000">
            <a:off x="3011487" y="188912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984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8575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8448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794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794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794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794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794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9" name="Google Shape;69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0" name="Google Shape;70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66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5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49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1" name="Google Shape;71;p8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2" name="Google Shape;72;p8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7" name="Google Shape;7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66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5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49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984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8575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8448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794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794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794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794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794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984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8575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8448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794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794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794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794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794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2438400"/>
            <a:ext cx="9009062" cy="1052512"/>
            <a:chOff x="0" y="2438400"/>
            <a:chExt cx="9009062" cy="1052512"/>
          </a:xfrm>
        </p:grpSpPr>
        <p:grpSp>
          <p:nvGrpSpPr>
            <p:cNvPr id="11" name="Google Shape;11;p1"/>
            <p:cNvGrpSpPr/>
            <p:nvPr/>
          </p:nvGrpSpPr>
          <p:grpSpPr>
            <a:xfrm>
              <a:off x="293687" y="2546350"/>
              <a:ext cx="712787" cy="474662"/>
              <a:chOff x="1143000" y="533400"/>
              <a:chExt cx="990600" cy="685800"/>
            </a:xfrm>
          </p:grpSpPr>
          <p:sp>
            <p:nvSpPr>
              <p:cNvPr id="12" name="Google Shape;12;p1"/>
              <p:cNvSpPr txBox="1"/>
              <p:nvPr/>
            </p:nvSpPr>
            <p:spPr>
              <a:xfrm>
                <a:off x="1143000" y="533400"/>
                <a:ext cx="609600" cy="6858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" name="Google Shape;13;p1"/>
              <p:cNvSpPr txBox="1"/>
              <p:nvPr/>
            </p:nvSpPr>
            <p:spPr>
              <a:xfrm>
                <a:off x="1676400" y="533400"/>
                <a:ext cx="457200" cy="685800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" name="Google Shape;14;p1"/>
            <p:cNvGrpSpPr/>
            <p:nvPr/>
          </p:nvGrpSpPr>
          <p:grpSpPr>
            <a:xfrm>
              <a:off x="417512" y="2968625"/>
              <a:ext cx="739775" cy="474662"/>
              <a:chOff x="1447800" y="4191000"/>
              <a:chExt cx="1066800" cy="685800"/>
            </a:xfrm>
          </p:grpSpPr>
          <p:sp>
            <p:nvSpPr>
              <p:cNvPr id="15" name="Google Shape;15;p1"/>
              <p:cNvSpPr txBox="1"/>
              <p:nvPr/>
            </p:nvSpPr>
            <p:spPr>
              <a:xfrm>
                <a:off x="1447800" y="4191000"/>
                <a:ext cx="609600" cy="685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" name="Google Shape;16;p1"/>
              <p:cNvSpPr txBox="1"/>
              <p:nvPr/>
            </p:nvSpPr>
            <p:spPr>
              <a:xfrm>
                <a:off x="1981200" y="4191000"/>
                <a:ext cx="533400" cy="6858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7" name="Google Shape;17;p1"/>
            <p:cNvSpPr txBox="1"/>
            <p:nvPr/>
          </p:nvSpPr>
          <p:spPr>
            <a:xfrm>
              <a:off x="0" y="2895600"/>
              <a:ext cx="560387" cy="422275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" name="Google Shape;18;p1"/>
            <p:cNvSpPr txBox="1"/>
            <p:nvPr/>
          </p:nvSpPr>
          <p:spPr>
            <a:xfrm>
              <a:off x="635000" y="2438400"/>
              <a:ext cx="31750" cy="1052512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" name="Google Shape;19;p1"/>
            <p:cNvSpPr txBox="1"/>
            <p:nvPr/>
          </p:nvSpPr>
          <p:spPr>
            <a:xfrm flipH="1" rot="10800000">
              <a:off x="315912" y="3260725"/>
              <a:ext cx="8693150" cy="55562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0" name="Google Shape;20;p1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984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8575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8448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794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794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794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794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794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/>
        </p:nvSpPr>
        <p:spPr>
          <a:xfrm>
            <a:off x="417512" y="10985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" name="Google Shape;33;p3"/>
          <p:cNvSpPr txBox="1"/>
          <p:nvPr/>
        </p:nvSpPr>
        <p:spPr>
          <a:xfrm>
            <a:off x="800100" y="10985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541337" y="15208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911225" y="15208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62000" y="99060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" name="Google Shape;39;p3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0" name="Google Shape;40;p3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00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984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8575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8448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794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794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794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794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794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2" name="Google Shape;42;p3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ctrTitle"/>
          </p:nvPr>
        </p:nvSpPr>
        <p:spPr>
          <a:xfrm>
            <a:off x="990600" y="1676400"/>
            <a:ext cx="7772400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Operating Systems</a:t>
            </a:r>
            <a:endParaRPr/>
          </a:p>
        </p:txBody>
      </p:sp>
      <p:sp>
        <p:nvSpPr>
          <p:cNvPr id="112" name="Google Shape;112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1104900" y="1049337"/>
            <a:ext cx="85185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Time-Sharing Systems–Interactive Computing </a:t>
            </a:r>
            <a:endParaRPr/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1157287" y="2151062"/>
            <a:ext cx="70294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CPU is multiplexed among several jobs that are kept in memory and on disk (the CPU is allocated to a job only if the job is in memory).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job swapped in and out of memory to the disk.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On-line communication between the user and the system is provided; when the operating system finishes the execution of one command, it seeks the next “control statement” from the user’s keyboard.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On-line system must be available for users to access data and code.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Real-Time Systems</a:t>
            </a:r>
            <a:endParaRPr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1073150" y="2025650"/>
            <a:ext cx="70294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Often used as a control device in a dedicated application such as controlling scientific experiments, medical imaging systems, industrial control systems, and some display systems.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Well-defined fixed-time constraints.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Real-Time systems may be either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hard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soft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real-time.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Real-Time Systems (Cont.)</a:t>
            </a:r>
            <a:endParaRPr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1044575" y="1909762"/>
            <a:ext cx="70294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Hard real-time: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Secondary storage limited or absent, data stored in short term memory, or read-only memory (ROM)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Conflicts with time-sharing systems, not supported by general-purpose operating systems.</a:t>
            </a:r>
            <a:b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Soft real-time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Limited utility in industrial control of robotics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Useful in applications (multimedia, virtual reality) requiring advanced operating-system features.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Computer-System Architecture</a:t>
            </a:r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 rotWithShape="1">
          <a:blip r:embed="rId3">
            <a:alphaModFix/>
          </a:blip>
          <a:srcRect b="8113" l="909" r="1875" t="10482"/>
          <a:stretch/>
        </p:blipFill>
        <p:spPr>
          <a:xfrm>
            <a:off x="1130300" y="1857375"/>
            <a:ext cx="7077075" cy="4740275"/>
          </a:xfrm>
          <a:prstGeom prst="rect">
            <a:avLst/>
          </a:prstGeom>
          <a:noFill/>
          <a:ln cap="flat" cmpd="thickThin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Computer-System Operation</a:t>
            </a:r>
            <a:endParaRPr/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I/O devices and the CPU can execute concurrently.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device controller is in charge of a particular device type.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device controller has a local buffer.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CPU moves data from/to main memory to/from local buffers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I/O is from the device to local buffer of controller.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Device controller informs CPU that it has finished its operation by causing an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interrupt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Common Functions of Interrupts</a:t>
            </a:r>
            <a:endParaRPr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Interrupt transfers control to the interrupt service routine generally, through the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interrupt vector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which contains the addresses of all the service routines.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Interrupt architecture must save the address of the interrupted instruction.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Incoming interrupts are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disabled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while another interrupt is being processed to prevent a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lost interrupt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trap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a software-generated interrupt caused either by an error or a user request.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operating system is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interrupt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driven.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Agenda</a:t>
            </a:r>
            <a:endParaRPr/>
          </a:p>
        </p:txBody>
      </p:sp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an Operating System?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Batch Systems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Multiprogrammed Systems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Real -Time Systems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Typical Computer System Architecture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Computer System Operations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Interrupt Handling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What is an Operating System?</a:t>
            </a:r>
            <a:endParaRPr/>
          </a:p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962025" y="2146300"/>
            <a:ext cx="70294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program that acts as an intermediary between a user of a computer and the computer hardware.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Operating system goals: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Execute user programs and make solving user problems easier.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Make the computer system convenient to use.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 the computer hardware in an efficient manner.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Computer System Components</a:t>
            </a:r>
            <a:endParaRPr/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	Hardware – provides basic computing resources (CPU, memory, I/O devices).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2.	Operating system – controls and coordinates the use of the hardware among the various application programs for the various users.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3.	Applications programs – define the ways in which the system resources are used to solve the computing problems of the users (compilers, database systems, video games, business programs).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4.	Users (people, machines, other computers).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Abstract View of System Components</a:t>
            </a:r>
            <a:endParaRPr/>
          </a:p>
        </p:txBody>
      </p:sp>
      <p:pic>
        <p:nvPicPr>
          <p:cNvPr id="136" name="Google Shape;136;p18"/>
          <p:cNvPicPr preferRelativeResize="0"/>
          <p:nvPr/>
        </p:nvPicPr>
        <p:blipFill rotWithShape="1">
          <a:blip r:embed="rId3">
            <a:alphaModFix/>
          </a:blip>
          <a:srcRect b="5095" l="6994" r="7573" t="7478"/>
          <a:stretch/>
        </p:blipFill>
        <p:spPr>
          <a:xfrm>
            <a:off x="1754187" y="1708150"/>
            <a:ext cx="6076950" cy="4975225"/>
          </a:xfrm>
          <a:prstGeom prst="rect">
            <a:avLst/>
          </a:prstGeom>
          <a:noFill/>
          <a:ln cap="flat" cmpd="thickThin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Operating System Definitions</a:t>
            </a:r>
            <a:endParaRPr/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1085850" y="2124075"/>
            <a:ext cx="70294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Resource allocator – manages and allocates resources.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Control program – controls the execution of user programs and operations of I/O devices 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Kernel – the one program running at all times (all else being application programs).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974725" y="1201737"/>
            <a:ext cx="84867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Memory Layout for a Simple Batch System</a:t>
            </a:r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3">
            <a:alphaModFix/>
          </a:blip>
          <a:srcRect b="805" l="28364" r="28201" t="1007"/>
          <a:stretch/>
        </p:blipFill>
        <p:spPr>
          <a:xfrm>
            <a:off x="3309937" y="1900237"/>
            <a:ext cx="2566987" cy="4641850"/>
          </a:xfrm>
          <a:prstGeom prst="rect">
            <a:avLst/>
          </a:prstGeom>
          <a:noFill/>
          <a:ln cap="flat" cmpd="thickThin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Multiprogrammed Batch Systems</a:t>
            </a: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912812" y="1943100"/>
            <a:ext cx="74549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Several jobs are kept in main memory at the same time, and the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 is multiplexed among them. </a:t>
            </a:r>
            <a:endParaRPr/>
          </a:p>
        </p:txBody>
      </p:sp>
      <p:pic>
        <p:nvPicPr>
          <p:cNvPr id="155" name="Google Shape;155;p21"/>
          <p:cNvPicPr preferRelativeResize="0"/>
          <p:nvPr/>
        </p:nvPicPr>
        <p:blipFill rotWithShape="1">
          <a:blip r:embed="rId3">
            <a:alphaModFix/>
          </a:blip>
          <a:srcRect b="932" l="25421" r="25233" t="933"/>
          <a:stretch/>
        </p:blipFill>
        <p:spPr>
          <a:xfrm>
            <a:off x="4926012" y="2508250"/>
            <a:ext cx="2514600" cy="4000500"/>
          </a:xfrm>
          <a:prstGeom prst="rect">
            <a:avLst/>
          </a:prstGeom>
          <a:noFill/>
          <a:ln cap="flat" cmpd="thickThin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1193800" y="1311275"/>
            <a:ext cx="78851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OS Features Needed for Multiprogramming</a:t>
            </a:r>
            <a:endParaRPr/>
          </a:p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1341437" y="2465387"/>
            <a:ext cx="70294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I/O routine supplied by the system.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Memory management – the system must allocate the memory to several jobs.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CPU scheduling – the system must choose among several jobs ready to run.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Allocation of devices.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