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6858000" cx="9144000"/>
  <p:notesSz cx="7010400" cy="9296400"/>
  <p:embeddedFontLst>
    <p:embeddedFont>
      <p:font typeface="Helvetica Neue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HelveticaNeue-bold.fntdata"/><Relationship Id="rId30" Type="http://schemas.openxmlformats.org/officeDocument/2006/relationships/slide" Target="slides/slide25.xml"/><Relationship Id="rId74" Type="http://schemas.openxmlformats.org/officeDocument/2006/relationships/font" Target="fonts/HelveticaNeue-regular.fntdata"/><Relationship Id="rId33" Type="http://schemas.openxmlformats.org/officeDocument/2006/relationships/slide" Target="slides/slide28.xml"/><Relationship Id="rId77" Type="http://schemas.openxmlformats.org/officeDocument/2006/relationships/font" Target="fonts/HelveticaNeue-boldItalic.fntdata"/><Relationship Id="rId32" Type="http://schemas.openxmlformats.org/officeDocument/2006/relationships/slide" Target="slides/slide27.xml"/><Relationship Id="rId76" Type="http://schemas.openxmlformats.org/officeDocument/2006/relationships/font" Target="fonts/HelveticaNeue-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6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7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7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7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0519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0519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None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 rot="5400000">
            <a:off x="2655887" y="-615951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None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750"/>
              <a:buFont typeface="Arimo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1480" lvl="0" marL="45720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Char char="●"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0840" lvl="1" marL="914400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750"/>
              <a:buFont typeface="Arimo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image" Target="../media/image13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98437" y="2960687"/>
            <a:ext cx="8610600" cy="201612"/>
            <a:chOff x="198437" y="2960687"/>
            <a:chExt cx="8610600" cy="201612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1984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068637" y="2960687"/>
              <a:ext cx="2870200" cy="201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59388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26987" y="6613525"/>
            <a:ext cx="26955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1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3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3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256087" y="6613525"/>
            <a:ext cx="4476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185737" y="6621462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33" name="Google Shape;3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8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685800" y="793750"/>
            <a:ext cx="7772400" cy="212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Memory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919162" y="79375"/>
            <a:ext cx="8224837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Dynamic relocation using a relocation register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8862" y="1655762"/>
            <a:ext cx="3714750" cy="26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966787" y="1063625"/>
            <a:ext cx="3921125" cy="52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Routine is not loaded until it is called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memory-space utilization; unused routine is never loaded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routines kept on disk in relocatable load format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Useful when large amounts of code are needed to handle infrequently occurring cases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special support from the operating system is required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Implemented through program design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can help by providing libraries to implement dynamic loading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57200" y="1158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Dynamic Linking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935037" y="1062037"/>
            <a:ext cx="7116762" cy="4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Static linking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system libraries and program code combined by the loader into the binary program image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linking –linking postponed until execution time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piece of code,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used to locate the appropriate memory-resident library routine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Stub replaces itself with the address of the routine, and executes the routine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checks if routine is in processes’ memory address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not in address space, add to address space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linking is particularly useful for libraries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also known as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libraries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applicability to patching system libraries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Versioning may be needed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88950" y="1190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Swapping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873125" y="1122362"/>
            <a:ext cx="7051675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process can be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swapped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temporarily out of memory to a backing store, and then brought back into memory for continued execution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physical memory space of processes can exceed physical memory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Backing store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fast disk large enough to accommodate copies of all memory images for all users; must provide direct access to these memory images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Roll out, roll in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swapping variant used for priority-based scheduling algorithms; lower-priority process is swapped out so higher-priority process can be loaded and executed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Major part of swap time is transfer time; total transfer time is directly proportional to the amount of memory swapped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maintains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queue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ready-to-run processes which have memory images on disk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8895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Swapping (Cont.)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887412" y="1058862"/>
            <a:ext cx="716915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swapped out process need to swap back in to same physical addresses?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Depends on address binding method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Plus consider pending I/O to / from process memory space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Modified versions of swapping are found on many systems (i.e., UNIX, Linux, and Windows)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Swapping normally disabled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Started if more than threshold amount of memory allocated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Disabled again once memory demand reduced below threshold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817562" y="182562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Schematic View of Swapping</a:t>
            </a:r>
            <a:endParaRPr/>
          </a:p>
        </p:txBody>
      </p:sp>
      <p:pic>
        <p:nvPicPr>
          <p:cNvPr descr="8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212" y="1400175"/>
            <a:ext cx="5099050" cy="381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1271587" y="166687"/>
            <a:ext cx="76358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Context Switch Time including Swapping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869950" y="1112837"/>
            <a:ext cx="6950075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next processes to be put on CPU is not in memory, need to swap out a process and swap in target process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 switch time can then be very high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100MB process swapping to hard disk with transfer rate of 50MB/sec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out time of 2000 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Plus swap in of same sized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context switch swapping component time of 4000ms (4 seconds)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reduce if reduce size of memory swapped – by knowing how much memory really being used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calls to inform OS of memory use via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request_memory()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release_memory()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1382712" y="166687"/>
            <a:ext cx="76358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Context Switch Time and Swapping (Cont.)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806450" y="1160462"/>
            <a:ext cx="7343775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constraints as well on swapping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Pending I/O – can’t swap out as I/O would occur to wrong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always transfer I/O to kernel space, then to I/O device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Known as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buffering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adds overhead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 swapping not used in modern operating systems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modified version common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only when free memory extremely low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866775" y="166687"/>
            <a:ext cx="782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Contiguous Allocation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825500" y="1077912"/>
            <a:ext cx="7262812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memory must support both OS and user processes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 resource, must allocate efficiently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Contiguous allocation is one early method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memory usually into two 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Resident operating system, usually held in low memory with interrupt vector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processes then held in high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 contained in single contiguous section of memory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866775" y="166687"/>
            <a:ext cx="782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Contiguous Allocation (Cont.)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919162" y="1093787"/>
            <a:ext cx="7262812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Relocation registers used to protect user processes from each other, and from changing operating-system code and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register contains value of smallest physical address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 register contains range of logical addresses – each logical address must be less than the limit register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MMU maps logical address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dynamically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then allow actions such as kernel code being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transient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kernel changing size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1003300" y="166687"/>
            <a:ext cx="84423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Hardware Support for Relocation and Limit Registers</a:t>
            </a:r>
            <a:endParaRPr/>
          </a:p>
        </p:txBody>
      </p:sp>
      <p:pic>
        <p:nvPicPr>
          <p:cNvPr descr="8" id="181" name="Google Shape;1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675" y="1347787"/>
            <a:ext cx="5845175" cy="29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060450" y="163512"/>
            <a:ext cx="6764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863600" y="1250950"/>
            <a:ext cx="65786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must be brought (from disk)  into memory and placed within a process for it to be run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memory and registers are only storage CPU can access directly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unit only sees a stream of addresses + read requests, or address + data and write requests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 access in one CPU clock (or less)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memory can take many cycles, causing a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stall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sits between main memory and CPU registers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 of memory required to ensure correct operation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914400" y="598487"/>
            <a:ext cx="7740650" cy="615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Multiple-partition allocation</a:t>
            </a:r>
            <a:b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787400" y="1004887"/>
            <a:ext cx="7770812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Multiple-partition allocation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Degree of multiprogramming limited by number of partitions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Variable-partition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sizes for efficiency (sized to a given process’ needs)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block of available memory; holes of various size are scattered throughout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 process arrives, it is allocated memory from a hole large enough to accommodate 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exiting frees its partition, adjacent free partitions combined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maintains information about: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a) allocated partitions    b) free partitions (hole)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537" y="4178300"/>
            <a:ext cx="6675437" cy="217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1260475" y="198437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Dynamic Storage-Allocation Problem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1179512" y="1709737"/>
            <a:ext cx="7062787" cy="362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First-fit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Allocate the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hole that is big enough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Best-fit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Allocate the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smallest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hole that is big enough; must search entire list, unless ordered by size 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Produces the smallest leftover hole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Worst-fit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Allocate the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largest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hole; must also search entire list 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Produces the largest leftover hole</a:t>
            </a: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919162" y="1169987"/>
            <a:ext cx="6108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satisfy a request of size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a list of free holes?</a:t>
            </a:r>
            <a:endParaRPr/>
          </a:p>
        </p:txBody>
      </p:sp>
      <p:sp>
        <p:nvSpPr>
          <p:cNvPr id="196" name="Google Shape;196;p34"/>
          <p:cNvSpPr txBox="1"/>
          <p:nvPr/>
        </p:nvSpPr>
        <p:spPr>
          <a:xfrm>
            <a:off x="1046162" y="4621212"/>
            <a:ext cx="76009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First-fit and best-fit better than worst-fit in terms of speed and storage utilization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855662" y="152400"/>
            <a:ext cx="7831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Fragmentation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950912" y="1114425"/>
            <a:ext cx="6770687" cy="499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External Fragmentation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total memory space exists to satisfy a request, but it is not contiguous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Internal Fragmentation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allocated memory may be slightly larger than requested memory; this size difference is memory internal to a partition, but not being used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fit analysis reveals that given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blocks allocated, 0.5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blocks lost to fragmentation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1/3 may be unusable -&gt;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50-percent rule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457200" y="1365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Fragmentation (Cont.)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901700" y="1154112"/>
            <a:ext cx="695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 external fragmentation by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Shuffle memory contents to place all free memory together in one large block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Compaction is possible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relocation is dynamic, and is done at execution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problem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Latch job in memory while it is involved in I/O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I/O only into OS buffers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 consider that backing store has same fragmentation problems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873125" y="1157287"/>
            <a:ext cx="7702550" cy="4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Memory-management scheme that supports user view of memory 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program is a collection of segments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segment is a logical unit such as: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main program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procedure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function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method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object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local variables, global variables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common block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stack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symbol table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arrays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User’s View of a Program</a:t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975" y="1233487"/>
            <a:ext cx="3695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885825" y="136525"/>
            <a:ext cx="78009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Logical View of Segmentation</a:t>
            </a:r>
            <a:endParaRPr/>
          </a:p>
        </p:txBody>
      </p:sp>
      <p:sp>
        <p:nvSpPr>
          <p:cNvPr id="226" name="Google Shape;226;p39"/>
          <p:cNvSpPr/>
          <p:nvPr/>
        </p:nvSpPr>
        <p:spPr>
          <a:xfrm>
            <a:off x="1371600" y="1171575"/>
            <a:ext cx="2895600" cy="3962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1905000" y="1857375"/>
            <a:ext cx="990600" cy="5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228" name="Google Shape;228;p39"/>
          <p:cNvSpPr txBox="1"/>
          <p:nvPr/>
        </p:nvSpPr>
        <p:spPr>
          <a:xfrm>
            <a:off x="1752600" y="3000375"/>
            <a:ext cx="914400" cy="9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229" name="Google Shape;229;p39"/>
          <p:cNvSpPr txBox="1"/>
          <p:nvPr/>
        </p:nvSpPr>
        <p:spPr>
          <a:xfrm>
            <a:off x="3200400" y="2466975"/>
            <a:ext cx="914400" cy="38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230" name="Google Shape;230;p39"/>
          <p:cNvSpPr txBox="1"/>
          <p:nvPr/>
        </p:nvSpPr>
        <p:spPr>
          <a:xfrm>
            <a:off x="3124200" y="3457575"/>
            <a:ext cx="914400" cy="5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grpSp>
        <p:nvGrpSpPr>
          <p:cNvPr id="231" name="Google Shape;231;p39"/>
          <p:cNvGrpSpPr/>
          <p:nvPr/>
        </p:nvGrpSpPr>
        <p:grpSpPr>
          <a:xfrm>
            <a:off x="5638800" y="1171575"/>
            <a:ext cx="1143000" cy="3962400"/>
            <a:chOff x="6172200" y="1676400"/>
            <a:chExt cx="1143000" cy="3962400"/>
          </a:xfrm>
        </p:grpSpPr>
        <p:grpSp>
          <p:nvGrpSpPr>
            <p:cNvPr id="232" name="Google Shape;232;p39"/>
            <p:cNvGrpSpPr/>
            <p:nvPr/>
          </p:nvGrpSpPr>
          <p:grpSpPr>
            <a:xfrm>
              <a:off x="6172200" y="1676400"/>
              <a:ext cx="1143000" cy="1066800"/>
              <a:chOff x="6172200" y="1676400"/>
              <a:chExt cx="1143000" cy="1066800"/>
            </a:xfrm>
          </p:grpSpPr>
          <p:sp>
            <p:nvSpPr>
              <p:cNvPr id="233" name="Google Shape;233;p39"/>
              <p:cNvSpPr txBox="1"/>
              <p:nvPr/>
            </p:nvSpPr>
            <p:spPr>
              <a:xfrm>
                <a:off x="6172200" y="1676400"/>
                <a:ext cx="1143000" cy="1066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234" name="Google Shape;234;p39"/>
              <p:cNvCxnSpPr/>
              <p:nvPr/>
            </p:nvCxnSpPr>
            <p:spPr>
              <a:xfrm>
                <a:off x="6172200" y="2209800"/>
                <a:ext cx="114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35" name="Google Shape;235;p39"/>
            <p:cNvGrpSpPr/>
            <p:nvPr/>
          </p:nvGrpSpPr>
          <p:grpSpPr>
            <a:xfrm>
              <a:off x="6172200" y="2743200"/>
              <a:ext cx="1143000" cy="1066800"/>
              <a:chOff x="6172200" y="1676400"/>
              <a:chExt cx="1143000" cy="1066800"/>
            </a:xfrm>
          </p:grpSpPr>
          <p:sp>
            <p:nvSpPr>
              <p:cNvPr id="236" name="Google Shape;236;p39"/>
              <p:cNvSpPr txBox="1"/>
              <p:nvPr/>
            </p:nvSpPr>
            <p:spPr>
              <a:xfrm>
                <a:off x="6172200" y="1676400"/>
                <a:ext cx="1143000" cy="1066800"/>
              </a:xfrm>
              <a:prstGeom prst="rect">
                <a:avLst/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237" name="Google Shape;237;p39"/>
              <p:cNvCxnSpPr/>
              <p:nvPr/>
            </p:nvCxnSpPr>
            <p:spPr>
              <a:xfrm>
                <a:off x="6172200" y="2209800"/>
                <a:ext cx="114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38" name="Google Shape;238;p39"/>
            <p:cNvSpPr txBox="1"/>
            <p:nvPr/>
          </p:nvSpPr>
          <p:spPr>
            <a:xfrm>
              <a:off x="6548437" y="1797050"/>
              <a:ext cx="3127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39" name="Google Shape;239;p39"/>
            <p:cNvSpPr txBox="1"/>
            <p:nvPr/>
          </p:nvSpPr>
          <p:spPr>
            <a:xfrm>
              <a:off x="6551612" y="2284412"/>
              <a:ext cx="3127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240" name="Google Shape;240;p39"/>
            <p:cNvSpPr txBox="1"/>
            <p:nvPr/>
          </p:nvSpPr>
          <p:spPr>
            <a:xfrm>
              <a:off x="6172200" y="3810000"/>
              <a:ext cx="1143000" cy="1447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1" name="Google Shape;241;p39"/>
            <p:cNvSpPr txBox="1"/>
            <p:nvPr/>
          </p:nvSpPr>
          <p:spPr>
            <a:xfrm>
              <a:off x="6172200" y="5257800"/>
              <a:ext cx="1143000" cy="3810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42" name="Google Shape;242;p39"/>
            <p:cNvCxnSpPr/>
            <p:nvPr/>
          </p:nvCxnSpPr>
          <p:spPr>
            <a:xfrm>
              <a:off x="6172200" y="4191000"/>
              <a:ext cx="114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3" name="Google Shape;243;p39"/>
            <p:cNvSpPr txBox="1"/>
            <p:nvPr/>
          </p:nvSpPr>
          <p:spPr>
            <a:xfrm>
              <a:off x="6551612" y="3854450"/>
              <a:ext cx="3127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44" name="Google Shape;244;p39"/>
            <p:cNvSpPr txBox="1"/>
            <p:nvPr/>
          </p:nvSpPr>
          <p:spPr>
            <a:xfrm>
              <a:off x="6551612" y="4584700"/>
              <a:ext cx="3127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</p:grpSp>
      <p:sp>
        <p:nvSpPr>
          <p:cNvPr id="245" name="Google Shape;245;p39"/>
          <p:cNvSpPr txBox="1"/>
          <p:nvPr/>
        </p:nvSpPr>
        <p:spPr>
          <a:xfrm>
            <a:off x="2016125" y="5254625"/>
            <a:ext cx="13779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space </a:t>
            </a:r>
            <a:endParaRPr/>
          </a:p>
        </p:txBody>
      </p:sp>
      <p:sp>
        <p:nvSpPr>
          <p:cNvPr id="246" name="Google Shape;246;p39"/>
          <p:cNvSpPr txBox="1"/>
          <p:nvPr/>
        </p:nvSpPr>
        <p:spPr>
          <a:xfrm>
            <a:off x="4870450" y="5254625"/>
            <a:ext cx="2597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memory space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77875" y="166687"/>
            <a:ext cx="79089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Segmentation Architecture 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903287" y="1093787"/>
            <a:ext cx="7246937" cy="505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address consists of a two tuple: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&lt;segment-number, offset&gt;,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Segment table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maps two-dimensional physical addresses; each table entry has: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contains the starting physical address where the segments reside in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specifies the length of the segment</a:t>
            </a:r>
            <a:endParaRPr/>
          </a:p>
          <a:p>
            <a:pPr indent="-245109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Segment-table base register (STBR)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points to the segment table’s location in memory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Segment-table length register (STLR)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indicates number of segments used by a program;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         segment number </a:t>
            </a:r>
            <a:r>
              <a:rPr b="1" i="1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legal if </a:t>
            </a:r>
            <a:r>
              <a:rPr b="1" i="1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 </a:t>
            </a: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STLR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Segmentation Hardware</a:t>
            </a:r>
            <a:endParaRPr/>
          </a:p>
        </p:txBody>
      </p:sp>
      <p:pic>
        <p:nvPicPr>
          <p:cNvPr descr="8" id="258" name="Google Shape;25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700" y="1254125"/>
            <a:ext cx="5827712" cy="4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952500" y="214312"/>
            <a:ext cx="78295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Segmentation Architecture (Cont.)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882650" y="1162050"/>
            <a:ext cx="6775450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each entry in segment table associate: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 bit = 0 ⇒ illegal segment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read/write/execute privileges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 bits associated with segments; code sharing occurs at segment level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segments vary in length, memory allocation is a dynamic storage-allocation problem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segmentation example is shown in the following diagram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265237" y="112712"/>
            <a:ext cx="65595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Base and Limit Registers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950912" y="995362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pair of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1" i="0" lang="en-US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define the logical address space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must check every memory access generated in user mode to be sure it is between base and limit for that user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062" y="2128837"/>
            <a:ext cx="3273425" cy="36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457200" y="2143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Segmentation</a:t>
            </a:r>
            <a:endParaRPr/>
          </a:p>
        </p:txBody>
      </p:sp>
      <p:pic>
        <p:nvPicPr>
          <p:cNvPr id="270" name="Google Shape;270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100" y="1247775"/>
            <a:ext cx="5283200" cy="46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45720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Paging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893762" y="1128712"/>
            <a:ext cx="7183437" cy="476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 address space of a process can be noncontiguous; process is allocated physical memory whenever the latter is available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Avoids external fragmentation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Avoids problem of varying sized memory chunks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physical memory into fixed-sized blocks called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frames</a:t>
            </a:r>
            <a:endParaRPr b="0" i="0" sz="1800" u="non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power of 2, between 512 bytes and 16 Mbytes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logical memory into blocks of same size called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</a:t>
            </a:r>
            <a:endParaRPr b="1" i="0" sz="800" u="non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track of all free frames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run a program of size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pages, need to find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free frames and load program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up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table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translate logical to physical addresses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Backing store likewise split into pages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Still have Internal fragmentation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846137" y="152400"/>
            <a:ext cx="78406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Address Translation Scheme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841375" y="1125537"/>
            <a:ext cx="7299325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generated by CPU is divided into: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number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1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used as an index into a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contains base address of each page in physical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offset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1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combined with base address to define the physical memory address that is sent to the memory unit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given logical address space 2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page size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/>
          </a:p>
        </p:txBody>
      </p:sp>
      <p:pic>
        <p:nvPicPr>
          <p:cNvPr id="283" name="Google Shape;28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0362" y="2882900"/>
            <a:ext cx="33432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749300" y="120650"/>
            <a:ext cx="7937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Paging Hardware</a:t>
            </a:r>
            <a:endParaRPr/>
          </a:p>
        </p:txBody>
      </p:sp>
      <p:pic>
        <p:nvPicPr>
          <p:cNvPr descr="8" id="289" name="Google Shape;28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762" y="1128712"/>
            <a:ext cx="62261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946150" y="46037"/>
            <a:ext cx="8229600" cy="644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Paging Model of Logical and  Physical Memory</a:t>
            </a:r>
            <a:endParaRPr/>
          </a:p>
        </p:txBody>
      </p:sp>
      <p:pic>
        <p:nvPicPr>
          <p:cNvPr id="295" name="Google Shape;29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12" y="1203325"/>
            <a:ext cx="4938712" cy="46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485775" y="873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Paging Example</a:t>
            </a:r>
            <a:endParaRPr/>
          </a:p>
        </p:txBody>
      </p:sp>
      <p:sp>
        <p:nvSpPr>
          <p:cNvPr id="301" name="Google Shape;301;p48"/>
          <p:cNvSpPr txBox="1"/>
          <p:nvPr/>
        </p:nvSpPr>
        <p:spPr>
          <a:xfrm>
            <a:off x="1646237" y="5586412"/>
            <a:ext cx="60039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 and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   32-byte memory and 4-byte pages</a:t>
            </a:r>
            <a:endParaRPr/>
          </a:p>
        </p:txBody>
      </p:sp>
      <p:pic>
        <p:nvPicPr>
          <p:cNvPr id="302" name="Google Shape;30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900" y="1243012"/>
            <a:ext cx="3384550" cy="421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488950" y="1206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Paging (Cont.)</a:t>
            </a:r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931862" y="1138237"/>
            <a:ext cx="8337550" cy="482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Calculating internal fragmentation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size = 2,048 bytes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size = 72,766 bytes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35 pages + 1,086 bytes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Internal fragmentation of 2,048 - 1,086 = 962 bytes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Worst case fragmentation = 1 frame – 1 byte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average fragmentation = 1 / 2 frame size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small frame sizes desirable?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each page table entry takes memory to track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sizes growing over time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 supports two page sizes – 8 KB and 4 MB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view and physical memory now very different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implementation process can only access its own memory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45720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Free Frames</a:t>
            </a:r>
            <a:endParaRPr/>
          </a:p>
        </p:txBody>
      </p:sp>
      <p:sp>
        <p:nvSpPr>
          <p:cNvPr id="314" name="Google Shape;314;p50"/>
          <p:cNvSpPr txBox="1"/>
          <p:nvPr/>
        </p:nvSpPr>
        <p:spPr>
          <a:xfrm>
            <a:off x="1928812" y="5721350"/>
            <a:ext cx="19018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allocation</a:t>
            </a:r>
            <a:endParaRPr/>
          </a:p>
        </p:txBody>
      </p:sp>
      <p:sp>
        <p:nvSpPr>
          <p:cNvPr id="315" name="Google Shape;315;p50"/>
          <p:cNvSpPr txBox="1"/>
          <p:nvPr/>
        </p:nvSpPr>
        <p:spPr>
          <a:xfrm>
            <a:off x="5343525" y="5734050"/>
            <a:ext cx="1711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allocation</a:t>
            </a:r>
            <a:endParaRPr/>
          </a:p>
        </p:txBody>
      </p:sp>
      <p:pic>
        <p:nvPicPr>
          <p:cNvPr id="316" name="Google Shape;31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625" y="1244600"/>
            <a:ext cx="5903912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646112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Implementation of Page Table</a:t>
            </a:r>
            <a:endParaRPr/>
          </a:p>
        </p:txBody>
      </p:sp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873125" y="1146175"/>
            <a:ext cx="6797675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table is kept in main memory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Page-table base register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PTBR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points to the page table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Page-table length register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PTLR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indicates size of the page table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scheme every data/instruction access requires two memory accesses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for the page table and one for the data / instruction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two memory access problem can be solved by the use of a special fast-lookup hardware cache called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associative memory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translation look-aside buffers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TLBs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1055687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Implementation of Page Table (Cont.)</a:t>
            </a:r>
            <a:endParaRPr/>
          </a:p>
        </p:txBody>
      </p:sp>
      <p:sp>
        <p:nvSpPr>
          <p:cNvPr id="328" name="Google Shape;328;p52"/>
          <p:cNvSpPr txBox="1"/>
          <p:nvPr>
            <p:ph idx="1" type="body"/>
          </p:nvPr>
        </p:nvSpPr>
        <p:spPr>
          <a:xfrm>
            <a:off x="873125" y="1146175"/>
            <a:ext cx="6924675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TLBs store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address-space identifiers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ASIDs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each TLB entry – uniquely identifies each process to provide address-space protection for that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Otherwise need to flush at every context switch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TLBs typically small (64 to 1,024 entries)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a TLB miss, value is loaded into the TLB for faster access next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Replacement policies must be considered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entries can be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wired down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permanent fast access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941387" y="153987"/>
            <a:ext cx="77454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Hardware Address Protection</a:t>
            </a:r>
            <a:endParaRPr/>
          </a:p>
        </p:txBody>
      </p:sp>
      <p:pic>
        <p:nvPicPr>
          <p:cNvPr descr="8.02.pdf" id="90" name="Google Shape;9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2789" l="0" r="0" t="-12789"/>
          <a:stretch/>
        </p:blipFill>
        <p:spPr>
          <a:xfrm>
            <a:off x="1576387" y="1212850"/>
            <a:ext cx="6324600" cy="34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Associative Memory</a:t>
            </a:r>
            <a:endParaRPr/>
          </a:p>
        </p:txBody>
      </p:sp>
      <p:sp>
        <p:nvSpPr>
          <p:cNvPr id="334" name="Google Shape;334;p53"/>
          <p:cNvSpPr txBox="1"/>
          <p:nvPr>
            <p:ph idx="1" type="body"/>
          </p:nvPr>
        </p:nvSpPr>
        <p:spPr>
          <a:xfrm>
            <a:off x="903287" y="1211262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Associative memory – parallel search 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translation (p, d)</a:t>
            </a:r>
            <a:endParaRPr/>
          </a:p>
          <a:p>
            <a:pPr indent="-285749" lvl="1" marL="6270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 is in associative register, get frame # out</a:t>
            </a:r>
            <a:endParaRPr/>
          </a:p>
          <a:p>
            <a:pPr indent="-285749" lvl="1" marL="6270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Otherwise get frame # from page table in memory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5" name="Google Shape;33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75" y="1693862"/>
            <a:ext cx="29432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48895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Paging Hardware With TLB</a:t>
            </a:r>
            <a:endParaRPr/>
          </a:p>
        </p:txBody>
      </p:sp>
      <p:pic>
        <p:nvPicPr>
          <p:cNvPr id="341" name="Google Shape;34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175" y="1284287"/>
            <a:ext cx="5637212" cy="42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/>
          <p:nvPr>
            <p:ph type="title"/>
          </p:nvPr>
        </p:nvSpPr>
        <p:spPr>
          <a:xfrm>
            <a:off x="45720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Effective Access Time</a:t>
            </a:r>
            <a:endParaRPr/>
          </a:p>
        </p:txBody>
      </p:sp>
      <p:sp>
        <p:nvSpPr>
          <p:cNvPr id="347" name="Google Shape;347;p55"/>
          <p:cNvSpPr txBox="1"/>
          <p:nvPr>
            <p:ph idx="1" type="body"/>
          </p:nvPr>
        </p:nvSpPr>
        <p:spPr>
          <a:xfrm>
            <a:off x="917575" y="1084262"/>
            <a:ext cx="7781925" cy="504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Associative Lookup = ε time unit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&lt; 10% of memory access time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Hit ratio = α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Hit ratio – percentage of times that a page number is found in the associative registers; ratio related to number of associative registers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α = 80%, ε = 20ns for TLB search, 100ns for memory access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Effective Access Time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EAT = (1 + ε) α + (2 + ε)(1 – α)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= 2 + ε – α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Consider α = 80%, ε = 20ns for TLB search, 100ns for memory access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EAT = 0.80 x 100 + 0.20 x 200 = 120ns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more realistic hit ratio -&gt;  α = 99%, ε = 20ns for TLB search, 100ns for memory access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EAT = 0.99 x 100 + 0.01 x 200 = 101ns</a:t>
            </a:r>
            <a:endParaRPr/>
          </a:p>
          <a:p>
            <a:pPr indent="-194309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Memory Protection</a:t>
            </a:r>
            <a:endParaRPr/>
          </a:p>
        </p:txBody>
      </p:sp>
      <p:sp>
        <p:nvSpPr>
          <p:cNvPr id="353" name="Google Shape;353;p56"/>
          <p:cNvSpPr txBox="1"/>
          <p:nvPr>
            <p:ph idx="1" type="body"/>
          </p:nvPr>
        </p:nvSpPr>
        <p:spPr>
          <a:xfrm>
            <a:off x="873125" y="1157287"/>
            <a:ext cx="6937375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protection implemented by associating protection bit with each frame to indicate if read-only or read-write access is allowed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also add more bits to indicate page execute-only, and so 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Valid-invalid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bit attached to each entry in the page table: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“valid” indicates that the associated page is in the process’ logical address space, and is thus a legal page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“invalid” indicates that the page is not in the process’ logical address 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use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page-table length register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PTLR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violations result in a trap to the kernel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7"/>
          <p:cNvSpPr txBox="1"/>
          <p:nvPr>
            <p:ph type="title"/>
          </p:nvPr>
        </p:nvSpPr>
        <p:spPr>
          <a:xfrm>
            <a:off x="1709737" y="-188912"/>
            <a:ext cx="71120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Valid (v) or Invalid (i) Bit In A Page Table</a:t>
            </a:r>
            <a:endParaRPr/>
          </a:p>
        </p:txBody>
      </p:sp>
      <p:pic>
        <p:nvPicPr>
          <p:cNvPr id="359" name="Google Shape;35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00" y="1252537"/>
            <a:ext cx="5099050" cy="4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Shared Pages</a:t>
            </a:r>
            <a:endParaRPr/>
          </a:p>
        </p:txBody>
      </p:sp>
      <p:sp>
        <p:nvSpPr>
          <p:cNvPr id="365" name="Google Shape;365;p58"/>
          <p:cNvSpPr txBox="1"/>
          <p:nvPr>
            <p:ph idx="1" type="body"/>
          </p:nvPr>
        </p:nvSpPr>
        <p:spPr>
          <a:xfrm>
            <a:off x="873125" y="1141412"/>
            <a:ext cx="6950075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code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copy of read-only 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reentrant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code shared among processes (i.e., text editors, compilers, window systems)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multiple threads sharing the same process 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useful for interprocess communication if sharing of read-write pages is allowed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Private code and data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 keeps a separate copy of the code and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pages for the private code and data can appear anywhere in the logical address space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 txBox="1"/>
          <p:nvPr>
            <p:ph type="title"/>
          </p:nvPr>
        </p:nvSpPr>
        <p:spPr>
          <a:xfrm>
            <a:off x="982662" y="198437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Shared Pages Example</a:t>
            </a:r>
            <a:endParaRPr/>
          </a:p>
        </p:txBody>
      </p:sp>
      <p:pic>
        <p:nvPicPr>
          <p:cNvPr descr="8" id="371" name="Google Shape;37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962" y="1104900"/>
            <a:ext cx="4860925" cy="4894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5207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Structure of the Page Table</a:t>
            </a:r>
            <a:endParaRPr/>
          </a:p>
        </p:txBody>
      </p:sp>
      <p:sp>
        <p:nvSpPr>
          <p:cNvPr id="377" name="Google Shape;377;p60"/>
          <p:cNvSpPr txBox="1"/>
          <p:nvPr>
            <p:ph idx="1" type="body"/>
          </p:nvPr>
        </p:nvSpPr>
        <p:spPr>
          <a:xfrm>
            <a:off x="857250" y="1141412"/>
            <a:ext cx="7119937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structures for paging can get huge using straight-forward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 32-bit logical address space as on modern computers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size of 4 KB (2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table would have 1 million entries (2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/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each entry is 4 bytes -&gt; 4 MB of physical address space / memory for page table alone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amount of memory used to cost a lot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want to allocate that contiguously in main memory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Hierarchical Paging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Hashed Page Tables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Inverted Page Tables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>
            <p:ph type="title"/>
          </p:nvPr>
        </p:nvSpPr>
        <p:spPr>
          <a:xfrm>
            <a:off x="473075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Hierarchical Page Tables</a:t>
            </a:r>
            <a:endParaRPr/>
          </a:p>
        </p:txBody>
      </p:sp>
      <p:sp>
        <p:nvSpPr>
          <p:cNvPr id="383" name="Google Shape;383;p61"/>
          <p:cNvSpPr txBox="1"/>
          <p:nvPr>
            <p:ph idx="1" type="body"/>
          </p:nvPr>
        </p:nvSpPr>
        <p:spPr>
          <a:xfrm>
            <a:off x="903287" y="1189037"/>
            <a:ext cx="59801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 up the logical address space into multiple page tables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simple technique is a two-level page table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then page the page table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>
            <p:ph type="title"/>
          </p:nvPr>
        </p:nvSpPr>
        <p:spPr>
          <a:xfrm>
            <a:off x="568325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Two-Level Page-Table Scheme</a:t>
            </a:r>
            <a:endParaRPr/>
          </a:p>
        </p:txBody>
      </p:sp>
      <p:pic>
        <p:nvPicPr>
          <p:cNvPr descr="8" id="389" name="Google Shape;38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875" y="1268412"/>
            <a:ext cx="4248150" cy="44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7200" y="1889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Address Binding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819150" y="1144587"/>
            <a:ext cx="7448550" cy="492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Programs on disk, ready to be brought into memory to execute form an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queue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Without support, must be loaded into address 0000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Inconvenient to have first user process physical address always at 0000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can it not be?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Further, addresses represented in different ways at different stages of a program’s life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 code addresses usually symbolic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Compiled code addresses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bind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relocatable addresses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i.e. “14 bytes from beginning of this module”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Linker or loader will bind relocatable addresses to absolute addresses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i.e. 74014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binding maps one address space to another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>
            <p:ph type="title"/>
          </p:nvPr>
        </p:nvSpPr>
        <p:spPr>
          <a:xfrm>
            <a:off x="955675" y="152400"/>
            <a:ext cx="77628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Two-Level Paging Example</a:t>
            </a:r>
            <a:endParaRPr/>
          </a:p>
        </p:txBody>
      </p:sp>
      <p:sp>
        <p:nvSpPr>
          <p:cNvPr id="395" name="Google Shape;395;p63"/>
          <p:cNvSpPr txBox="1"/>
          <p:nvPr>
            <p:ph idx="1" type="body"/>
          </p:nvPr>
        </p:nvSpPr>
        <p:spPr>
          <a:xfrm>
            <a:off x="917575" y="1085850"/>
            <a:ext cx="7807325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logical address (on 32-bit machine with 1K page size) is divided into:</a:t>
            </a:r>
            <a:endParaRPr/>
          </a:p>
          <a:p>
            <a:pPr indent="-285749" lvl="1" marL="6270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page number consisting of 22 bits</a:t>
            </a:r>
            <a:endParaRPr/>
          </a:p>
          <a:p>
            <a:pPr indent="-285749" lvl="1" marL="6270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page offset consisting of 10 bits</a:t>
            </a:r>
            <a:endParaRPr/>
          </a:p>
          <a:p>
            <a:pPr indent="-245109" lvl="1" marL="627062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the page table is paged, the page number is further divided into:</a:t>
            </a:r>
            <a:endParaRPr/>
          </a:p>
          <a:p>
            <a:pPr indent="-285749" lvl="1" marL="6270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12-bit page number </a:t>
            </a:r>
            <a:endParaRPr/>
          </a:p>
          <a:p>
            <a:pPr indent="-285749" lvl="1" marL="6270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10-bit page offset</a:t>
            </a:r>
            <a:endParaRPr/>
          </a:p>
          <a:p>
            <a:pPr indent="-245109" lvl="1" marL="627062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Thus, a logical address is as follows: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an index into the outer page table,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displacement within the page of the inner page table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Known as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forward-mapped page table</a:t>
            </a:r>
            <a:endParaRPr/>
          </a:p>
        </p:txBody>
      </p:sp>
      <p:pic>
        <p:nvPicPr>
          <p:cNvPr id="396" name="Google Shape;39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612" y="3875087"/>
            <a:ext cx="3159125" cy="105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title"/>
          </p:nvPr>
        </p:nvSpPr>
        <p:spPr>
          <a:xfrm>
            <a:off x="1128712" y="152400"/>
            <a:ext cx="75580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Address-Translation Scheme</a:t>
            </a:r>
            <a:endParaRPr/>
          </a:p>
        </p:txBody>
      </p:sp>
      <p:pic>
        <p:nvPicPr>
          <p:cNvPr id="402" name="Google Shape;40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12" y="1258887"/>
            <a:ext cx="6389687" cy="269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type="title"/>
          </p:nvPr>
        </p:nvSpPr>
        <p:spPr>
          <a:xfrm>
            <a:off x="536575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64-bit Logical Address Space</a:t>
            </a:r>
            <a:endParaRPr/>
          </a:p>
        </p:txBody>
      </p:sp>
      <p:sp>
        <p:nvSpPr>
          <p:cNvPr id="408" name="Google Shape;408;p65"/>
          <p:cNvSpPr txBox="1"/>
          <p:nvPr>
            <p:ph idx="1" type="body"/>
          </p:nvPr>
        </p:nvSpPr>
        <p:spPr>
          <a:xfrm>
            <a:off x="806450" y="1201737"/>
            <a:ext cx="8116887" cy="508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 two-level paging scheme not sufficient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page size is 4 KB (2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page table has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entries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two level scheme, inner page tables could be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4-byte entries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would look like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page table has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entries or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44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solution is to add a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outer page table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in the following example the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outer page table is still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34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bytes in size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possibly 4 memory access to get to one physical memory location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9" name="Google Shape;40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175" y="3000375"/>
            <a:ext cx="3246437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6"/>
          <p:cNvSpPr txBox="1"/>
          <p:nvPr>
            <p:ph type="title"/>
          </p:nvPr>
        </p:nvSpPr>
        <p:spPr>
          <a:xfrm>
            <a:off x="865187" y="214312"/>
            <a:ext cx="7821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Three-level Paging Scheme</a:t>
            </a:r>
            <a:endParaRPr/>
          </a:p>
        </p:txBody>
      </p:sp>
      <p:pic>
        <p:nvPicPr>
          <p:cNvPr id="415" name="Google Shape;41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4100" y="1293812"/>
            <a:ext cx="5241925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400" y="3130550"/>
            <a:ext cx="5486400" cy="106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7"/>
          <p:cNvSpPr txBox="1"/>
          <p:nvPr>
            <p:ph type="title"/>
          </p:nvPr>
        </p:nvSpPr>
        <p:spPr>
          <a:xfrm>
            <a:off x="846137" y="166687"/>
            <a:ext cx="78406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Hashed Page Tables</a:t>
            </a:r>
            <a:endParaRPr/>
          </a:p>
        </p:txBody>
      </p:sp>
      <p:sp>
        <p:nvSpPr>
          <p:cNvPr id="422" name="Google Shape;422;p67"/>
          <p:cNvSpPr txBox="1"/>
          <p:nvPr>
            <p:ph idx="1" type="body"/>
          </p:nvPr>
        </p:nvSpPr>
        <p:spPr>
          <a:xfrm>
            <a:off x="903287" y="1141412"/>
            <a:ext cx="7626350" cy="472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in address spaces &gt; 32 bits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virtual page number is hashed into a page table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page table contains a chain of elements hashing to the same location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element contains (1) the virtual page number (2) the value of the mapped page frame (3) a pointer to the next element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page numbers are compared in this chain searching for a match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match is found, the corresponding physical frame is extracted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Variation for 64-bit addresses is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clustered page tables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hashed but each entry refers to several pages (such as 16) rather than 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Especially useful for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address spaces (where memory references are non-contiguous and scattered)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8"/>
          <p:cNvSpPr txBox="1"/>
          <p:nvPr>
            <p:ph type="title"/>
          </p:nvPr>
        </p:nvSpPr>
        <p:spPr>
          <a:xfrm>
            <a:off x="45720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Hashed Page Table</a:t>
            </a:r>
            <a:endParaRPr/>
          </a:p>
        </p:txBody>
      </p:sp>
      <p:pic>
        <p:nvPicPr>
          <p:cNvPr id="428" name="Google Shape;42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887" y="1274762"/>
            <a:ext cx="66167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9"/>
          <p:cNvSpPr txBox="1"/>
          <p:nvPr>
            <p:ph type="title"/>
          </p:nvPr>
        </p:nvSpPr>
        <p:spPr>
          <a:xfrm>
            <a:off x="730250" y="152400"/>
            <a:ext cx="79565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Inverted Page Table</a:t>
            </a:r>
            <a:endParaRPr/>
          </a:p>
        </p:txBody>
      </p:sp>
      <p:sp>
        <p:nvSpPr>
          <p:cNvPr id="434" name="Google Shape;434;p69"/>
          <p:cNvSpPr txBox="1"/>
          <p:nvPr>
            <p:ph idx="1" type="body"/>
          </p:nvPr>
        </p:nvSpPr>
        <p:spPr>
          <a:xfrm>
            <a:off x="939800" y="1152525"/>
            <a:ext cx="7073900" cy="47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Rather than each process having a page table and keeping track of all possible logical pages, track all physical pages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entry for each real page of memory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Entry consists of the virtual address of the page stored in that real memory location, with information about the process that owns that page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Decreases memory needed to store each page table, but increases time needed to search the table when a page reference occurs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hash table to limit the search to one — or at most a few — page-table entries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TLB can accelerate access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how to implement shared memory?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mapping of a virtual address to the shared physical address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0"/>
          <p:cNvSpPr txBox="1"/>
          <p:nvPr>
            <p:ph type="title"/>
          </p:nvPr>
        </p:nvSpPr>
        <p:spPr>
          <a:xfrm>
            <a:off x="958850" y="182562"/>
            <a:ext cx="77914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Inverted Page Table Architecture</a:t>
            </a:r>
            <a:endParaRPr/>
          </a:p>
        </p:txBody>
      </p:sp>
      <p:pic>
        <p:nvPicPr>
          <p:cNvPr id="440" name="Google Shape;44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7675" y="1274762"/>
            <a:ext cx="6057900" cy="418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1"/>
          <p:cNvSpPr txBox="1"/>
          <p:nvPr>
            <p:ph type="title"/>
          </p:nvPr>
        </p:nvSpPr>
        <p:spPr>
          <a:xfrm>
            <a:off x="730250" y="198437"/>
            <a:ext cx="79565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Oracle SPARC Solaris</a:t>
            </a:r>
            <a:endParaRPr/>
          </a:p>
        </p:txBody>
      </p:sp>
      <p:sp>
        <p:nvSpPr>
          <p:cNvPr id="446" name="Google Shape;446;p71"/>
          <p:cNvSpPr txBox="1"/>
          <p:nvPr>
            <p:ph idx="1" type="body"/>
          </p:nvPr>
        </p:nvSpPr>
        <p:spPr>
          <a:xfrm>
            <a:off x="885825" y="1035050"/>
            <a:ext cx="7499350" cy="506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modern, 64-bit operating system example with tightly integrated HW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 are efficiency, low overhead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hashing, but more complex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hash tables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kernel and one for all user processes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maps memory addresses from virtual to physical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entry represents a contiguous area of mapped virtual memory,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efficient than having a separate hash-table entry for each page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entry has  base address and  span (indicating the number of pages the entry represents)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2"/>
          <p:cNvSpPr txBox="1"/>
          <p:nvPr>
            <p:ph type="title"/>
          </p:nvPr>
        </p:nvSpPr>
        <p:spPr>
          <a:xfrm>
            <a:off x="762000" y="198437"/>
            <a:ext cx="79565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Oracle SPARC Solaris (Cont.)</a:t>
            </a:r>
            <a:endParaRPr/>
          </a:p>
        </p:txBody>
      </p:sp>
      <p:sp>
        <p:nvSpPr>
          <p:cNvPr id="452" name="Google Shape;452;p72"/>
          <p:cNvSpPr txBox="1"/>
          <p:nvPr>
            <p:ph idx="1" type="body"/>
          </p:nvPr>
        </p:nvSpPr>
        <p:spPr>
          <a:xfrm>
            <a:off x="981075" y="1096962"/>
            <a:ext cx="7515225" cy="506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TLB holds translation table entries (TTEs) for fast hardware lookups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cache of TTEs reside in a translation storage buffer (TSB)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Includes an entry per recently accessed page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address reference causes TLB search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miss, hardware walks the in-memory TSB looking for the TTE corresponding to the address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match found, the CPU copies the TSB entry into the TLB and translation completes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 match found, kernel interrupted to search the hash table</a:t>
            </a:r>
            <a:endParaRPr/>
          </a:p>
          <a:p>
            <a:pPr indent="-228600" lvl="3" marL="14287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kernel then creates a TTE from the appropriate hash table and stores it in the TSB, Interrupt handler returns control to the MMU, which completes the address translation. 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123950" y="290512"/>
            <a:ext cx="8134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Binding of Instructions and Data to Memory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971550" y="809625"/>
            <a:ext cx="71310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binding of instructions and data to memory addresses can happen at three different stages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 time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If memory location known a priori,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code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generated; must recompile code if starting location changes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 time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Must generate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relocatable code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memory location is not known at compile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time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Binding delayed until run time if the process can be moved during its execution from one memory segment to another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hardware support for address maps (e.g., base and limit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registers)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3"/>
          <p:cNvSpPr txBox="1"/>
          <p:nvPr>
            <p:ph type="title"/>
          </p:nvPr>
        </p:nvSpPr>
        <p:spPr>
          <a:xfrm>
            <a:off x="1127125" y="142875"/>
            <a:ext cx="7607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Example: The Intel 32 and 64-bit Architectures</a:t>
            </a:r>
            <a:endParaRPr/>
          </a:p>
        </p:txBody>
      </p:sp>
      <p:sp>
        <p:nvSpPr>
          <p:cNvPr id="458" name="Google Shape;458;p73"/>
          <p:cNvSpPr txBox="1"/>
          <p:nvPr>
            <p:ph idx="1" type="body"/>
          </p:nvPr>
        </p:nvSpPr>
        <p:spPr>
          <a:xfrm>
            <a:off x="885825" y="1233487"/>
            <a:ext cx="77438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Dominant industry chips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Pentium CPUs are 32-bit and called IA-32 architecture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Intel CPUs are 64-bit and called IA-64 architecture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variations in the chips, cover the main ideas here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4"/>
          <p:cNvSpPr txBox="1"/>
          <p:nvPr>
            <p:ph type="title"/>
          </p:nvPr>
        </p:nvSpPr>
        <p:spPr>
          <a:xfrm>
            <a:off x="1425575" y="166687"/>
            <a:ext cx="7607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Example: The Intel IA-32 Architecture</a:t>
            </a:r>
            <a:endParaRPr/>
          </a:p>
        </p:txBody>
      </p:sp>
      <p:sp>
        <p:nvSpPr>
          <p:cNvPr id="464" name="Google Shape;464;p74"/>
          <p:cNvSpPr txBox="1"/>
          <p:nvPr>
            <p:ph idx="1" type="body"/>
          </p:nvPr>
        </p:nvSpPr>
        <p:spPr>
          <a:xfrm>
            <a:off x="885825" y="1087437"/>
            <a:ext cx="70913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Supports both segmentation and segmentation with paging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segment can be 4 GB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 to 16 K segments per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Divided into two partitions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partition of up to 8 K segments are private to process (kept in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descriptor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 partition of up to 8K segments shared among all processes (kept in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descriptor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5"/>
          <p:cNvSpPr txBox="1"/>
          <p:nvPr>
            <p:ph type="title"/>
          </p:nvPr>
        </p:nvSpPr>
        <p:spPr>
          <a:xfrm>
            <a:off x="1425575" y="73025"/>
            <a:ext cx="7607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Example: The Intel IA-32 Architecture (Cont.)</a:t>
            </a:r>
            <a:endParaRPr/>
          </a:p>
        </p:txBody>
      </p:sp>
      <p:sp>
        <p:nvSpPr>
          <p:cNvPr id="470" name="Google Shape;470;p75"/>
          <p:cNvSpPr txBox="1"/>
          <p:nvPr>
            <p:ph idx="1" type="body"/>
          </p:nvPr>
        </p:nvSpPr>
        <p:spPr>
          <a:xfrm>
            <a:off x="885825" y="1087437"/>
            <a:ext cx="77438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generates logical address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Selector given to segmentation unit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produces linear addresses 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42875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address given to paging unit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generates physical address in main memory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Paging units form equivalent of MMU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 sizes can be 4 KB or 4 MB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13-01-04 at 12.24.50 PM.png" id="471" name="Google Shape;47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5037" y="2141537"/>
            <a:ext cx="2436812" cy="7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6"/>
          <p:cNvSpPr txBox="1"/>
          <p:nvPr>
            <p:ph type="title"/>
          </p:nvPr>
        </p:nvSpPr>
        <p:spPr>
          <a:xfrm>
            <a:off x="1306512" y="20637"/>
            <a:ext cx="76708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Logical to Physical Address Translation in IA-32</a:t>
            </a:r>
            <a:endParaRPr/>
          </a:p>
        </p:txBody>
      </p:sp>
      <p:pic>
        <p:nvPicPr>
          <p:cNvPr id="477" name="Google Shape;477;p76"/>
          <p:cNvPicPr preferRelativeResize="0"/>
          <p:nvPr/>
        </p:nvPicPr>
        <p:blipFill rotWithShape="1">
          <a:blip r:embed="rId3">
            <a:alphaModFix/>
          </a:blip>
          <a:srcRect b="35571" l="637" r="659" t="35570"/>
          <a:stretch/>
        </p:blipFill>
        <p:spPr>
          <a:xfrm>
            <a:off x="2049462" y="3084512"/>
            <a:ext cx="4595812" cy="100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4212" y="1524000"/>
            <a:ext cx="6157912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7"/>
          <p:cNvSpPr txBox="1"/>
          <p:nvPr>
            <p:ph type="title"/>
          </p:nvPr>
        </p:nvSpPr>
        <p:spPr>
          <a:xfrm>
            <a:off x="1195387" y="198437"/>
            <a:ext cx="74914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Intel IA-32 Segmentation</a:t>
            </a:r>
            <a:endParaRPr/>
          </a:p>
        </p:txBody>
      </p:sp>
      <p:pic>
        <p:nvPicPr>
          <p:cNvPr descr="8" id="484" name="Google Shape;48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425" y="1314450"/>
            <a:ext cx="6034087" cy="370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8"/>
          <p:cNvSpPr txBox="1"/>
          <p:nvPr>
            <p:ph type="title"/>
          </p:nvPr>
        </p:nvSpPr>
        <p:spPr>
          <a:xfrm>
            <a:off x="817562" y="182562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Intel IA-32 Paging Architecture</a:t>
            </a:r>
            <a:endParaRPr/>
          </a:p>
        </p:txBody>
      </p:sp>
      <p:pic>
        <p:nvPicPr>
          <p:cNvPr id="490" name="Google Shape;490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500" y="1220787"/>
            <a:ext cx="4503737" cy="4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9"/>
          <p:cNvSpPr txBox="1"/>
          <p:nvPr>
            <p:ph type="title"/>
          </p:nvPr>
        </p:nvSpPr>
        <p:spPr>
          <a:xfrm>
            <a:off x="1227137" y="214312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Intel IA-32 Page Address Extensions</a:t>
            </a:r>
            <a:endParaRPr/>
          </a:p>
        </p:txBody>
      </p:sp>
      <p:pic>
        <p:nvPicPr>
          <p:cNvPr descr="8_24.pdf" id="496" name="Google Shape;496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0312" y="3502025"/>
            <a:ext cx="6157912" cy="26304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79"/>
          <p:cNvSpPr txBox="1"/>
          <p:nvPr/>
        </p:nvSpPr>
        <p:spPr>
          <a:xfrm>
            <a:off x="901700" y="1108075"/>
            <a:ext cx="7743825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32-bit address limits led Intel to create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address extension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allowing 32-bit apps access to more than 4GB of memory space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Paging went to a 3-level scheme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two bits refer to a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directory pointer table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Page-directory and page-table entries moved to 64-bits in size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 effect is increasing address space to 36 bits – 64GB of physical memory</a:t>
            </a:r>
            <a:endParaRPr/>
          </a:p>
          <a:p>
            <a:pPr indent="-31654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 txBox="1"/>
          <p:nvPr>
            <p:ph type="title"/>
          </p:nvPr>
        </p:nvSpPr>
        <p:spPr>
          <a:xfrm>
            <a:off x="817562" y="198437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Intel x86-64</a:t>
            </a:r>
            <a:endParaRPr/>
          </a:p>
        </p:txBody>
      </p:sp>
      <p:sp>
        <p:nvSpPr>
          <p:cNvPr id="503" name="Google Shape;503;p80"/>
          <p:cNvSpPr txBox="1"/>
          <p:nvPr/>
        </p:nvSpPr>
        <p:spPr>
          <a:xfrm>
            <a:off x="917575" y="1122362"/>
            <a:ext cx="7564437" cy="2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generation Intel x86 architecture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64 bits is ginormous (&gt; 16 exabytes)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practice only implement 48 bit addressing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sizes of 4 KB, 2 MB, 1 GB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Four levels of paging hierarchy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also use PAE so virtual addresses are 48 bits and physical addresses are 52 bits</a:t>
            </a:r>
            <a:endParaRPr/>
          </a:p>
        </p:txBody>
      </p:sp>
      <p:pic>
        <p:nvPicPr>
          <p:cNvPr descr="8_25.pdf" id="504" name="Google Shape;50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937" y="4108450"/>
            <a:ext cx="7283450" cy="7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1"/>
          <p:cNvSpPr txBox="1"/>
          <p:nvPr>
            <p:ph type="title"/>
          </p:nvPr>
        </p:nvSpPr>
        <p:spPr>
          <a:xfrm>
            <a:off x="833437" y="182562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Example: ARM Architecture</a:t>
            </a:r>
            <a:endParaRPr/>
          </a:p>
        </p:txBody>
      </p:sp>
      <p:sp>
        <p:nvSpPr>
          <p:cNvPr id="510" name="Google Shape;510;p81"/>
          <p:cNvSpPr txBox="1"/>
          <p:nvPr/>
        </p:nvSpPr>
        <p:spPr>
          <a:xfrm>
            <a:off x="869950" y="1169987"/>
            <a:ext cx="3417887" cy="514191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Dominant mobile platform chip (Apple iOS and Google Android devices for example)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Modern, energy efficient, 32-bit CPU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KB and 16 KB pages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MB and 16 MB pages (termed </a:t>
            </a:r>
            <a:r>
              <a:rPr b="1" i="0" lang="en-US" sz="1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sections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One-level paging for sections, two-level for smaller pages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levels of TLBs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level has two micro TLBs (one data, one instruction)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is single main TLB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inner is checked, on miss outers are checked, and on miss page table walk performed by CPU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8_26.pdf" id="511" name="Google Shape;511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400" y="1576387"/>
            <a:ext cx="4100512" cy="29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92200" y="100012"/>
            <a:ext cx="79565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Multistep Processing of a User Program </a:t>
            </a:r>
            <a:endParaRPr/>
          </a:p>
        </p:txBody>
      </p:sp>
      <p:pic>
        <p:nvPicPr>
          <p:cNvPr descr="8"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0737" y="1231900"/>
            <a:ext cx="2554287" cy="47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1376362" y="198437"/>
            <a:ext cx="75485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Logical vs. Physical Address Space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873125" y="1236662"/>
            <a:ext cx="7127875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concept of a logical address space that is bound to a separate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address space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central to proper memory management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address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generated by the CPU; also referred to as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address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address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address seen by the memory unit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and physical addresses are the same in compile-time and load-time address-binding schemes; logical (virtual) and physical addresses differ in execution-time address-binding scheme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address space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set of all logical addresses generated by a program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address space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set of all physical addresses generated by a program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879475" y="141287"/>
            <a:ext cx="78390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Memory-Management Unit (</a:t>
            </a: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MMU</a:t>
            </a: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857250" y="1063625"/>
            <a:ext cx="7080250" cy="448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device that at run time maps virtual to physical address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methods possible, covered in the rest of this chapter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start, consider simple scheme where the value in the relocation register is added to every address generated by a user process at the time it is sent to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register now called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relocation register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MS-DOS on Intel 80x86 used 4 relocation registers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user program deals with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addresses; it never sees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physical addresses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Execution-time binding occurs when reference is made to location in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address bound to physical addresses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