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9588500" cy="7302500"/>
  <p:embeddedFontLst>
    <p:embeddedFont>
      <p:font typeface="Tahoma"/>
      <p:regular r:id="rId14"/>
      <p:bold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ahoma-bold.fntdata"/><Relationship Id="rId14" Type="http://schemas.openxmlformats.org/officeDocument/2006/relationships/font" Target="fonts/Tahoma-regular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79887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4012" y="0"/>
            <a:ext cx="41814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16237" y="539750"/>
            <a:ext cx="3676650" cy="2757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54125" y="3476625"/>
            <a:ext cx="7107237" cy="3297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54837"/>
            <a:ext cx="41798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4012" y="6954837"/>
            <a:ext cx="4181475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1254125" y="3476625"/>
            <a:ext cx="7107237" cy="32972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2916237" y="539750"/>
            <a:ext cx="3676650" cy="2757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 txBox="1"/>
          <p:nvPr>
            <p:ph idx="1" type="body"/>
          </p:nvPr>
        </p:nvSpPr>
        <p:spPr>
          <a:xfrm>
            <a:off x="1254125" y="3476625"/>
            <a:ext cx="7107237" cy="32972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:notes"/>
          <p:cNvSpPr/>
          <p:nvPr>
            <p:ph idx="2" type="sldImg"/>
          </p:nvPr>
        </p:nvSpPr>
        <p:spPr>
          <a:xfrm>
            <a:off x="2916237" y="539750"/>
            <a:ext cx="3676650" cy="2757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:notes"/>
          <p:cNvSpPr txBox="1"/>
          <p:nvPr>
            <p:ph idx="1" type="body"/>
          </p:nvPr>
        </p:nvSpPr>
        <p:spPr>
          <a:xfrm>
            <a:off x="1254125" y="3476625"/>
            <a:ext cx="7107237" cy="32972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:notes"/>
          <p:cNvSpPr/>
          <p:nvPr>
            <p:ph idx="2" type="sldImg"/>
          </p:nvPr>
        </p:nvSpPr>
        <p:spPr>
          <a:xfrm>
            <a:off x="2916237" y="539750"/>
            <a:ext cx="3676650" cy="2757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:notes"/>
          <p:cNvSpPr txBox="1"/>
          <p:nvPr>
            <p:ph idx="1" type="body"/>
          </p:nvPr>
        </p:nvSpPr>
        <p:spPr>
          <a:xfrm>
            <a:off x="1254125" y="3476625"/>
            <a:ext cx="7107237" cy="32972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:notes"/>
          <p:cNvSpPr/>
          <p:nvPr>
            <p:ph idx="2" type="sldImg"/>
          </p:nvPr>
        </p:nvSpPr>
        <p:spPr>
          <a:xfrm>
            <a:off x="2916237" y="539750"/>
            <a:ext cx="3676650" cy="2757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:notes"/>
          <p:cNvSpPr txBox="1"/>
          <p:nvPr>
            <p:ph idx="1" type="body"/>
          </p:nvPr>
        </p:nvSpPr>
        <p:spPr>
          <a:xfrm>
            <a:off x="1254125" y="3476625"/>
            <a:ext cx="7107237" cy="32972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:notes"/>
          <p:cNvSpPr/>
          <p:nvPr>
            <p:ph idx="2" type="sldImg"/>
          </p:nvPr>
        </p:nvSpPr>
        <p:spPr>
          <a:xfrm>
            <a:off x="2916237" y="539750"/>
            <a:ext cx="3676650" cy="2757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:notes"/>
          <p:cNvSpPr txBox="1"/>
          <p:nvPr>
            <p:ph idx="1" type="body"/>
          </p:nvPr>
        </p:nvSpPr>
        <p:spPr>
          <a:xfrm>
            <a:off x="1254125" y="3476625"/>
            <a:ext cx="7107237" cy="32972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:notes"/>
          <p:cNvSpPr/>
          <p:nvPr>
            <p:ph idx="2" type="sldImg"/>
          </p:nvPr>
        </p:nvSpPr>
        <p:spPr>
          <a:xfrm>
            <a:off x="2916237" y="539750"/>
            <a:ext cx="3676650" cy="2757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:notes"/>
          <p:cNvSpPr txBox="1"/>
          <p:nvPr>
            <p:ph idx="1" type="body"/>
          </p:nvPr>
        </p:nvSpPr>
        <p:spPr>
          <a:xfrm>
            <a:off x="1254125" y="3476625"/>
            <a:ext cx="7107237" cy="32972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:notes"/>
          <p:cNvSpPr/>
          <p:nvPr>
            <p:ph idx="2" type="sldImg"/>
          </p:nvPr>
        </p:nvSpPr>
        <p:spPr>
          <a:xfrm>
            <a:off x="2916237" y="539750"/>
            <a:ext cx="3676650" cy="2757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:notes"/>
          <p:cNvSpPr txBox="1"/>
          <p:nvPr>
            <p:ph idx="1" type="body"/>
          </p:nvPr>
        </p:nvSpPr>
        <p:spPr>
          <a:xfrm>
            <a:off x="1254125" y="3476625"/>
            <a:ext cx="7107237" cy="32972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:notes"/>
          <p:cNvSpPr/>
          <p:nvPr>
            <p:ph idx="2" type="sldImg"/>
          </p:nvPr>
        </p:nvSpPr>
        <p:spPr>
          <a:xfrm>
            <a:off x="2916237" y="539750"/>
            <a:ext cx="3676650" cy="2757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 txBox="1"/>
          <p:nvPr>
            <p:ph idx="1" type="body"/>
          </p:nvPr>
        </p:nvSpPr>
        <p:spPr>
          <a:xfrm>
            <a:off x="1254125" y="3476625"/>
            <a:ext cx="7107237" cy="32972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:notes"/>
          <p:cNvSpPr/>
          <p:nvPr>
            <p:ph idx="2" type="sldImg"/>
          </p:nvPr>
        </p:nvSpPr>
        <p:spPr>
          <a:xfrm>
            <a:off x="2916237" y="539750"/>
            <a:ext cx="3676650" cy="2757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Operations on Processes:</a:t>
            </a: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Creation</a:t>
            </a:r>
            <a:endParaRPr/>
          </a:p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 process create children processes, which, in turn create other processes, forming a tree of processes.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Resource sharing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 and children share all resources.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Children share subset of parent’s resources.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 and child share no resources.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 and children execute concurrently.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 waits until children terminate.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Creation (Cont.)</a:t>
            </a:r>
            <a:endParaRPr/>
          </a:p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Child duplicate of parent.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Child has a program loaded into 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UNIX examples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fork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system call creates new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system call used after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fork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replace the process’ memory space with a new program.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054100" y="1219200"/>
            <a:ext cx="7229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Processes Tree on a UNIX System</a:t>
            </a:r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10807" l="665" r="526" t="11009"/>
          <a:stretch/>
        </p:blipFill>
        <p:spPr>
          <a:xfrm>
            <a:off x="949325" y="2197100"/>
            <a:ext cx="6584950" cy="4168775"/>
          </a:xfrm>
          <a:prstGeom prst="rect">
            <a:avLst/>
          </a:prstGeom>
          <a:noFill/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Operations on Processes:</a:t>
            </a: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Termination</a:t>
            </a:r>
            <a:endParaRPr/>
          </a:p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182687" y="20605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executes last statement and asks the operating system to decide it (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exit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 data from child to parent (via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Process’ resources are deallocated by operating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 may terminate execution of children processes (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abort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Child has exceeded allocated resources.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Task assigned to child is no longer required.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 is exiting.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Operating system does not allow child to continue if its parent terminates.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Cascading termination.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Cooperating Processes</a:t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Independent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process cannot affect or be affected by the execution of another process.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Cooperating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process can affect or be affected by the execution of another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Advantages of process cooperation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sharing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 speed-up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Modularity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Convenience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Producer-Consumer Problem</a:t>
            </a:r>
            <a:endParaRPr/>
          </a:p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Paradigm for cooperating processes,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producer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process produces information that is consumed by a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consumer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process.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unbounded-buffer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places no practical limit on the size of the buffer.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bounded-buffer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assumes that there is a fixed buffer size.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069975" y="1254125"/>
            <a:ext cx="8074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Bounded-Buffer – Shared-Memory Solution</a:t>
            </a:r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338262" y="2032000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Shared data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#define BUFFER_SIZE 10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Typedef struct {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. . .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item;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 buffer[BUFFER_SIZE];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in = 0;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out =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 is correct, but can only use BUFFER_SIZE-1 elements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Bounded-Buffer – Producer Process </a:t>
            </a:r>
            <a:endParaRPr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1182687" y="11747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item nextProduced;</a:t>
            </a: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while (1)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while (((in + 1) % BUFFER_SIZE) == out)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; /* do nothing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buffer[in] = nextProduced;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in = (in + 1) % BUFFER_SIZE;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Bounded-Buffer – Consumer Process</a:t>
            </a:r>
            <a:endParaRPr/>
          </a:p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item nextConsumed;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while (1)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while (in == out)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; /* do nothing */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nextConsumed = buffer[out];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out = (out + 1) % BUFFER_SIZE;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