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7302500" cy="9588500"/>
  <p:embeddedFontLst>
    <p:embeddedFont>
      <p:font typeface="Tahoma"/>
      <p:regular r:id="rId19"/>
      <p:bold r:id="rId20"/>
    </p:embeddedFon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bold.fntdata"/><Relationship Id="rId11" Type="http://schemas.openxmlformats.org/officeDocument/2006/relationships/slide" Target="slides/slide7.xml"/><Relationship Id="rId22" Type="http://schemas.openxmlformats.org/officeDocument/2006/relationships/font" Target="fonts/HelveticaNeue-bold.fntdata"/><Relationship Id="rId10" Type="http://schemas.openxmlformats.org/officeDocument/2006/relationships/slide" Target="slides/slide6.xml"/><Relationship Id="rId21" Type="http://schemas.openxmlformats.org/officeDocument/2006/relationships/font" Target="fonts/HelveticaNeue-regular.fntdata"/><Relationship Id="rId13" Type="http://schemas.openxmlformats.org/officeDocument/2006/relationships/slide" Target="slides/slide9.xml"/><Relationship Id="rId24" Type="http://schemas.openxmlformats.org/officeDocument/2006/relationships/font" Target="fonts/HelveticaNeue-boldItalic.fntdata"/><Relationship Id="rId12" Type="http://schemas.openxmlformats.org/officeDocument/2006/relationships/slide" Target="slides/slide8.xml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Tahoma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82937" cy="47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38612" y="0"/>
            <a:ext cx="3184525" cy="47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8087" y="709612"/>
            <a:ext cx="4826000" cy="361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31300"/>
            <a:ext cx="31829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38612" y="9131300"/>
            <a:ext cx="3184525" cy="471487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 txBox="1"/>
          <p:nvPr>
            <p:ph idx="1" type="body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:notes"/>
          <p:cNvSpPr/>
          <p:nvPr>
            <p:ph idx="2" type="sldImg"/>
          </p:nvPr>
        </p:nvSpPr>
        <p:spPr>
          <a:xfrm>
            <a:off x="1208087" y="709612"/>
            <a:ext cx="4826000" cy="361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:notes"/>
          <p:cNvSpPr txBox="1"/>
          <p:nvPr>
            <p:ph idx="1" type="body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:notes"/>
          <p:cNvSpPr/>
          <p:nvPr>
            <p:ph idx="2" type="sldImg"/>
          </p:nvPr>
        </p:nvSpPr>
        <p:spPr>
          <a:xfrm>
            <a:off x="1208087" y="709612"/>
            <a:ext cx="4826000" cy="361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:notes"/>
          <p:cNvSpPr txBox="1"/>
          <p:nvPr>
            <p:ph idx="1" type="body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:notes"/>
          <p:cNvSpPr/>
          <p:nvPr>
            <p:ph idx="2" type="sldImg"/>
          </p:nvPr>
        </p:nvSpPr>
        <p:spPr>
          <a:xfrm>
            <a:off x="1208087" y="709612"/>
            <a:ext cx="4826000" cy="361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:notes"/>
          <p:cNvSpPr txBox="1"/>
          <p:nvPr>
            <p:ph idx="1" type="body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:notes"/>
          <p:cNvSpPr/>
          <p:nvPr>
            <p:ph idx="2" type="sldImg"/>
          </p:nvPr>
        </p:nvSpPr>
        <p:spPr>
          <a:xfrm>
            <a:off x="1208087" y="709612"/>
            <a:ext cx="4826000" cy="361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:notes"/>
          <p:cNvSpPr txBox="1"/>
          <p:nvPr>
            <p:ph idx="1" type="body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:notes"/>
          <p:cNvSpPr/>
          <p:nvPr>
            <p:ph idx="2" type="sldImg"/>
          </p:nvPr>
        </p:nvSpPr>
        <p:spPr>
          <a:xfrm>
            <a:off x="1208087" y="709612"/>
            <a:ext cx="4826000" cy="361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:notes"/>
          <p:cNvSpPr txBox="1"/>
          <p:nvPr>
            <p:ph idx="1" type="body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:notes"/>
          <p:cNvSpPr/>
          <p:nvPr>
            <p:ph idx="2" type="sldImg"/>
          </p:nvPr>
        </p:nvSpPr>
        <p:spPr>
          <a:xfrm>
            <a:off x="1208087" y="709612"/>
            <a:ext cx="4826000" cy="361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:notes"/>
          <p:cNvSpPr txBox="1"/>
          <p:nvPr>
            <p:ph idx="1" type="body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:notes"/>
          <p:cNvSpPr/>
          <p:nvPr>
            <p:ph idx="2" type="sldImg"/>
          </p:nvPr>
        </p:nvSpPr>
        <p:spPr>
          <a:xfrm>
            <a:off x="1208087" y="709612"/>
            <a:ext cx="4826000" cy="361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/>
          <p:nvPr>
            <p:ph idx="1" type="body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:notes"/>
          <p:cNvSpPr/>
          <p:nvPr>
            <p:ph idx="2" type="sldImg"/>
          </p:nvPr>
        </p:nvSpPr>
        <p:spPr>
          <a:xfrm>
            <a:off x="1208087" y="709612"/>
            <a:ext cx="4826000" cy="361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:notes"/>
          <p:cNvSpPr txBox="1"/>
          <p:nvPr>
            <p:ph idx="1" type="body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:notes"/>
          <p:cNvSpPr/>
          <p:nvPr>
            <p:ph idx="2" type="sldImg"/>
          </p:nvPr>
        </p:nvSpPr>
        <p:spPr>
          <a:xfrm>
            <a:off x="1208087" y="709612"/>
            <a:ext cx="4826000" cy="361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:notes"/>
          <p:cNvSpPr txBox="1"/>
          <p:nvPr>
            <p:ph idx="1" type="body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:notes"/>
          <p:cNvSpPr/>
          <p:nvPr>
            <p:ph idx="2" type="sldImg"/>
          </p:nvPr>
        </p:nvSpPr>
        <p:spPr>
          <a:xfrm>
            <a:off x="1208087" y="709612"/>
            <a:ext cx="4826000" cy="361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:notes"/>
          <p:cNvSpPr txBox="1"/>
          <p:nvPr>
            <p:ph idx="1" type="body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:notes"/>
          <p:cNvSpPr/>
          <p:nvPr>
            <p:ph idx="2" type="sldImg"/>
          </p:nvPr>
        </p:nvSpPr>
        <p:spPr>
          <a:xfrm>
            <a:off x="1208087" y="709612"/>
            <a:ext cx="4826000" cy="361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:notes"/>
          <p:cNvSpPr txBox="1"/>
          <p:nvPr>
            <p:ph idx="1" type="body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:notes"/>
          <p:cNvSpPr/>
          <p:nvPr>
            <p:ph idx="2" type="sldImg"/>
          </p:nvPr>
        </p:nvSpPr>
        <p:spPr>
          <a:xfrm>
            <a:off x="1208087" y="709612"/>
            <a:ext cx="4826000" cy="361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:notes"/>
          <p:cNvSpPr txBox="1"/>
          <p:nvPr>
            <p:ph idx="1" type="body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:notes"/>
          <p:cNvSpPr/>
          <p:nvPr>
            <p:ph idx="2" type="sldImg"/>
          </p:nvPr>
        </p:nvSpPr>
        <p:spPr>
          <a:xfrm>
            <a:off x="1208087" y="709612"/>
            <a:ext cx="4826000" cy="361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:notes"/>
          <p:cNvSpPr txBox="1"/>
          <p:nvPr>
            <p:ph idx="1" type="body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2:notes"/>
          <p:cNvSpPr/>
          <p:nvPr>
            <p:ph idx="2" type="sldImg"/>
          </p:nvPr>
        </p:nvSpPr>
        <p:spPr>
          <a:xfrm>
            <a:off x="1208087" y="709612"/>
            <a:ext cx="4826000" cy="361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1379537" y="214312"/>
            <a:ext cx="6937375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Processes</a:t>
            </a:r>
            <a:endParaRPr/>
          </a:p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1554162" y="1989137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Concept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Scheduling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Representation of Process Scheduling</a:t>
            </a:r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 b="14199" l="526" r="775" t="14199"/>
          <a:stretch/>
        </p:blipFill>
        <p:spPr>
          <a:xfrm>
            <a:off x="1177925" y="2074862"/>
            <a:ext cx="6854825" cy="3978275"/>
          </a:xfrm>
          <a:prstGeom prst="rect">
            <a:avLst/>
          </a:prstGeom>
          <a:noFill/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Schedulers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184275" y="2479675"/>
            <a:ext cx="7751762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Long-term scheduler (or job scheduler) – selects which processes should be brought into the ready queue.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Short-term scheduler (or CPU scheduler) – selects which process should be executed next and allocates CPU.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Addition of Medium Term Scheduling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27545" l="579" r="578" t="27388"/>
          <a:stretch/>
        </p:blipFill>
        <p:spPr>
          <a:xfrm>
            <a:off x="925512" y="2054225"/>
            <a:ext cx="7345362" cy="2679700"/>
          </a:xfrm>
          <a:prstGeom prst="rect">
            <a:avLst/>
          </a:prstGeom>
          <a:noFill/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Schedulers (Cont.)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1182687" y="200342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Short-term scheduler is invoked very frequently (milliseconds) ⇒ (must be fast).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Long-term scheduler is invoked very infrequently (seconds, minutes) ⇒ (may be slow).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long-term scheduler controls the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degree of multiprogramming.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Processes can be described as either: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I/O-</a:t>
            </a:r>
            <a:r>
              <a:rPr b="0" i="1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bound process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spends more time doing I/O than computations, many short CPU bursts.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1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CPU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b="0" i="1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bound process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spends more time doing computations; few very long CPU bursts.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Context Switch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1182687" y="2017712"/>
            <a:ext cx="7772400" cy="223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CPU switches to another process, the system must save the state of the old process and load the saved state for the new process.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Context-switch time is overhead; the system does no useful work while switching.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dependent on hardware support.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1150937" y="214312"/>
            <a:ext cx="6842125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Concept</a:t>
            </a:r>
            <a:endParaRPr/>
          </a:p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012825" y="1957387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operating system executes a variety of programs: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Batch system – jobs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Time-shared systems – user programs or tasks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Textbook uses the terms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job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almost interchangeably.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– a program in execution; process execution must progress in sequential fashion.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process includes: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 counter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stack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section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1150937" y="214312"/>
            <a:ext cx="6775450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State</a:t>
            </a:r>
            <a:endParaRPr/>
          </a:p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990600" y="1676400"/>
            <a:ext cx="7029450" cy="2695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 a process executes, it changes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</a:t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new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The process is being created.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running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Instructions are being executed.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waiting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The process is waiting for some event to occur.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ready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The process is waiting to be assigned to a process.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terminated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The process has finished execution.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Diagram of Process State</a:t>
            </a:r>
            <a:endParaRPr/>
          </a:p>
        </p:txBody>
      </p:sp>
      <p:pic>
        <p:nvPicPr>
          <p:cNvPr id="56" name="Google Shape;56;p7"/>
          <p:cNvPicPr preferRelativeResize="0"/>
          <p:nvPr/>
        </p:nvPicPr>
        <p:blipFill rotWithShape="1">
          <a:blip r:embed="rId3">
            <a:alphaModFix/>
          </a:blip>
          <a:srcRect b="25531" l="566" r="591" t="25690"/>
          <a:stretch/>
        </p:blipFill>
        <p:spPr>
          <a:xfrm>
            <a:off x="1409700" y="1995487"/>
            <a:ext cx="6100762" cy="2408237"/>
          </a:xfrm>
          <a:prstGeom prst="rect">
            <a:avLst/>
          </a:prstGeom>
          <a:noFill/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Control Block (PCB)</a:t>
            </a:r>
            <a:endParaRPr/>
          </a:p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1501775" y="1724025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Information associated with each process.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state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 counter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CPU registers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CPU scheduling information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Memory-management information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Accounting information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I/O status information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Control Block (PCB)</a:t>
            </a:r>
            <a:endParaRPr/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3">
            <a:alphaModFix/>
          </a:blip>
          <a:srcRect b="539" l="28016" r="28015" t="730"/>
          <a:stretch/>
        </p:blipFill>
        <p:spPr>
          <a:xfrm>
            <a:off x="3100387" y="1792287"/>
            <a:ext cx="2747962" cy="4935537"/>
          </a:xfrm>
          <a:prstGeom prst="rect">
            <a:avLst/>
          </a:prstGeom>
          <a:noFill/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CPU Switch From Process to Process</a:t>
            </a:r>
            <a:endParaRPr/>
          </a:p>
        </p:txBody>
      </p:sp>
      <p:pic>
        <p:nvPicPr>
          <p:cNvPr id="74" name="Google Shape;74;p10"/>
          <p:cNvPicPr preferRelativeResize="0"/>
          <p:nvPr/>
        </p:nvPicPr>
        <p:blipFill rotWithShape="1">
          <a:blip r:embed="rId3">
            <a:alphaModFix/>
          </a:blip>
          <a:srcRect b="1045" l="3227" r="2957" t="831"/>
          <a:stretch/>
        </p:blipFill>
        <p:spPr>
          <a:xfrm>
            <a:off x="1577975" y="1739900"/>
            <a:ext cx="6045200" cy="5057775"/>
          </a:xfrm>
          <a:prstGeom prst="rect">
            <a:avLst/>
          </a:prstGeom>
          <a:noFill/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Scheduling Queues</a:t>
            </a:r>
            <a:endParaRPr/>
          </a:p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1184275" y="2022475"/>
            <a:ext cx="7772400" cy="200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Job queue – set of all processes in the system.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Ready queue – set of all processes residing in main memory, ready and waiting to execute.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Device queues – set of processes waiting for an I/O device.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migration between the various queues.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>
            <a:off x="1022350" y="938212"/>
            <a:ext cx="79835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Ready Queue And Various I/O Device Queues</a:t>
            </a:r>
            <a:endParaRPr/>
          </a:p>
        </p:txBody>
      </p:sp>
      <p:pic>
        <p:nvPicPr>
          <p:cNvPr id="86" name="Google Shape;86;p12"/>
          <p:cNvPicPr preferRelativeResize="0"/>
          <p:nvPr/>
        </p:nvPicPr>
        <p:blipFill rotWithShape="1">
          <a:blip r:embed="rId3">
            <a:alphaModFix/>
          </a:blip>
          <a:srcRect b="689" l="4249" r="4105" t="539"/>
          <a:stretch/>
        </p:blipFill>
        <p:spPr>
          <a:xfrm>
            <a:off x="1539875" y="1517650"/>
            <a:ext cx="6059487" cy="5224462"/>
          </a:xfrm>
          <a:prstGeom prst="rect">
            <a:avLst/>
          </a:prstGeom>
          <a:noFill/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Blends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E4A8"/>
      </a:accent4>
      <a:accent5>
        <a:srgbClr val="FFCF01"/>
      </a:accent5>
      <a:accent6>
        <a:srgbClr val="FFFFFF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