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6858000" cx="9144000"/>
  <p:notesSz cx="7010400" cy="9296400"/>
  <p:embeddedFontLst>
    <p:embeddedFont>
      <p:font typeface="Helvetica Neue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italic.fntdata"/><Relationship Id="rId20" Type="http://schemas.openxmlformats.org/officeDocument/2006/relationships/slide" Target="slides/slide15.xml"/><Relationship Id="rId41" Type="http://schemas.openxmlformats.org/officeDocument/2006/relationships/font" Target="fonts/HelveticaNeue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HelveticaNeue-bold.fntdata"/><Relationship Id="rId16" Type="http://schemas.openxmlformats.org/officeDocument/2006/relationships/slide" Target="slides/slide11.xml"/><Relationship Id="rId38" Type="http://schemas.openxmlformats.org/officeDocument/2006/relationships/font" Target="fonts/HelveticaNeue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3512" y="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81100" y="698500"/>
            <a:ext cx="4649787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:notes"/>
          <p:cNvSpPr/>
          <p:nvPr>
            <p:ph idx="2" type="sldImg"/>
          </p:nvPr>
        </p:nvSpPr>
        <p:spPr>
          <a:xfrm>
            <a:off x="1181100" y="698500"/>
            <a:ext cx="4649787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5:notes"/>
          <p:cNvSpPr/>
          <p:nvPr>
            <p:ph idx="2" type="sldImg"/>
          </p:nvPr>
        </p:nvSpPr>
        <p:spPr>
          <a:xfrm>
            <a:off x="1181100" y="698500"/>
            <a:ext cx="4649787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6:notes"/>
          <p:cNvSpPr/>
          <p:nvPr>
            <p:ph idx="2" type="sldImg"/>
          </p:nvPr>
        </p:nvSpPr>
        <p:spPr>
          <a:xfrm>
            <a:off x="1181100" y="698500"/>
            <a:ext cx="4649787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7:notes"/>
          <p:cNvSpPr/>
          <p:nvPr>
            <p:ph idx="2" type="sldImg"/>
          </p:nvPr>
        </p:nvSpPr>
        <p:spPr>
          <a:xfrm>
            <a:off x="1181100" y="698500"/>
            <a:ext cx="4649787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:notes"/>
          <p:cNvSpPr/>
          <p:nvPr>
            <p:ph idx="2" type="sldImg"/>
          </p:nvPr>
        </p:nvSpPr>
        <p:spPr>
          <a:xfrm>
            <a:off x="1181100" y="698500"/>
            <a:ext cx="4649787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9:notes"/>
          <p:cNvSpPr/>
          <p:nvPr>
            <p:ph idx="2" type="sldImg"/>
          </p:nvPr>
        </p:nvSpPr>
        <p:spPr>
          <a:xfrm>
            <a:off x="1181100" y="698500"/>
            <a:ext cx="4649787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0:notes"/>
          <p:cNvSpPr/>
          <p:nvPr>
            <p:ph idx="2" type="sldImg"/>
          </p:nvPr>
        </p:nvSpPr>
        <p:spPr>
          <a:xfrm>
            <a:off x="1181100" y="698500"/>
            <a:ext cx="4649787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1:notes"/>
          <p:cNvSpPr/>
          <p:nvPr>
            <p:ph idx="2" type="sldImg"/>
          </p:nvPr>
        </p:nvSpPr>
        <p:spPr>
          <a:xfrm>
            <a:off x="1181100" y="698500"/>
            <a:ext cx="4649787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2:notes"/>
          <p:cNvSpPr/>
          <p:nvPr>
            <p:ph idx="2" type="sldImg"/>
          </p:nvPr>
        </p:nvSpPr>
        <p:spPr>
          <a:xfrm>
            <a:off x="1181100" y="698500"/>
            <a:ext cx="4649787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3:notes"/>
          <p:cNvSpPr/>
          <p:nvPr>
            <p:ph idx="2" type="sldImg"/>
          </p:nvPr>
        </p:nvSpPr>
        <p:spPr>
          <a:xfrm>
            <a:off x="1181100" y="698500"/>
            <a:ext cx="4649787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4:notes"/>
          <p:cNvSpPr/>
          <p:nvPr>
            <p:ph idx="2" type="sldImg"/>
          </p:nvPr>
        </p:nvSpPr>
        <p:spPr>
          <a:xfrm>
            <a:off x="1181100" y="698500"/>
            <a:ext cx="4649787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7:notes"/>
          <p:cNvSpPr/>
          <p:nvPr>
            <p:ph idx="2" type="sldImg"/>
          </p:nvPr>
        </p:nvSpPr>
        <p:spPr>
          <a:xfrm>
            <a:off x="1181100" y="698500"/>
            <a:ext cx="4649787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5:notes"/>
          <p:cNvSpPr/>
          <p:nvPr>
            <p:ph idx="2" type="sldImg"/>
          </p:nvPr>
        </p:nvSpPr>
        <p:spPr>
          <a:xfrm>
            <a:off x="1181100" y="698500"/>
            <a:ext cx="4649787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6:notes"/>
          <p:cNvSpPr/>
          <p:nvPr>
            <p:ph idx="2" type="sldImg"/>
          </p:nvPr>
        </p:nvSpPr>
        <p:spPr>
          <a:xfrm>
            <a:off x="1181100" y="698500"/>
            <a:ext cx="4649787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7:notes"/>
          <p:cNvSpPr/>
          <p:nvPr>
            <p:ph idx="2" type="sldImg"/>
          </p:nvPr>
        </p:nvSpPr>
        <p:spPr>
          <a:xfrm>
            <a:off x="1181100" y="698500"/>
            <a:ext cx="4649787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8:notes"/>
          <p:cNvSpPr/>
          <p:nvPr>
            <p:ph idx="2" type="sldImg"/>
          </p:nvPr>
        </p:nvSpPr>
        <p:spPr>
          <a:xfrm>
            <a:off x="1181100" y="698500"/>
            <a:ext cx="4649787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9:notes"/>
          <p:cNvSpPr/>
          <p:nvPr>
            <p:ph idx="2" type="sldImg"/>
          </p:nvPr>
        </p:nvSpPr>
        <p:spPr>
          <a:xfrm>
            <a:off x="1181100" y="698500"/>
            <a:ext cx="4649787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0:notes"/>
          <p:cNvSpPr/>
          <p:nvPr>
            <p:ph idx="2" type="sldImg"/>
          </p:nvPr>
        </p:nvSpPr>
        <p:spPr>
          <a:xfrm>
            <a:off x="1181100" y="698500"/>
            <a:ext cx="4649787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1:notes"/>
          <p:cNvSpPr/>
          <p:nvPr>
            <p:ph idx="2" type="sldImg"/>
          </p:nvPr>
        </p:nvSpPr>
        <p:spPr>
          <a:xfrm>
            <a:off x="1181100" y="698500"/>
            <a:ext cx="4649787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2:notes"/>
          <p:cNvSpPr/>
          <p:nvPr>
            <p:ph idx="2" type="sldImg"/>
          </p:nvPr>
        </p:nvSpPr>
        <p:spPr>
          <a:xfrm>
            <a:off x="1181100" y="698500"/>
            <a:ext cx="4649787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3:notes"/>
          <p:cNvSpPr/>
          <p:nvPr>
            <p:ph idx="2" type="sldImg"/>
          </p:nvPr>
        </p:nvSpPr>
        <p:spPr>
          <a:xfrm>
            <a:off x="1181100" y="698500"/>
            <a:ext cx="4649787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4:notes"/>
          <p:cNvSpPr/>
          <p:nvPr>
            <p:ph idx="2" type="sldImg"/>
          </p:nvPr>
        </p:nvSpPr>
        <p:spPr>
          <a:xfrm>
            <a:off x="1181100" y="698500"/>
            <a:ext cx="4649787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8:notes"/>
          <p:cNvSpPr/>
          <p:nvPr>
            <p:ph idx="2" type="sldImg"/>
          </p:nvPr>
        </p:nvSpPr>
        <p:spPr>
          <a:xfrm>
            <a:off x="1181100" y="698500"/>
            <a:ext cx="4649787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5:notes"/>
          <p:cNvSpPr/>
          <p:nvPr>
            <p:ph idx="2" type="sldImg"/>
          </p:nvPr>
        </p:nvSpPr>
        <p:spPr>
          <a:xfrm>
            <a:off x="1181100" y="698500"/>
            <a:ext cx="4649787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7:notes"/>
          <p:cNvSpPr/>
          <p:nvPr>
            <p:ph idx="2" type="sldImg"/>
          </p:nvPr>
        </p:nvSpPr>
        <p:spPr>
          <a:xfrm>
            <a:off x="1181100" y="698500"/>
            <a:ext cx="4649787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8:notes"/>
          <p:cNvSpPr/>
          <p:nvPr>
            <p:ph idx="2" type="sldImg"/>
          </p:nvPr>
        </p:nvSpPr>
        <p:spPr>
          <a:xfrm>
            <a:off x="1181100" y="698500"/>
            <a:ext cx="4649787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9:notes"/>
          <p:cNvSpPr/>
          <p:nvPr>
            <p:ph idx="2" type="sldImg"/>
          </p:nvPr>
        </p:nvSpPr>
        <p:spPr>
          <a:xfrm>
            <a:off x="1181100" y="698500"/>
            <a:ext cx="4649787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0:notes"/>
          <p:cNvSpPr/>
          <p:nvPr>
            <p:ph idx="2" type="sldImg"/>
          </p:nvPr>
        </p:nvSpPr>
        <p:spPr>
          <a:xfrm>
            <a:off x="1181100" y="698500"/>
            <a:ext cx="4649787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1:notes"/>
          <p:cNvSpPr/>
          <p:nvPr>
            <p:ph idx="2" type="sldImg"/>
          </p:nvPr>
        </p:nvSpPr>
        <p:spPr>
          <a:xfrm>
            <a:off x="1181100" y="698500"/>
            <a:ext cx="4649787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2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2:notes"/>
          <p:cNvSpPr/>
          <p:nvPr>
            <p:ph idx="2" type="sldImg"/>
          </p:nvPr>
        </p:nvSpPr>
        <p:spPr>
          <a:xfrm>
            <a:off x="1181100" y="698500"/>
            <a:ext cx="4649787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3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3:notes"/>
          <p:cNvSpPr/>
          <p:nvPr>
            <p:ph idx="2" type="sldImg"/>
          </p:nvPr>
        </p:nvSpPr>
        <p:spPr>
          <a:xfrm>
            <a:off x="1181100" y="698500"/>
            <a:ext cx="4649787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4:notes"/>
          <p:cNvSpPr/>
          <p:nvPr>
            <p:ph idx="2" type="sldImg"/>
          </p:nvPr>
        </p:nvSpPr>
        <p:spPr>
          <a:xfrm>
            <a:off x="1181100" y="698500"/>
            <a:ext cx="4649787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/>
          <p:nvPr>
            <p:ph type="ctrTitle"/>
          </p:nvPr>
        </p:nvSpPr>
        <p:spPr>
          <a:xfrm>
            <a:off x="685800" y="685800"/>
            <a:ext cx="7772400" cy="212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3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76" lvl="5" marL="45717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53" lvl="6" marL="91435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31" lvl="7" marL="137153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08" lvl="8" marL="182870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76" lvl="5" marL="45717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53" lvl="6" marL="91435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31" lvl="7" marL="137153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08" lvl="8" marL="182870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84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  <a:defRPr b="1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None/>
              <a:defRPr b="1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1" name="Google Shape;61;p1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5760" lvl="0" marL="457200" marR="0" rtl="0" algn="l">
              <a:spcBef>
                <a:spcPts val="84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  <a:defRPr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302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Helvetica Neue"/>
              <a:buChar char="–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04800" lvl="5" marL="27432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04800" lvl="6" marL="32004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04800" lvl="7" marL="36576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04800" lvl="8" marL="41148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2" name="Google Shape;62;p12"/>
          <p:cNvSpPr txBox="1"/>
          <p:nvPr>
            <p:ph idx="3" type="body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84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  <a:defRPr b="1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None/>
              <a:defRPr b="1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3" name="Google Shape;63;p12"/>
          <p:cNvSpPr txBox="1"/>
          <p:nvPr>
            <p:ph idx="4" type="body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5760" lvl="0" marL="457200" marR="0" rtl="0" algn="l">
              <a:spcBef>
                <a:spcPts val="84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  <a:defRPr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302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Helvetica Neue"/>
              <a:buChar char="–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04800" lvl="5" marL="27432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04800" lvl="6" marL="32004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04800" lvl="7" marL="36576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04800" lvl="8" marL="41148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76" lvl="5" marL="45717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53" lvl="6" marL="91435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31" lvl="7" marL="137153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08" lvl="8" marL="182870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" type="body"/>
          </p:nvPr>
        </p:nvSpPr>
        <p:spPr>
          <a:xfrm>
            <a:off x="806450" y="1233489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8620" lvl="0" marL="457200" marR="0" rtl="0" algn="l">
              <a:spcBef>
                <a:spcPts val="980"/>
              </a:spcBef>
              <a:spcAft>
                <a:spcPts val="0"/>
              </a:spcAft>
              <a:buClr>
                <a:srgbClr val="993300"/>
              </a:buClr>
              <a:buSzPts val="2520"/>
              <a:buFont typeface="Arial"/>
              <a:buChar char="●"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0519" lvl="1" marL="914400" marR="0" rtl="0" algn="l">
              <a:spcBef>
                <a:spcPts val="84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23850" lvl="2" marL="1371600" marR="0" rtl="0" algn="l">
              <a:spcBef>
                <a:spcPts val="700"/>
              </a:spcBef>
              <a:spcAft>
                <a:spcPts val="0"/>
              </a:spcAft>
              <a:buClr>
                <a:srgbClr val="009900"/>
              </a:buClr>
              <a:buSzPts val="1500"/>
              <a:buFont typeface="Arimo"/>
              <a:buChar char="4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4325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2" type="body"/>
          </p:nvPr>
        </p:nvSpPr>
        <p:spPr>
          <a:xfrm>
            <a:off x="4997450" y="1233489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8620" lvl="0" marL="457200" marR="0" rtl="0" algn="l">
              <a:spcBef>
                <a:spcPts val="980"/>
              </a:spcBef>
              <a:spcAft>
                <a:spcPts val="0"/>
              </a:spcAft>
              <a:buClr>
                <a:srgbClr val="993300"/>
              </a:buClr>
              <a:buSzPts val="2520"/>
              <a:buFont typeface="Arial"/>
              <a:buChar char="●"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0519" lvl="1" marL="914400" marR="0" rtl="0" algn="l">
              <a:spcBef>
                <a:spcPts val="84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23850" lvl="2" marL="1371600" marR="0" rtl="0" algn="l">
              <a:spcBef>
                <a:spcPts val="700"/>
              </a:spcBef>
              <a:spcAft>
                <a:spcPts val="0"/>
              </a:spcAft>
              <a:buClr>
                <a:srgbClr val="009900"/>
              </a:buClr>
              <a:buSzPts val="1500"/>
              <a:buFont typeface="Arimo"/>
              <a:buChar char="4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4325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76" lvl="5" marL="45717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53" lvl="6" marL="91435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31" lvl="7" marL="137153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08" lvl="8" marL="182870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722313" y="290671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  <a:defRPr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56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49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49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49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49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49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49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76" lvl="5" marL="45717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53" lvl="6" marL="91435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31" lvl="7" marL="137153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08" lvl="8" marL="182870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806450" y="1233487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4325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Content" type="txAndObj">
  <p:cSld name="TEXT_AND_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457200" y="277815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76" lvl="5" marL="45717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53" lvl="6" marL="91435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31" lvl="7" marL="137153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08" lvl="8" marL="182870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806450" y="1233491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4325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4997450" y="1233491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4325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 rot="5400000">
            <a:off x="5220494" y="1948657"/>
            <a:ext cx="5486400" cy="21447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76" lvl="5" marL="45717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53" lvl="6" marL="91435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31" lvl="7" marL="137153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08" lvl="8" marL="182870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 rot="5400000">
            <a:off x="854869" y="-119856"/>
            <a:ext cx="5486400" cy="62817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4325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76" lvl="5" marL="45717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53" lvl="6" marL="91435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31" lvl="7" marL="137153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08" lvl="8" marL="182870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 rot="5400000">
            <a:off x="2655887" y="-615951"/>
            <a:ext cx="453072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4325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1792288" y="4800601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76" lvl="5" marL="45717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53" lvl="6" marL="91435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31" lvl="7" marL="137153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08" lvl="8" marL="182870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1120"/>
              </a:spcBef>
              <a:spcAft>
                <a:spcPts val="0"/>
              </a:spcAft>
              <a:buClr>
                <a:srgbClr val="993300"/>
              </a:buClr>
              <a:buSzPts val="1400"/>
              <a:buFont typeface="Arial"/>
              <a:buNone/>
              <a:defRPr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2676" lvl="1" marL="457177" marR="0" rtl="0" algn="l">
              <a:spcBef>
                <a:spcPts val="980"/>
              </a:spcBef>
              <a:spcAft>
                <a:spcPts val="0"/>
              </a:spcAft>
              <a:buClr>
                <a:srgbClr val="CC66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2653" lvl="2" marL="914354" marR="0" rtl="0" algn="l">
              <a:spcBef>
                <a:spcPts val="840"/>
              </a:spcBef>
              <a:spcAft>
                <a:spcPts val="0"/>
              </a:spcAft>
              <a:buClr>
                <a:srgbClr val="009900"/>
              </a:buClr>
              <a:buSzPts val="1400"/>
              <a:buFont typeface="Arimo"/>
              <a:buNone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2631" lvl="3" marL="1371532" marR="0" rtl="0" algn="l">
              <a:spcBef>
                <a:spcPts val="7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2608" lvl="4" marL="1828708" marR="0" rtl="0" algn="l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4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2586" lvl="5" marL="2285886" marR="0" rtl="0" algn="l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4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2562" lvl="6" marL="2743063" marR="0" rtl="0" algn="l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4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2539" lvl="7" marL="3200240" marR="0" rtl="0" algn="l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4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2517" lvl="8" marL="3657417" marR="0" rtl="0" algn="l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4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1792288" y="5367339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9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42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35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315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315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315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315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315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315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76" lvl="5" marL="45717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53" lvl="6" marL="91435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31" lvl="7" marL="137153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08" lvl="8" marL="182870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1" type="body"/>
          </p:nvPr>
        </p:nvSpPr>
        <p:spPr>
          <a:xfrm>
            <a:off x="3575050" y="273051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1480" lvl="0" marL="457200" marR="0" rtl="0" algn="l">
              <a:spcBef>
                <a:spcPts val="1120"/>
              </a:spcBef>
              <a:spcAft>
                <a:spcPts val="0"/>
              </a:spcAft>
              <a:buClr>
                <a:srgbClr val="993300"/>
              </a:buClr>
              <a:buSzPts val="2880"/>
              <a:buFont typeface="Arial"/>
              <a:buChar char="●"/>
              <a:defRPr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70840" lvl="1" marL="914400" marR="0" rtl="0" algn="l">
              <a:spcBef>
                <a:spcPts val="980"/>
              </a:spcBef>
              <a:spcAft>
                <a:spcPts val="0"/>
              </a:spcAft>
              <a:buClr>
                <a:srgbClr val="CC6600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spcBef>
                <a:spcPts val="840"/>
              </a:spcBef>
              <a:spcAft>
                <a:spcPts val="0"/>
              </a:spcAft>
              <a:buClr>
                <a:srgbClr val="009900"/>
              </a:buClr>
              <a:buSzPts val="1800"/>
              <a:buFont typeface="Arimo"/>
              <a:buChar char="4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23850" lvl="3" marL="1828800" marR="0" rtl="0" algn="l">
              <a:spcBef>
                <a:spcPts val="700"/>
              </a:spcBef>
              <a:spcAft>
                <a:spcPts val="0"/>
              </a:spcAft>
              <a:buClr>
                <a:schemeClr val="hlink"/>
              </a:buClr>
              <a:buSzPts val="15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23850" lvl="4" marL="2286000" marR="0" rtl="0" algn="l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3850" lvl="6" marL="3200400" marR="0" rtl="0" algn="l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3850" lvl="7" marL="3657600" marR="0" rtl="0" algn="l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3850" lvl="8" marL="4114800" marR="0" rtl="0" algn="l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2" type="body"/>
          </p:nvPr>
        </p:nvSpPr>
        <p:spPr>
          <a:xfrm>
            <a:off x="457201" y="1435101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9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42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35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315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315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315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315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315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315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76" lvl="5" marL="45717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53" lvl="6" marL="91435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31" lvl="7" marL="137153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08" lvl="8" marL="182870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198437" y="2960687"/>
            <a:ext cx="8610600" cy="201612"/>
            <a:chOff x="198437" y="2960687"/>
            <a:chExt cx="8610600" cy="201612"/>
          </a:xfrm>
        </p:grpSpPr>
        <p:sp>
          <p:nvSpPr>
            <p:cNvPr id="11" name="Google Shape;11;p1"/>
            <p:cNvSpPr txBox="1"/>
            <p:nvPr/>
          </p:nvSpPr>
          <p:spPr>
            <a:xfrm>
              <a:off x="198437" y="2960687"/>
              <a:ext cx="2870200" cy="201612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2" name="Google Shape;12;p1"/>
            <p:cNvSpPr txBox="1"/>
            <p:nvPr/>
          </p:nvSpPr>
          <p:spPr>
            <a:xfrm>
              <a:off x="3068637" y="2960687"/>
              <a:ext cx="2870200" cy="201612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3" name="Google Shape;13;p1"/>
            <p:cNvSpPr txBox="1"/>
            <p:nvPr/>
          </p:nvSpPr>
          <p:spPr>
            <a:xfrm>
              <a:off x="5938837" y="2960687"/>
              <a:ext cx="2870200" cy="201612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4" name="Google Shape;14;p1"/>
          <p:cNvSpPr txBox="1"/>
          <p:nvPr/>
        </p:nvSpPr>
        <p:spPr>
          <a:xfrm>
            <a:off x="6489700" y="6588125"/>
            <a:ext cx="2713037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Helvetica Neue"/>
              <a:buNone/>
            </a:pPr>
            <a:r>
              <a:rPr b="1" i="0" lang="en-US" sz="1000" u="non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Silberschatz, Galvin and Gagne ©2013</a:t>
            </a:r>
            <a:endParaRPr/>
          </a:p>
        </p:txBody>
      </p:sp>
      <p:sp>
        <p:nvSpPr>
          <p:cNvPr id="15" name="Google Shape;15;p1"/>
          <p:cNvSpPr txBox="1"/>
          <p:nvPr/>
        </p:nvSpPr>
        <p:spPr>
          <a:xfrm>
            <a:off x="26987" y="6613525"/>
            <a:ext cx="2659062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Helvetica Neue"/>
              <a:buNone/>
            </a:pPr>
            <a:r>
              <a:rPr b="1" i="0" lang="en-US" sz="1000" u="non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 Concepts – 9</a:t>
            </a:r>
            <a:r>
              <a:rPr b="1" baseline="30000" i="0" lang="en-US" sz="1000" u="non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1" i="0" lang="en-US" sz="1000" u="non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Edition</a:t>
            </a:r>
            <a:endParaRPr/>
          </a:p>
        </p:txBody>
      </p:sp>
      <p:pic>
        <p:nvPicPr>
          <p:cNvPr descr="dino_4" id="16" name="Google Shape;1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360737" y="4157662"/>
            <a:ext cx="2062162" cy="1593850"/>
          </a:xfrm>
          <a:prstGeom prst="rect">
            <a:avLst/>
          </a:prstGeom>
          <a:noFill/>
          <a:ln cap="flat" cmpd="sng" w="76200">
            <a:solidFill>
              <a:srgbClr val="336699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7" name="Google Shape;17;p1"/>
          <p:cNvSpPr txBox="1"/>
          <p:nvPr/>
        </p:nvSpPr>
        <p:spPr>
          <a:xfrm>
            <a:off x="3224212" y="4006850"/>
            <a:ext cx="2336800" cy="1887537"/>
          </a:xfrm>
          <a:prstGeom prst="rect">
            <a:avLst/>
          </a:prstGeom>
          <a:noFill/>
          <a:ln cap="flat" cmpd="thinThick" w="57150">
            <a:solidFill>
              <a:srgbClr val="66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" name="Google Shape;18;p1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76" lvl="5" marL="45717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53" lvl="6" marL="91435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31" lvl="7" marL="137153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08" lvl="8" marL="182870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" type="body"/>
          </p:nvPr>
        </p:nvSpPr>
        <p:spPr>
          <a:xfrm>
            <a:off x="806450" y="1233487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4325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no_3" id="23" name="Google Shape;23;p3"/>
          <p:cNvPicPr preferRelativeResize="0"/>
          <p:nvPr/>
        </p:nvPicPr>
        <p:blipFill/>
        <p:spPr>
          <a:xfrm>
            <a:off x="285750" y="0"/>
            <a:ext cx="1195387" cy="90805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24" name="Google Shape;24;p3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76" lvl="5" marL="45717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53" lvl="6" marL="91435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31" lvl="7" marL="137153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08" lvl="8" marL="182870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806450" y="1233487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4325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6" name="Google Shape;26;p3"/>
          <p:cNvSpPr txBox="1"/>
          <p:nvPr/>
        </p:nvSpPr>
        <p:spPr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7" name="Google Shape;27;p3"/>
          <p:cNvCxnSpPr/>
          <p:nvPr/>
        </p:nvCxnSpPr>
        <p:spPr>
          <a:xfrm>
            <a:off x="457200" y="860425"/>
            <a:ext cx="8077200" cy="0"/>
          </a:xfrm>
          <a:prstGeom prst="straightConnector1">
            <a:avLst/>
          </a:prstGeom>
          <a:noFill/>
          <a:ln cap="flat" cmpd="sng" w="19050">
            <a:solidFill>
              <a:srgbClr val="3366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" name="Google Shape;28;p3"/>
          <p:cNvSpPr txBox="1"/>
          <p:nvPr/>
        </p:nvSpPr>
        <p:spPr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" name="Google Shape;29;p3"/>
          <p:cNvSpPr txBox="1"/>
          <p:nvPr/>
        </p:nvSpPr>
        <p:spPr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" name="Google Shape;30;p3"/>
          <p:cNvSpPr txBox="1"/>
          <p:nvPr/>
        </p:nvSpPr>
        <p:spPr>
          <a:xfrm>
            <a:off x="4256087" y="6613525"/>
            <a:ext cx="447675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Helvetica Neue"/>
              <a:buNone/>
            </a:pPr>
            <a:r>
              <a:rPr b="1" i="0" lang="en-US" sz="10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5.</a:t>
            </a:r>
            <a:fld id="{00000000-1234-1234-1234-123412341234}" type="slidenum">
              <a:rPr b="1" i="0" lang="en-US" sz="10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31" name="Google Shape;31;p3"/>
          <p:cNvSpPr txBox="1"/>
          <p:nvPr/>
        </p:nvSpPr>
        <p:spPr>
          <a:xfrm>
            <a:off x="6489700" y="6588125"/>
            <a:ext cx="2713037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Helvetica Neue"/>
              <a:buNone/>
            </a:pPr>
            <a:r>
              <a:rPr b="1" i="0" lang="en-US" sz="10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Silberschatz, Galvin and Gagne ©2013</a:t>
            </a:r>
            <a:endParaRPr/>
          </a:p>
        </p:txBody>
      </p:sp>
      <p:sp>
        <p:nvSpPr>
          <p:cNvPr id="32" name="Google Shape;32;p3"/>
          <p:cNvSpPr txBox="1"/>
          <p:nvPr/>
        </p:nvSpPr>
        <p:spPr>
          <a:xfrm>
            <a:off x="185737" y="6621462"/>
            <a:ext cx="2659062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Helvetica Neue"/>
              <a:buNone/>
            </a:pPr>
            <a:r>
              <a:rPr b="1" i="0" lang="en-US" sz="10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 Concepts – 9</a:t>
            </a:r>
            <a:r>
              <a:rPr b="1" baseline="30000" i="0" lang="en-US" sz="10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1" i="0" lang="en-US" sz="10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Edition</a:t>
            </a:r>
            <a:endParaRPr/>
          </a:p>
        </p:txBody>
      </p:sp>
      <p:pic>
        <p:nvPicPr>
          <p:cNvPr descr="dino_6" id="33" name="Google Shape;33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73987" y="5849937"/>
            <a:ext cx="1284287" cy="79216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ctrTitle"/>
          </p:nvPr>
        </p:nvSpPr>
        <p:spPr>
          <a:xfrm>
            <a:off x="685800" y="808037"/>
            <a:ext cx="7772400" cy="2128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b="1" i="0" lang="en-US" sz="43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Process Synchronization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457200" y="190500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Mutex Locks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827087" y="1177925"/>
            <a:ext cx="6869112" cy="5254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Previous solutions are complicated and generally inaccessible to application programmers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OS designers build software tools to solve critical section problem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Simplest is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mutex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lock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Protect a critical section  by first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acquire()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lock then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release()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lock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4162" lvl="1" marL="741362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Boolean variable indicating if lock is available or not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1312" lvl="0" marL="34131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Calls to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acquire()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release()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must be atomic</a:t>
            </a:r>
            <a:endParaRPr/>
          </a:p>
          <a:p>
            <a:pPr indent="-284162" lvl="1" marL="741362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Usually implemented via hardware atomic instructions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1312" lvl="0" marL="341312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But this solution requires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busy waiting</a:t>
            </a:r>
            <a:endParaRPr/>
          </a:p>
          <a:p>
            <a:pPr indent="-284162" lvl="1" marL="741362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lock therefore called a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spinlock</a:t>
            </a:r>
            <a:endParaRPr/>
          </a:p>
          <a:p>
            <a:pPr indent="-238443" lvl="0" marL="341313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3366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/>
        </p:nvSpPr>
        <p:spPr>
          <a:xfrm>
            <a:off x="1414462" y="4684712"/>
            <a:ext cx="1587500" cy="377825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BCBCB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2000" lIns="64000" spcFirstLastPara="1" rIns="64000" wrap="square" tIns="32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8" name="Google Shape;138;p25"/>
          <p:cNvSpPr txBox="1"/>
          <p:nvPr/>
        </p:nvSpPr>
        <p:spPr>
          <a:xfrm>
            <a:off x="1401762" y="4030662"/>
            <a:ext cx="1589087" cy="379412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BCBCB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2000" lIns="64000" spcFirstLastPara="1" rIns="64000" wrap="square" tIns="32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9" name="Google Shape;139;p25"/>
          <p:cNvSpPr txBox="1"/>
          <p:nvPr>
            <p:ph type="title"/>
          </p:nvPr>
        </p:nvSpPr>
        <p:spPr>
          <a:xfrm>
            <a:off x="457200" y="161925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acquire() and release()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882650" y="1169987"/>
            <a:ext cx="7234237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acquire() {</a:t>
            </a:r>
            <a:b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while (!available)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; /* busy wait */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available = false;;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release() 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available = true;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do 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1" i="1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acquire lock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critical section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1" i="1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release lock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remainder section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 while (true);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61303" lvl="0" marL="341313" marR="0" rtl="0" algn="l">
              <a:spcBef>
                <a:spcPts val="490"/>
              </a:spcBef>
              <a:spcAft>
                <a:spcPts val="0"/>
              </a:spcAft>
              <a:buClr>
                <a:srgbClr val="993300"/>
              </a:buClr>
              <a:buSzPts val="1260"/>
              <a:buFont typeface="Arial"/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457200" y="14763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Semaphore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827087" y="1163637"/>
            <a:ext cx="7921625" cy="5254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Synchronization tool that provides more sophisticated ways (than Mutex locks)  for process to synchronize their activities.</a:t>
            </a:r>
            <a:endParaRPr b="0" i="1" sz="1600" u="non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1312" lvl="0" marL="341312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Semaphore </a:t>
            </a:r>
            <a:r>
              <a:rPr b="1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integer variable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only be accessed via two indivisible (atomic) operations</a:t>
            </a:r>
            <a:endParaRPr/>
          </a:p>
          <a:p>
            <a:pPr indent="-284162" lvl="1" marL="741362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wait()</a:t>
            </a: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signal()</a:t>
            </a:r>
            <a:endParaRPr/>
          </a:p>
          <a:p>
            <a:pPr indent="-233362" lvl="2" marL="1084262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Originally called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P()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V()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Definition of  the 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wait() operation</a:t>
            </a:r>
            <a:endParaRPr/>
          </a:p>
          <a:p>
            <a:pPr indent="-284162" lvl="1" marL="741362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wait(S)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endParaRPr/>
          </a:p>
          <a:p>
            <a:pPr indent="-284162" lvl="1" marL="741362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while (S &lt;= 0)</a:t>
            </a:r>
            <a:endParaRPr/>
          </a:p>
          <a:p>
            <a:pPr indent="-284162" lvl="1" marL="741362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; // busy wait</a:t>
            </a:r>
            <a:endParaRPr/>
          </a:p>
          <a:p>
            <a:pPr indent="-284162" lvl="1" marL="741362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S--;</a:t>
            </a:r>
            <a:endParaRPr/>
          </a:p>
          <a:p>
            <a:pPr indent="-284162" lvl="1" marL="741362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Definition of  the 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signal() operation</a:t>
            </a:r>
            <a:endParaRPr b="1" i="0" sz="1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4162" lvl="1" marL="741362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signal(S)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endParaRPr/>
          </a:p>
          <a:p>
            <a:pPr indent="-284162" lvl="1" marL="741362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S++;</a:t>
            </a:r>
            <a:endParaRPr/>
          </a:p>
          <a:p>
            <a:pPr indent="-284162" lvl="1" marL="741362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561975" y="288925"/>
            <a:ext cx="853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Semaphore Usage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844550" y="1093787"/>
            <a:ext cx="719455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1" i="0" lang="en-US" sz="16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Counting semaphore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integer value can range over an unrestricted domain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1" i="0" lang="en-US" sz="16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Binary semaphore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integer value can range only between 0 and 1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Same as a </a:t>
            </a:r>
            <a:r>
              <a:rPr b="1" i="0" lang="en-US" sz="16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mutex lock</a:t>
            </a:r>
            <a:endParaRPr b="1" i="0" sz="1600" u="none" cap="none" strike="noStrike">
              <a:solidFill>
                <a:srgbClr val="3366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1312" lvl="0" marL="34131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solve various synchronization problems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Consider </a:t>
            </a:r>
            <a:r>
              <a:rPr b="1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1" baseline="-2500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1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1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1" baseline="-2500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that require</a:t>
            </a:r>
            <a:r>
              <a:rPr b="1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</a:t>
            </a:r>
            <a:r>
              <a:rPr b="1" baseline="-2500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1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happen before </a:t>
            </a:r>
            <a:r>
              <a:rPr b="1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1" baseline="-2500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Create a semaphore “</a:t>
            </a: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synch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” initialized to 0 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P1: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</a:t>
            </a:r>
            <a:r>
              <a:rPr b="1" baseline="-2500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signal(synch);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P2: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wait(synch)</a:t>
            </a:r>
            <a:r>
              <a:rPr b="0" i="0" lang="en-US" sz="1400" u="none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;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</a:t>
            </a:r>
            <a:r>
              <a:rPr b="1" baseline="-2500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1312" lvl="0" marL="34131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implement a counting semaphore </a:t>
            </a:r>
            <a:r>
              <a:rPr b="1" i="1" lang="en-US" sz="1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as a binary semaphore</a:t>
            </a:r>
            <a:endParaRPr/>
          </a:p>
          <a:p>
            <a:pPr indent="-249873" lvl="0" marL="341313" marR="0" rtl="0" algn="l"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457200" y="190500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Semaphore Implementation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869950" y="1157287"/>
            <a:ext cx="714375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Must guarantee that no two processes can execute  the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wait()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signal()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 the same semaphore at the same time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Thus, the implementation becomes the critical section problem where the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wait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signal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code are placed in the critical section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Could now have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busy waiting</a:t>
            </a:r>
            <a:r>
              <a:rPr b="0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critical section implementation</a:t>
            </a:r>
            <a:endParaRPr/>
          </a:p>
          <a:p>
            <a:pPr indent="-233362" lvl="2" marL="1084262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But implementation code is short</a:t>
            </a:r>
            <a:endParaRPr/>
          </a:p>
          <a:p>
            <a:pPr indent="-233362" lvl="2" marL="1084262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Little busy waiting if critical section rarely occupied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Note that applications may spend lots of time in critical sections and therefore this is not a good solution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  <a:p>
            <a:pPr indent="-238443" lvl="0" marL="341313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922337" y="44450"/>
            <a:ext cx="8467725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Semaphore Implementation with no Busy waiting </a:t>
            </a:r>
            <a:endParaRPr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936625" y="1041400"/>
            <a:ext cx="6962775" cy="4700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 each semaphore there is an associated waiting queue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entry in a waiting queue has two data items: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value (of type integer)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pointer to next record in the list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Two operations: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block</a:t>
            </a:r>
            <a:r>
              <a:rPr b="0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place the process invoking the operation on the appropriate waiting queue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wakeup</a:t>
            </a:r>
            <a:r>
              <a:rPr b="0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remove one of processes in the waiting queue and place it in the ready queue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typedef struct{ 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int value; 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struct process *list; 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 semaphore; </a:t>
            </a:r>
            <a:endParaRPr/>
          </a:p>
          <a:p>
            <a:pPr indent="-238441" lvl="0" marL="341312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2722" lvl="1" marL="741362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1312" lvl="0" marL="341312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0" i="0" lang="en-US" sz="1800" u="non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   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822325" y="144462"/>
            <a:ext cx="8356600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Implementation with no Busy waiting (Cont.)</a:t>
            </a:r>
            <a:endParaRPr/>
          </a:p>
        </p:txBody>
      </p:sp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1154112" y="901700"/>
            <a:ext cx="6122987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wait(semaphore *S) 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S-&gt;value--;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if (S-&gt;value &lt; 0) {</a:t>
            </a:r>
            <a:b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add this process to S-&gt;list;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block();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signal(semaphore *S) 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S-&gt;value++;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if (S-&gt;value &lt;= 0) {</a:t>
            </a:r>
            <a:b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remove a process P from S-&gt;list;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wakeup(P);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969962" y="161925"/>
            <a:ext cx="77168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Deadlock and Starvation</a:t>
            </a:r>
            <a:endParaRPr/>
          </a:p>
        </p:txBody>
      </p:sp>
      <p:sp>
        <p:nvSpPr>
          <p:cNvPr id="176" name="Google Shape;176;p31"/>
          <p:cNvSpPr txBox="1"/>
          <p:nvPr>
            <p:ph idx="1" type="body"/>
          </p:nvPr>
        </p:nvSpPr>
        <p:spPr>
          <a:xfrm>
            <a:off x="820737" y="1073150"/>
            <a:ext cx="7640637" cy="4906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Deadlock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two or more processes are waiting indefinitely for an event that can be caused by only one of the waiting processes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 </a:t>
            </a:r>
            <a:r>
              <a:rPr b="1" i="1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</a:t>
            </a: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two semaphores initialized to 1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0" i="1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        P</a:t>
            </a:r>
            <a:r>
              <a:rPr b="0" baseline="-2500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                        </a:t>
            </a:r>
            <a:r>
              <a:rPr b="0" i="1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        </a:t>
            </a: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wait(S); 	              wait(Q);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         wait(Q); 	              wait(S);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 ...		     ...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         signal(S);                 signal(Q);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signal(Q);                 signal(S);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1312" lvl="0" marL="341312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Starvation</a:t>
            </a:r>
            <a:r>
              <a:rPr b="0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indefinite blocking  </a:t>
            </a:r>
            <a:endParaRPr/>
          </a:p>
          <a:p>
            <a:pPr indent="-284162" lvl="1" marL="741362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process may never be removed from the semaphore queue in which it is suspended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Priority Inversion</a:t>
            </a:r>
            <a:r>
              <a:rPr b="0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Scheduling problem when lower-priority process holds a lock needed by higher-priority process</a:t>
            </a:r>
            <a:endParaRPr/>
          </a:p>
          <a:p>
            <a:pPr indent="-284162" lvl="1" marL="741362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Solved via </a:t>
            </a:r>
            <a:r>
              <a:rPr b="1" i="0" lang="en-US" sz="16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priority-inheritance protocol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1146175" y="185737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Classical Problems of Synchronization</a:t>
            </a:r>
            <a:endParaRPr/>
          </a:p>
        </p:txBody>
      </p:sp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806450" y="1233487"/>
            <a:ext cx="752475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Classical problems used to test newly-proposed synchronization schemes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Bounded-Buffer Problem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Readers and Writers Problem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Dining-Philosophers Problem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1279525" y="277812"/>
            <a:ext cx="740727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Bounded-Buffer Problem</a:t>
            </a:r>
            <a:endParaRPr/>
          </a:p>
        </p:txBody>
      </p:sp>
      <p:sp>
        <p:nvSpPr>
          <p:cNvPr id="188" name="Google Shape;188;p33"/>
          <p:cNvSpPr txBox="1"/>
          <p:nvPr>
            <p:ph idx="1" type="body"/>
          </p:nvPr>
        </p:nvSpPr>
        <p:spPr>
          <a:xfrm>
            <a:off x="914400" y="1293812"/>
            <a:ext cx="7210425" cy="372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Arial"/>
              <a:buChar char="●"/>
            </a:pPr>
            <a:r>
              <a:rPr b="1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buffers, each can hold one item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Semaphore </a:t>
            </a:r>
            <a:r>
              <a:rPr b="1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mutex</a:t>
            </a:r>
            <a:r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nitialized to the value 1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Semaphore </a:t>
            </a:r>
            <a:r>
              <a:rPr b="1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full</a:t>
            </a:r>
            <a:r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initialized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the value 0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Semaphore </a:t>
            </a:r>
            <a:r>
              <a:rPr b="1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empty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initialized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the value n</a:t>
            </a:r>
            <a:endParaRPr/>
          </a:p>
          <a:p>
            <a:pPr indent="-238443" lvl="0" marL="341313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9" name="Google Shape;189;p33"/>
          <p:cNvSpPr txBox="1"/>
          <p:nvPr/>
        </p:nvSpPr>
        <p:spPr>
          <a:xfrm>
            <a:off x="2492375" y="3246437"/>
            <a:ext cx="1841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784225" y="187325"/>
            <a:ext cx="790257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857250" y="1125537"/>
            <a:ext cx="6892925" cy="4860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Processes can execute concurrently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May be interrupted at any time, partially completing execution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Concurrent access to shared data may result in data inconsistency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Maintaining data consistency requires mechanisms to ensure the orderly execution of cooperating processes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Illustration of the problem:</a:t>
            </a:r>
            <a:b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Suppose that we wanted to provide a solution to the consumer-producer problem that fills </a:t>
            </a:r>
            <a:r>
              <a:rPr b="1" i="1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</a:t>
            </a: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buffers. We can do so by having an integer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counter</a:t>
            </a:r>
            <a:r>
              <a:rPr b="1" i="0" lang="en-US" sz="1800" u="none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that keeps track of the number of full buffers.  Initially,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counter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set to 0. It is incremented by the producer after it produces a new buffer and is decremented by the consumer after it consumes a buffer.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type="title"/>
          </p:nvPr>
        </p:nvSpPr>
        <p:spPr>
          <a:xfrm>
            <a:off x="1111250" y="176212"/>
            <a:ext cx="75755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Bounded Buffer Problem (Cont.)</a:t>
            </a:r>
            <a:endParaRPr/>
          </a:p>
        </p:txBody>
      </p:sp>
      <p:sp>
        <p:nvSpPr>
          <p:cNvPr id="195" name="Google Shape;195;p34"/>
          <p:cNvSpPr txBox="1"/>
          <p:nvPr>
            <p:ph idx="1" type="body"/>
          </p:nvPr>
        </p:nvSpPr>
        <p:spPr>
          <a:xfrm>
            <a:off x="914400" y="1279525"/>
            <a:ext cx="7848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structure of the producer process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1312" lvl="0" marL="34131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 { 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...</a:t>
            </a:r>
            <a:b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/* produce an item in next_produced */ 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... 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wait(empty); 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wait(mutex); 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...</a:t>
            </a:r>
            <a:b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/* add next produced to the buffer */ 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... 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signal(mutex); 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signal(full); 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} while (true);</a:t>
            </a:r>
            <a:b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type="title"/>
          </p:nvPr>
        </p:nvSpPr>
        <p:spPr>
          <a:xfrm>
            <a:off x="1306512" y="176212"/>
            <a:ext cx="71564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Bounded Buffer Problem (Cont.)</a:t>
            </a:r>
            <a:endParaRPr/>
          </a:p>
        </p:txBody>
      </p:sp>
      <p:sp>
        <p:nvSpPr>
          <p:cNvPr id="201" name="Google Shape;201;p35"/>
          <p:cNvSpPr txBox="1"/>
          <p:nvPr>
            <p:ph idx="1" type="body"/>
          </p:nvPr>
        </p:nvSpPr>
        <p:spPr>
          <a:xfrm>
            <a:off x="839787" y="1152525"/>
            <a:ext cx="7848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structure of the consumer process</a:t>
            </a:r>
            <a:endParaRPr/>
          </a:p>
          <a:p>
            <a:pPr indent="-249872" lvl="0" marL="34131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1312" lvl="0" marL="34131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 { 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wait(full); 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wait(mutex); 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...</a:t>
            </a:r>
            <a:b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/* remove an item from buffer to next_consumed */ 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... 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signal(mutex); 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signal(empty); 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...</a:t>
            </a:r>
            <a:b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/* consume the item in next consumed */ 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...</a:t>
            </a:r>
            <a:b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} while (true); </a:t>
            </a:r>
            <a:endParaRPr/>
          </a:p>
          <a:p>
            <a:pPr indent="-249873" lvl="0" marL="341313" marR="0" rtl="0" algn="l"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>
            <p:ph type="title"/>
          </p:nvPr>
        </p:nvSpPr>
        <p:spPr>
          <a:xfrm>
            <a:off x="1120775" y="146050"/>
            <a:ext cx="75660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Readers-Writers Problem</a:t>
            </a:r>
            <a:endParaRPr/>
          </a:p>
        </p:txBody>
      </p:sp>
      <p:sp>
        <p:nvSpPr>
          <p:cNvPr id="207" name="Google Shape;207;p36"/>
          <p:cNvSpPr txBox="1"/>
          <p:nvPr>
            <p:ph idx="1" type="body"/>
          </p:nvPr>
        </p:nvSpPr>
        <p:spPr>
          <a:xfrm>
            <a:off x="860425" y="1111250"/>
            <a:ext cx="7866062" cy="5005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data set is shared among a number of concurrent processes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Readers – only read the data set; they do </a:t>
            </a:r>
            <a:r>
              <a:rPr b="1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perform any updates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Writers   – can both read and write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 – allow multiple readers to read at the same time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Only one single writer can access the shared data at the same time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Several variations of how readers and writers are considered  – all involve some form of priorities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Shared Data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set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Semaphore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rw_mutex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initialized to 1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Semaphore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mutex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initialized to 1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Integer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read_count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initialized to 0</a:t>
            </a:r>
            <a:endParaRPr/>
          </a:p>
          <a:p>
            <a:pPr indent="-238443" lvl="0" marL="341313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/>
          <p:nvPr>
            <p:ph type="title"/>
          </p:nvPr>
        </p:nvSpPr>
        <p:spPr>
          <a:xfrm>
            <a:off x="1025525" y="190500"/>
            <a:ext cx="766127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Readers-Writers Problem (Cont.)</a:t>
            </a:r>
            <a:endParaRPr/>
          </a:p>
        </p:txBody>
      </p:sp>
      <p:sp>
        <p:nvSpPr>
          <p:cNvPr id="213" name="Google Shape;213;p37"/>
          <p:cNvSpPr txBox="1"/>
          <p:nvPr>
            <p:ph idx="1" type="body"/>
          </p:nvPr>
        </p:nvSpPr>
        <p:spPr>
          <a:xfrm>
            <a:off x="827087" y="1279525"/>
            <a:ext cx="7848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structure of a writer process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0" i="0" lang="en-US" sz="1600" u="non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do {</a:t>
            </a:r>
            <a:b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wait(rw_mutex); 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...</a:t>
            </a:r>
            <a:b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/* writing is performed */ 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... 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signal(rw_mutex); 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} while (true);</a:t>
            </a:r>
            <a:b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1312" lvl="0" marL="341312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1312" lvl="0" marL="341312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0" i="0" lang="en-US" sz="1800" u="non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/>
          <p:nvPr>
            <p:ph type="title"/>
          </p:nvPr>
        </p:nvSpPr>
        <p:spPr>
          <a:xfrm>
            <a:off x="1035050" y="190500"/>
            <a:ext cx="76517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Readers-Writers Problem (Cont.)</a:t>
            </a:r>
            <a:endParaRPr/>
          </a:p>
        </p:txBody>
      </p:sp>
      <p:sp>
        <p:nvSpPr>
          <p:cNvPr id="219" name="Google Shape;219;p38"/>
          <p:cNvSpPr txBox="1"/>
          <p:nvPr>
            <p:ph idx="1" type="body"/>
          </p:nvPr>
        </p:nvSpPr>
        <p:spPr>
          <a:xfrm>
            <a:off x="841375" y="1076325"/>
            <a:ext cx="7747000" cy="506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structure of a reader process</a:t>
            </a:r>
            <a:endParaRPr b="0" i="0" sz="1600" u="none">
              <a:solidFill>
                <a:srgbClr val="00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1312" lvl="0" marL="34131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do {</a:t>
            </a:r>
            <a:b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wait(mutex);</a:t>
            </a:r>
            <a:b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read_count++;</a:t>
            </a:r>
            <a:b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if (read_count == 1) 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wait(rw_mutex); 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signal(mutex); 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...</a:t>
            </a:r>
            <a:b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/* reading is performed */ 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... 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wait(mutex);</a:t>
            </a:r>
            <a:b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read count--;</a:t>
            </a:r>
            <a:b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if (read_count == 0) 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signal(rw_mutex); 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signal(mutex); 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 while (true);</a:t>
            </a:r>
            <a:b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t/>
            </a:r>
            <a:endParaRPr b="0" i="0" sz="1600" u="none">
              <a:solidFill>
                <a:srgbClr val="00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1312" lvl="0" marL="341312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t/>
            </a:r>
            <a:endParaRPr b="0" i="0" sz="1600" u="none">
              <a:solidFill>
                <a:srgbClr val="00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1312" lvl="0" marL="341312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0" i="0" lang="en-US" sz="1600" u="non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 txBox="1"/>
          <p:nvPr>
            <p:ph type="title"/>
          </p:nvPr>
        </p:nvSpPr>
        <p:spPr>
          <a:xfrm>
            <a:off x="1255712" y="147637"/>
            <a:ext cx="76771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Readers-Writers Problem Variations</a:t>
            </a:r>
            <a:endParaRPr/>
          </a:p>
        </p:txBody>
      </p:sp>
      <p:sp>
        <p:nvSpPr>
          <p:cNvPr id="225" name="Google Shape;225;p39"/>
          <p:cNvSpPr txBox="1"/>
          <p:nvPr>
            <p:ph idx="1" type="body"/>
          </p:nvPr>
        </p:nvSpPr>
        <p:spPr>
          <a:xfrm>
            <a:off x="879475" y="1146175"/>
            <a:ext cx="6359525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First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variation – no reader kept waiting unless writer has permission to use shared object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Second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variation – once writer is ready, it performs the write ASAP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Both may have starvation leading to even more variations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 is solved on some systems by kernel providing reader-writer locks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0"/>
          <p:cNvSpPr txBox="1"/>
          <p:nvPr>
            <p:ph type="title"/>
          </p:nvPr>
        </p:nvSpPr>
        <p:spPr>
          <a:xfrm>
            <a:off x="1016000" y="147637"/>
            <a:ext cx="76708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Dining-Philosophers Problem</a:t>
            </a:r>
            <a:endParaRPr/>
          </a:p>
        </p:txBody>
      </p:sp>
      <p:sp>
        <p:nvSpPr>
          <p:cNvPr id="231" name="Google Shape;231;p40"/>
          <p:cNvSpPr txBox="1"/>
          <p:nvPr>
            <p:ph idx="1" type="body"/>
          </p:nvPr>
        </p:nvSpPr>
        <p:spPr>
          <a:xfrm>
            <a:off x="928687" y="3403600"/>
            <a:ext cx="6908800" cy="2765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Philosophers spend their lives alternating thinking and eating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Don’t interact with their neighbors, occasionally try to pick up 2 chopsticks (one at a time) to eat from bowl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Need both to eat, then release both when done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the case of 5 philosophers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Shared data </a:t>
            </a:r>
            <a:endParaRPr/>
          </a:p>
          <a:p>
            <a:pPr indent="-233362" lvl="2" marL="108426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9900"/>
              </a:buClr>
              <a:buSzPts val="1200"/>
              <a:buFont typeface="Arimo"/>
              <a:buChar char="4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Bowl of rice (data set)</a:t>
            </a:r>
            <a:endParaRPr/>
          </a:p>
          <a:p>
            <a:pPr indent="-233362" lvl="2" marL="108426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9900"/>
              </a:buClr>
              <a:buSzPts val="1200"/>
              <a:buFont typeface="Arimo"/>
              <a:buChar char="4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Semaphore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chopstick [5]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initialized to 1</a:t>
            </a:r>
            <a:endParaRPr/>
          </a:p>
        </p:txBody>
      </p:sp>
      <p:pic>
        <p:nvPicPr>
          <p:cNvPr descr="6" id="232" name="Google Shape;23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95662" y="1079500"/>
            <a:ext cx="2208212" cy="21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1"/>
          <p:cNvSpPr txBox="1"/>
          <p:nvPr>
            <p:ph type="title"/>
          </p:nvPr>
        </p:nvSpPr>
        <p:spPr>
          <a:xfrm>
            <a:off x="1038225" y="161925"/>
            <a:ext cx="786606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b="1" i="0" lang="en-US" sz="30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  Dining-Philosophers Problem Algorithm</a:t>
            </a:r>
            <a:endParaRPr/>
          </a:p>
        </p:txBody>
      </p:sp>
      <p:sp>
        <p:nvSpPr>
          <p:cNvPr id="238" name="Google Shape;238;p41"/>
          <p:cNvSpPr txBox="1"/>
          <p:nvPr>
            <p:ph idx="1" type="body"/>
          </p:nvPr>
        </p:nvSpPr>
        <p:spPr>
          <a:xfrm>
            <a:off x="827087" y="1119187"/>
            <a:ext cx="7107237" cy="4784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6237" lvl="0" marL="3762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structure of Philosopher</a:t>
            </a:r>
            <a:r>
              <a:rPr b="0" i="1" lang="en-US" sz="1800" u="non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/>
          </a:p>
          <a:p>
            <a:pPr indent="-344487" lvl="2" marL="1195387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9900"/>
              </a:buClr>
              <a:buFont typeface="Arimo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 { </a:t>
            </a:r>
            <a:endParaRPr/>
          </a:p>
          <a:p>
            <a:pPr indent="-344487" lvl="2" marL="1195387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9900"/>
              </a:buClr>
              <a:buFont typeface="Arimo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wait (chopstick[i] );</a:t>
            </a:r>
            <a:endParaRPr/>
          </a:p>
          <a:p>
            <a:pPr indent="-344487" lvl="2" marL="1195387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9900"/>
              </a:buClr>
              <a:buFont typeface="Arimo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wait (chopStick[ (i + 1) % 5] );</a:t>
            </a:r>
            <a:endParaRPr/>
          </a:p>
          <a:p>
            <a:pPr indent="-344487" lvl="2" marL="1195387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9900"/>
              </a:buClr>
              <a:buFont typeface="Arimo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-344487" lvl="2" marL="1195387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9900"/>
              </a:buClr>
              <a:buFont typeface="Arimo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           //  eat</a:t>
            </a:r>
            <a:endParaRPr/>
          </a:p>
          <a:p>
            <a:pPr indent="-344487" lvl="2" marL="1195387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9900"/>
              </a:buClr>
              <a:buFont typeface="Arimo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4487" lvl="2" marL="1195387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9900"/>
              </a:buClr>
              <a:buFont typeface="Arimo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signal (chopstick[i] );</a:t>
            </a:r>
            <a:endParaRPr/>
          </a:p>
          <a:p>
            <a:pPr indent="-344487" lvl="2" marL="1195387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9900"/>
              </a:buClr>
              <a:buFont typeface="Arimo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signal (chopstick[ (i + 1) % 5] );</a:t>
            </a:r>
            <a:endParaRPr/>
          </a:p>
          <a:p>
            <a:pPr indent="-344487" lvl="2" marL="1195387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9900"/>
              </a:buClr>
              <a:buFont typeface="Arimo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-344487" lvl="2" marL="1195387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9900"/>
              </a:buClr>
              <a:buFont typeface="Arimo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//  think</a:t>
            </a:r>
            <a:endParaRPr/>
          </a:p>
          <a:p>
            <a:pPr indent="-344487" lvl="2" marL="1195387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Font typeface="Arimo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4487" lvl="2" marL="1195387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9900"/>
              </a:buClr>
              <a:buFont typeface="Arimo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while (TRUE);</a:t>
            </a:r>
            <a:endParaRPr b="0" i="0" sz="1600" u="none" cap="none" strike="noStrike">
              <a:solidFill>
                <a:srgbClr val="00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6237" lvl="0" marL="376237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What is the problem with this algorithm?</a:t>
            </a:r>
            <a:endParaRPr/>
          </a:p>
          <a:p>
            <a:pPr indent="-238443" lvl="0" marL="341313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/>
          <p:nvPr>
            <p:ph type="title"/>
          </p:nvPr>
        </p:nvSpPr>
        <p:spPr>
          <a:xfrm>
            <a:off x="1025525" y="142875"/>
            <a:ext cx="80025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Dining-Philosophers Problem Algorithm (Cont.)</a:t>
            </a:r>
            <a:endParaRPr/>
          </a:p>
        </p:txBody>
      </p:sp>
      <p:sp>
        <p:nvSpPr>
          <p:cNvPr id="244" name="Google Shape;244;p42"/>
          <p:cNvSpPr txBox="1"/>
          <p:nvPr>
            <p:ph idx="1" type="body"/>
          </p:nvPr>
        </p:nvSpPr>
        <p:spPr>
          <a:xfrm>
            <a:off x="885825" y="1223962"/>
            <a:ext cx="6442075" cy="4860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Deadlock handling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Allow at most 4 philosophers to be sitting simultaneously at  the table.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Allow a philosopher to pick up  the forks only if both are available (picking must be done in a critical section.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Use an asymmetric solution  -- an odd-numbered  philosopher picks  up first the left chopstick and then the right chopstick. Even-numbered  philosopher picks  up first the right chopstick and then the left chopstick. </a:t>
            </a:r>
            <a:endParaRPr/>
          </a:p>
          <a:p>
            <a:pPr indent="-192722" lvl="1" marL="741362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1312" lvl="0" marL="341312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38441" lvl="0" marL="341312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38443" lvl="0" marL="341313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3"/>
          <p:cNvSpPr txBox="1"/>
          <p:nvPr>
            <p:ph type="title"/>
          </p:nvPr>
        </p:nvSpPr>
        <p:spPr>
          <a:xfrm>
            <a:off x="923925" y="190500"/>
            <a:ext cx="776287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Problems with Semaphores</a:t>
            </a:r>
            <a:endParaRPr/>
          </a:p>
        </p:txBody>
      </p:sp>
      <p:sp>
        <p:nvSpPr>
          <p:cNvPr id="250" name="Google Shape;250;p43"/>
          <p:cNvSpPr txBox="1"/>
          <p:nvPr>
            <p:ph idx="1" type="body"/>
          </p:nvPr>
        </p:nvSpPr>
        <p:spPr>
          <a:xfrm>
            <a:off x="827087" y="1282700"/>
            <a:ext cx="6959600" cy="4860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Incorrect use of semaphore operations: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signal (mutex)  ….  wait (mutex)</a:t>
            </a:r>
            <a:b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wait (mutex)  …  wait (mutex)</a:t>
            </a:r>
            <a:endParaRPr/>
          </a:p>
          <a:p>
            <a:pPr indent="-192722" lvl="1" marL="741362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4162" lvl="1" marL="741362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Omitting  of wait (mutex) or signal (mutex) (or both)</a:t>
            </a:r>
            <a:endParaRPr/>
          </a:p>
          <a:p>
            <a:pPr indent="-192722" lvl="1" marL="741362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1312" lvl="0" marL="341312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Deadlock and starvation are possible.</a:t>
            </a:r>
            <a:endParaRPr/>
          </a:p>
          <a:p>
            <a:pPr indent="-238441" lvl="0" marL="341312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38441" lvl="0" marL="341312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38443" lvl="0" marL="341313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457200" y="187325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Producer 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1181100" y="1258887"/>
            <a:ext cx="6732587" cy="4557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(true) {</a:t>
            </a:r>
            <a:br>
              <a:rPr b="0" i="0" lang="en-U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/* produce an item in next produced */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while (counter == BUFFER_SIZE) 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/* do nothing */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buffer[in] = next_produced;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 = (in + 1) % BUFFER_SIZE;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counter++;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4"/>
          <p:cNvSpPr txBox="1"/>
          <p:nvPr>
            <p:ph type="title"/>
          </p:nvPr>
        </p:nvSpPr>
        <p:spPr>
          <a:xfrm>
            <a:off x="998537" y="190500"/>
            <a:ext cx="768826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Linux Synchronization</a:t>
            </a:r>
            <a:endParaRPr/>
          </a:p>
        </p:txBody>
      </p:sp>
      <p:sp>
        <p:nvSpPr>
          <p:cNvPr id="256" name="Google Shape;256;p44"/>
          <p:cNvSpPr txBox="1"/>
          <p:nvPr>
            <p:ph idx="1" type="body"/>
          </p:nvPr>
        </p:nvSpPr>
        <p:spPr>
          <a:xfrm>
            <a:off x="849312" y="1117600"/>
            <a:ext cx="671195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Linux: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Prior to kernel Version 2.6, disables interrupts to implement short critical sections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Version 2.6 and later, fully preemptive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Linux provides: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Semaphores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atomic integers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spinlocks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reader-writer versions of both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 single-cpu system, spinlocks replaced by enabling and disabling kernel preemption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5"/>
          <p:cNvSpPr txBox="1"/>
          <p:nvPr>
            <p:ph type="title"/>
          </p:nvPr>
        </p:nvSpPr>
        <p:spPr>
          <a:xfrm>
            <a:off x="1203325" y="190500"/>
            <a:ext cx="748347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Pthreads Synchronization</a:t>
            </a:r>
            <a:endParaRPr/>
          </a:p>
        </p:txBody>
      </p:sp>
      <p:sp>
        <p:nvSpPr>
          <p:cNvPr id="262" name="Google Shape;262;p45"/>
          <p:cNvSpPr txBox="1"/>
          <p:nvPr>
            <p:ph idx="1" type="body"/>
          </p:nvPr>
        </p:nvSpPr>
        <p:spPr>
          <a:xfrm>
            <a:off x="935037" y="1181100"/>
            <a:ext cx="7429500" cy="461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Pthreads API is OS-independent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provides: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mutex locks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condition variable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Non-portable extensions include: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read-write locks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spinlocks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6"/>
          <p:cNvSpPr txBox="1"/>
          <p:nvPr>
            <p:ph idx="1" type="body"/>
          </p:nvPr>
        </p:nvSpPr>
        <p:spPr>
          <a:xfrm>
            <a:off x="928687" y="771525"/>
            <a:ext cx="7021512" cy="5268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t/>
            </a:r>
            <a:endParaRPr b="0" i="0" sz="1600" u="none">
              <a:solidFill>
                <a:srgbClr val="00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1312" lvl="0" marL="341312" marR="0" rtl="0" algn="l">
              <a:lnSpc>
                <a:spcPct val="8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OpenMP is a set of compiler directives and API that support parallel progamming.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1312" lvl="0" marL="341312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b="1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update(int value)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1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 {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1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	#pragma omp critical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1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	{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1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		count += value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1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	}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1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  }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1312" lvl="0" marL="341312" marR="0" rtl="0" algn="l">
              <a:lnSpc>
                <a:spcPct val="8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code contained within the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#pragma omp critical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directive is treated as a critical section and performed atomically.</a:t>
            </a:r>
            <a:endParaRPr/>
          </a:p>
          <a:p>
            <a:pPr indent="-238443" lvl="0" marL="341313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8" name="Google Shape;268;p46"/>
          <p:cNvSpPr txBox="1"/>
          <p:nvPr/>
        </p:nvSpPr>
        <p:spPr>
          <a:xfrm>
            <a:off x="1238250" y="95250"/>
            <a:ext cx="7916862" cy="638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OpenMP Synchronization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487362" y="142875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Consumer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977900" y="1262062"/>
            <a:ext cx="6877050" cy="4860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(true)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while (counter == 0)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; /* do nothing */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next_consumed = buffer[out];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out = (out + 1) % BUFFER_SIZE; 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counter--;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/* consume the item in next consumed */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457200" y="14128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Race Condition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1004887" y="1177925"/>
            <a:ext cx="8067675" cy="5173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counter++ 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could be implemented as</a:t>
            </a:r>
            <a:b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register1 = counter</a:t>
            </a:r>
            <a:b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register1 = register1 + 1</a:t>
            </a:r>
            <a:b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counter = register1</a:t>
            </a:r>
            <a:endParaRPr b="0" i="0" sz="800" u="none" cap="none" strike="noStrike">
              <a:solidFill>
                <a:srgbClr val="00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1312" lvl="0" marL="341312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counter--</a:t>
            </a:r>
            <a:r>
              <a:rPr b="1" i="0" lang="en-US" sz="16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could be implemented as</a:t>
            </a:r>
            <a:b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0" lang="en-US" sz="16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register2 = counter</a:t>
            </a:r>
            <a:br>
              <a:rPr b="1" i="0" lang="en-US" sz="16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register2 = register2 - 1</a:t>
            </a:r>
            <a:br>
              <a:rPr b="1" i="0" lang="en-US" sz="16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counter = register2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1312" lvl="0" marL="341312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Consider this execution interleaving with “count = 5” initially:</a:t>
            </a:r>
            <a:endParaRPr/>
          </a:p>
          <a:p>
            <a:pPr indent="-284162" lvl="1" marL="741362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S0: producer execute 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register1 = counter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{register1 = 5}</a:t>
            </a:r>
            <a:b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S1: producer execute 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register1 = register1 + 1   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{register1 = 6} </a:t>
            </a:r>
            <a:b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S2: consumer execute </a:t>
            </a:r>
            <a:r>
              <a:rPr b="1" i="0" lang="en-US" sz="16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register2 = counter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{register2 = 5} </a:t>
            </a:r>
            <a:b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S3: consumer execute </a:t>
            </a:r>
            <a:r>
              <a:rPr b="1" i="0" lang="en-US" sz="16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register2 = register2 – 1  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{register2 = 4} </a:t>
            </a:r>
            <a:b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S4: producer execute 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counter = register1         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{counter = 6 } </a:t>
            </a:r>
            <a:b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S5: consumer execute </a:t>
            </a:r>
            <a:r>
              <a:rPr b="1" i="0" lang="en-US" sz="16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counter = register2        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{counter = 4}</a:t>
            </a:r>
            <a:endParaRPr/>
          </a:p>
          <a:p>
            <a:pPr indent="-249873" lvl="0" marL="341313" marR="0" rtl="0" algn="l"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457200" y="2016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Critical Section Problem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908050" y="1131887"/>
            <a:ext cx="694055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Consider system of </a:t>
            </a:r>
            <a:r>
              <a:rPr b="1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processes {</a:t>
            </a:r>
            <a:r>
              <a:rPr b="1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1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b="1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p</a:t>
            </a:r>
            <a:r>
              <a:rPr b="1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1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… p</a:t>
            </a:r>
            <a:r>
              <a:rPr b="1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n-1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process has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critical section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segment of code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 may be changing common variables, updating table, writing file, etc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one process in critical section, no other may be in its critical section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Critical section problem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to design protocol to solve this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process must ask permission to enter critical section in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entry section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may follow critical section with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exit section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then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remainder section</a:t>
            </a:r>
            <a:endParaRPr/>
          </a:p>
          <a:p>
            <a:pPr indent="-238441" lvl="0" marL="341312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1" i="0" sz="1800" u="none">
              <a:solidFill>
                <a:srgbClr val="3366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38443" lvl="0" marL="341313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1" i="0" sz="1800" u="none">
              <a:solidFill>
                <a:srgbClr val="3366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457200" y="1889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Critical Section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806450" y="1233487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General structure of process </a:t>
            </a:r>
            <a:r>
              <a:rPr b="1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1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  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38443" lvl="0" marL="341313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2" name="Google Shape;11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4912" y="1751012"/>
            <a:ext cx="3894137" cy="2690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1100137" y="277812"/>
            <a:ext cx="758666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Synchronization Hardware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908050" y="1233487"/>
            <a:ext cx="7161212" cy="4422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Many systems provide hardware support for implementing the critical section code.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solutions below based on idea of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locking</a:t>
            </a:r>
            <a:endParaRPr/>
          </a:p>
          <a:p>
            <a:pPr indent="-284162" lvl="1" marL="741362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Protecting critical regions via locks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Uniprocessors – could disable interrupts</a:t>
            </a:r>
            <a:endParaRPr/>
          </a:p>
          <a:p>
            <a:pPr indent="-284162" lvl="1" marL="741362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Currently running code would execute without preemption</a:t>
            </a:r>
            <a:endParaRPr/>
          </a:p>
          <a:p>
            <a:pPr indent="-284162" lvl="1" marL="741362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Generally too inefficient on multiprocessor systems</a:t>
            </a:r>
            <a:endParaRPr/>
          </a:p>
          <a:p>
            <a:pPr indent="-233362" lvl="2" marL="1084262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systems using this not broadly scalable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Modern machines provide special atomic hardware instructions</a:t>
            </a:r>
            <a:endParaRPr/>
          </a:p>
          <a:p>
            <a:pPr indent="-233362" lvl="2" marL="1084262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Atomic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non-interruptible</a:t>
            </a:r>
            <a:endParaRPr/>
          </a:p>
          <a:p>
            <a:pPr indent="-284162" lvl="1" marL="741362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Either test memory word and set value</a:t>
            </a:r>
            <a:endParaRPr/>
          </a:p>
          <a:p>
            <a:pPr indent="-284162" lvl="1" marL="741362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 swap contents of two memory words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/>
        </p:nvSpPr>
        <p:spPr>
          <a:xfrm>
            <a:off x="1898650" y="2058987"/>
            <a:ext cx="1674812" cy="376237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BCBCB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2000" lIns="64000" spcFirstLastPara="1" rIns="64000" wrap="square" tIns="32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4" name="Google Shape;124;p23"/>
          <p:cNvSpPr txBox="1"/>
          <p:nvPr/>
        </p:nvSpPr>
        <p:spPr>
          <a:xfrm>
            <a:off x="1906587" y="1419225"/>
            <a:ext cx="1674812" cy="346075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BCBCB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2000" lIns="64000" spcFirstLastPara="1" rIns="64000" wrap="square" tIns="32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5" name="Google Shape;125;p23"/>
          <p:cNvSpPr txBox="1"/>
          <p:nvPr>
            <p:ph type="title"/>
          </p:nvPr>
        </p:nvSpPr>
        <p:spPr>
          <a:xfrm>
            <a:off x="1193800" y="119062"/>
            <a:ext cx="81549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Solution to Critical-section Problem Using Locks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996950" y="1103312"/>
            <a:ext cx="772795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1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 { 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acquire lock 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critical section 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release lock 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remainder section 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 while (TRUE);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