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7010400" cy="9296400"/>
  <p:embeddedFontLst>
    <p:embeddedFont>
      <p:font typeface="Helvetica Neue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HelveticaNeue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3512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6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5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6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7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8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9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0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1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4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7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45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6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7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8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9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50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8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9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0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1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4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3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806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8620" lvl="0" marL="457200" marR="0" rtl="0" algn="l">
              <a:spcBef>
                <a:spcPts val="98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0519" lvl="1" marL="914400" marR="0" rtl="0" algn="l"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3850" lvl="2" marL="1371600" marR="0" rtl="0" algn="l">
              <a:spcBef>
                <a:spcPts val="700"/>
              </a:spcBef>
              <a:spcAft>
                <a:spcPts val="0"/>
              </a:spcAft>
              <a:buClr>
                <a:srgbClr val="009900"/>
              </a:buClr>
              <a:buSzPts val="1500"/>
              <a:buFont typeface="Arimo"/>
              <a:buChar char="4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2" type="body"/>
          </p:nvPr>
        </p:nvSpPr>
        <p:spPr>
          <a:xfrm>
            <a:off x="4997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8620" lvl="0" marL="457200" marR="0" rtl="0" algn="l">
              <a:spcBef>
                <a:spcPts val="98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0519" lvl="1" marL="914400" marR="0" rtl="0" algn="l"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3850" lvl="2" marL="1371600" marR="0" rtl="0" algn="l">
              <a:spcBef>
                <a:spcPts val="700"/>
              </a:spcBef>
              <a:spcAft>
                <a:spcPts val="0"/>
              </a:spcAft>
              <a:buClr>
                <a:srgbClr val="009900"/>
              </a:buClr>
              <a:buSzPts val="1500"/>
              <a:buFont typeface="Arimo"/>
              <a:buChar char="4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  <a:defRPr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49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 rot="5400000">
            <a:off x="5220494" y="1948657"/>
            <a:ext cx="5486400" cy="2144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 rot="5400000">
            <a:off x="854869" y="-119856"/>
            <a:ext cx="5486400" cy="628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 rot="5400000">
            <a:off x="2655887" y="-615951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1120"/>
              </a:spcBef>
              <a:spcAft>
                <a:spcPts val="0"/>
              </a:spcAft>
              <a:buClr>
                <a:srgbClr val="993300"/>
              </a:buClr>
              <a:buSzPts val="1400"/>
              <a:buFont typeface="Arial"/>
              <a:buNone/>
              <a:defRPr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spcBef>
                <a:spcPts val="980"/>
              </a:spcBef>
              <a:spcAft>
                <a:spcPts val="0"/>
              </a:spcAft>
              <a:buClr>
                <a:srgbClr val="CC66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l">
              <a:spcBef>
                <a:spcPts val="840"/>
              </a:spcBef>
              <a:spcAft>
                <a:spcPts val="0"/>
              </a:spcAft>
              <a:buClr>
                <a:srgbClr val="009900"/>
              </a:buClr>
              <a:buSzPts val="1400"/>
              <a:buFont typeface="Arimo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4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4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7432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4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2004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4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6576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4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15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1480" lvl="0" marL="457200" marR="0" rtl="0" algn="l">
              <a:spcBef>
                <a:spcPts val="1120"/>
              </a:spcBef>
              <a:spcAft>
                <a:spcPts val="0"/>
              </a:spcAft>
              <a:buClr>
                <a:srgbClr val="993300"/>
              </a:buClr>
              <a:buSzPts val="2880"/>
              <a:buFont typeface="Arial"/>
              <a:buChar char="●"/>
              <a:defRPr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0840" lvl="1" marL="914400" marR="0" rtl="0" algn="l">
              <a:spcBef>
                <a:spcPts val="980"/>
              </a:spcBef>
              <a:spcAft>
                <a:spcPts val="0"/>
              </a:spcAft>
              <a:buClr>
                <a:srgbClr val="CC6600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84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Char char="4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23850" lvl="3" marL="1828800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3850" lvl="4" marL="22860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15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  <a:defRPr b="1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5760" lvl="0" marL="457200" marR="0" rtl="0" algn="l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  <a:defRPr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  <a:defRPr b="1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5760" lvl="0" marL="457200" marR="0" rtl="0" algn="l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  <a:defRPr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image" Target="../media/image3.jp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98437" y="2960687"/>
            <a:ext cx="8610600" cy="201612"/>
            <a:chOff x="198437" y="2960687"/>
            <a:chExt cx="8610600" cy="201612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198437" y="2960687"/>
              <a:ext cx="2870200" cy="20161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3068637" y="2960687"/>
              <a:ext cx="2870200" cy="20161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5938837" y="2960687"/>
              <a:ext cx="2870200" cy="20161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" name="Google Shape;14;p1"/>
          <p:cNvSpPr txBox="1"/>
          <p:nvPr/>
        </p:nvSpPr>
        <p:spPr>
          <a:xfrm>
            <a:off x="6489700" y="65881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Helvetica Neue"/>
              <a:buNone/>
            </a:pP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26987" y="6613525"/>
            <a:ext cx="269557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Helvetica Neue"/>
              <a:buNone/>
            </a:pP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4"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360737" y="4157662"/>
            <a:ext cx="2062162" cy="1593850"/>
          </a:xfrm>
          <a:prstGeom prst="rect">
            <a:avLst/>
          </a:prstGeom>
          <a:noFill/>
          <a:ln cap="flat" cmpd="sng" w="762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7" name="Google Shape;17;p1"/>
          <p:cNvSpPr txBox="1"/>
          <p:nvPr/>
        </p:nvSpPr>
        <p:spPr>
          <a:xfrm>
            <a:off x="3224212" y="4006850"/>
            <a:ext cx="2336800" cy="1887537"/>
          </a:xfrm>
          <a:prstGeom prst="rect">
            <a:avLst/>
          </a:prstGeom>
          <a:noFill/>
          <a:ln cap="flat" cmpd="thinThick" w="57150">
            <a:solidFill>
              <a:srgbClr val="66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18;p1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no_3" id="23" name="Google Shape;23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5750" y="0"/>
            <a:ext cx="119538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3"/>
          <p:cNvSpPr txBox="1"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" name="Google Shape;27;p3"/>
          <p:cNvCxnSpPr/>
          <p:nvPr/>
        </p:nvCxnSpPr>
        <p:spPr>
          <a:xfrm>
            <a:off x="457200" y="860425"/>
            <a:ext cx="8077200" cy="0"/>
          </a:xfrm>
          <a:prstGeom prst="straightConnector1">
            <a:avLst/>
          </a:prstGeom>
          <a:noFill/>
          <a:ln cap="flat" cmpd="sng" w="1905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" name="Google Shape;28;p3"/>
          <p:cNvSpPr txBox="1"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4256087" y="6613525"/>
            <a:ext cx="44767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</a:t>
            </a:r>
            <a:fld id="{00000000-1234-1234-1234-123412341234}" type="slidenum"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1" name="Google Shape;31;p3"/>
          <p:cNvSpPr txBox="1"/>
          <p:nvPr/>
        </p:nvSpPr>
        <p:spPr>
          <a:xfrm>
            <a:off x="6489700" y="65881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32" name="Google Shape;32;p3"/>
          <p:cNvSpPr txBox="1"/>
          <p:nvPr/>
        </p:nvSpPr>
        <p:spPr>
          <a:xfrm>
            <a:off x="185737" y="6621462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6" id="33" name="Google Shape;3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3987" y="5849937"/>
            <a:ext cx="1284287" cy="7921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685800" y="782637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43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Chapter 4:  Threads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936625" y="201612"/>
            <a:ext cx="78263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User Threads and Kernel Threads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threads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management done by user-level threads library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Three primary thread libraries: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POSIX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Pthreads</a:t>
            </a:r>
            <a:endParaRPr b="1" i="1" sz="1800" u="none" cap="none" strike="noStrik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Windows threads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Java threads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Kernel threads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Supported by the Kernel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Examples – virtually all general purpose operating systems, including: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Windows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Solaris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Linux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Tru64 UNIX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 OS X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57200" y="1889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Multithreading Models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Many-to-One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One-to-One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Many-to-Many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57200" y="1762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Many-to-One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806450" y="1233487"/>
            <a:ext cx="46545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user-level threads mapped to single kernel thread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thread blocking causes all to block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threads may not run in parallel on muticore system because only one may be in kernel at a time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Few systems currently use this model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Solaris Green Threads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GNU Portable Threads</a:t>
            </a:r>
            <a:endParaRPr/>
          </a:p>
        </p:txBody>
      </p:sp>
      <p:pic>
        <p:nvPicPr>
          <p:cNvPr descr="4_05.pdf" id="141" name="Google Shape;14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500" y="2339975"/>
            <a:ext cx="2743200" cy="3055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One-to-One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806450" y="1233487"/>
            <a:ext cx="57721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user-level thread maps to kernel thread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Creating a user-level thread creates a kernel thread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concurrency than many-to-one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of threads per process sometimes restricted due to overhead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Windows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Linux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Solaris 9 and later</a:t>
            </a:r>
            <a:endParaRPr/>
          </a:p>
        </p:txBody>
      </p:sp>
      <p:pic>
        <p:nvPicPr>
          <p:cNvPr descr="4_06.pdf" id="148" name="Google Shape;14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9100" y="3048000"/>
            <a:ext cx="4475162" cy="19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Many-to-Many Model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827087" y="1155700"/>
            <a:ext cx="4448175" cy="4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many user level threads to be mapped to many kernel threads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the  operating system to create a sufficient number of kernel threads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Solaris prior to version 9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Windows  with the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ThreadFiber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package</a:t>
            </a:r>
            <a:endParaRPr/>
          </a:p>
        </p:txBody>
      </p:sp>
      <p:pic>
        <p:nvPicPr>
          <p:cNvPr descr="4_07.pdf" id="155" name="Google Shape;15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0337" y="2451100"/>
            <a:ext cx="3159125" cy="3033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457200" y="1635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Two-level Model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839787" y="1155700"/>
            <a:ext cx="6450012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 to M:M, except that it allows a user thread to be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bound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kernel thread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IRIX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HP-UX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Tru64 UNIX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Solaris 8 and earlier</a:t>
            </a:r>
            <a:endParaRPr/>
          </a:p>
        </p:txBody>
      </p:sp>
      <p:pic>
        <p:nvPicPr>
          <p:cNvPr descr="4_08.pdf" id="162" name="Google Shape;1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800" y="1976437"/>
            <a:ext cx="37782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457200" y="1889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Thread Libraries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806450" y="1233487"/>
            <a:ext cx="65595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 library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provides programmer with API for creating and managing threads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primary ways of implementing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Library entirely in user space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Kernel-level library supported by the OS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457200" y="2016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Pthreads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806450" y="1233487"/>
            <a:ext cx="7016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 be provided either as user-level or kernel-level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POSIX standard (IEEE 1003.1c) API for thread creation and synchronization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Specification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not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 specifies behavior of the thread library, implementation is up to development of the library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Common in UNIX operating systems (Solaris, Linux, Mac OS X)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457200" y="2016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Pthreads Example</a:t>
            </a:r>
            <a:endParaRPr/>
          </a:p>
        </p:txBody>
      </p:sp>
      <p:pic>
        <p:nvPicPr>
          <p:cNvPr descr="Screen Shot 2012-12-04 at 8.50.38 PM.png" id="180" name="Google Shape;18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4775" y="1090612"/>
            <a:ext cx="6529387" cy="4868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457200" y="1762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Pthreads Example (Cont.)</a:t>
            </a: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1662" y="995362"/>
            <a:ext cx="5795962" cy="53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457200" y="1762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806450" y="1233487"/>
            <a:ext cx="68135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modern applications are multithreaded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Threads run within application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tasks with the application can be implemented by separate threads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 display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Fetch data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Spell checking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Answer a network request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creation is heavy-weight while thread creation is light-weight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simplify code, increase efficiency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Kernels are generally multithreaded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1023937" y="176212"/>
            <a:ext cx="77930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Pthreads Code for Joining 10 Threads</a:t>
            </a:r>
            <a:endParaRPr/>
          </a:p>
        </p:txBody>
      </p:sp>
      <p:pic>
        <p:nvPicPr>
          <p:cNvPr id="192" name="Google Shape;19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2612" y="1447800"/>
            <a:ext cx="543877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457200" y="1889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Java Threads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811212" y="1231900"/>
            <a:ext cx="7031037" cy="37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 threads are managed by the JVM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Typically implemented using the threads model provided by underlying 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 threads may be created by: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Extending Thread class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Implementing the Runnable interface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</p:txBody>
      </p:sp>
      <p:pic>
        <p:nvPicPr>
          <p:cNvPr descr="Screen Shot 2012-12-04 at 9.09.28 PM.png" id="199" name="Google Shape;19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8675" y="2676525"/>
            <a:ext cx="3773487" cy="11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457200" y="1381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Java Multithreaded Program</a:t>
            </a:r>
            <a:endParaRPr/>
          </a:p>
        </p:txBody>
      </p:sp>
      <p:pic>
        <p:nvPicPr>
          <p:cNvPr id="205" name="Google Shape;20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100" y="877887"/>
            <a:ext cx="4202112" cy="56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1196975" y="163512"/>
            <a:ext cx="77184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Java Multithreaded Program (Cont.)</a:t>
            </a:r>
            <a:endParaRPr/>
          </a:p>
        </p:txBody>
      </p:sp>
      <p:pic>
        <p:nvPicPr>
          <p:cNvPr id="211" name="Google Shape;21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866775"/>
            <a:ext cx="7456487" cy="53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457200" y="1635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Implicit Threading</a:t>
            </a:r>
            <a:endParaRPr/>
          </a:p>
        </p:txBody>
      </p:sp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806450" y="1233487"/>
            <a:ext cx="6889750" cy="447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Growing in popularity as numbers of threads increase, program correctness more difficult with explicit threads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Creation and management of threads done by compilers and run-time libraries rather than programmers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Three methods explored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 Pools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Grand Central Dispatch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 methods include Microsoft Threading Building Blocks (TBB),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java.util.concurrent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package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457200" y="1381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OpenMP</a:t>
            </a:r>
            <a:endParaRPr/>
          </a:p>
        </p:txBody>
      </p:sp>
      <p:sp>
        <p:nvSpPr>
          <p:cNvPr id="223" name="Google Shape;223;p38"/>
          <p:cNvSpPr txBox="1"/>
          <p:nvPr>
            <p:ph idx="1" type="body"/>
          </p:nvPr>
        </p:nvSpPr>
        <p:spPr>
          <a:xfrm>
            <a:off x="806450" y="992187"/>
            <a:ext cx="3560762" cy="447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of compiler directives and an API for C, C++, FORTRAN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Provides support for parallel programming in shared-memory environments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Identifies </a:t>
            </a: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 regions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blocks of code that can run in parallel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#pragma omp parallel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as many threads as there are cores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#pragma omp parallel for for(i=0;i&lt;N;i++) {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c[i] = a[i] + b[i];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 for loop in parallel</a:t>
            </a:r>
            <a:endParaRPr/>
          </a:p>
          <a:p>
            <a:pPr indent="-251459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4" name="Google Shape;22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00" y="1473200"/>
            <a:ext cx="448310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885825" y="1635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Multithreaded Server Architecture</a:t>
            </a:r>
            <a:endParaRPr/>
          </a:p>
        </p:txBody>
      </p:sp>
      <p:pic>
        <p:nvPicPr>
          <p:cNvPr descr="4_02.pdf"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1137" y="1443037"/>
            <a:ext cx="639762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862012" y="415925"/>
            <a:ext cx="6951662" cy="31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Benefits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806450" y="1233487"/>
            <a:ext cx="72072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Responsiveness –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 allow continued execution if part of process is blocked, especially important for user interfaces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Resource Sharing –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threads share resources of process, easier than shared memory or message passing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Economy –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cheaper than process creation, thread switching lower overhead than context switching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Scalability –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can take advantage of multiprocessor architectures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12825" y="176212"/>
            <a:ext cx="76739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Multicore Programming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882650" y="1208087"/>
            <a:ext cx="772318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Multicore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multiprocessor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systems putting pressure on programmers, challenges include: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Dividing activities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splitting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dependency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 and debugging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Parallelism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implies a system can perform more than one task simultaneously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Concurrency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supports more than one task making progress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 processor / core, scheduler providing concurrency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12825" y="176212"/>
            <a:ext cx="76739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Multicore Programming (Cont.)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806450" y="1233487"/>
            <a:ext cx="71564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Types of parallelism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parallelism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distributes subsets of the same data across multiple cores, same operation on each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Task parallelism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distributing threads across cores, each thread performing unique operation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# of threads grows, so does architectural support for threading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CPUs have cores as well as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hardware threads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Oracle SPARC T4 with 8 cores, and 8 hardware threads per core</a:t>
            </a:r>
            <a:endParaRPr/>
          </a:p>
          <a:p>
            <a:pPr indent="-194309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676275" y="2968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Concurrency vs. Parallelism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457200" y="116363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Concurrent execution on single-core system:</a:t>
            </a:r>
            <a:endParaRPr/>
          </a:p>
          <a:p>
            <a:pPr indent="-386080" lvl="0" marL="488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6080" lvl="0" marL="488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6080" lvl="0" marL="488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0" marL="488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Parallelism on a multi-core system: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4_03.pdf"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9900" y="1814512"/>
            <a:ext cx="6259512" cy="784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_04.pdf" id="109" name="Google Shape;10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5575" y="3771900"/>
            <a:ext cx="3946525" cy="1554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1019175" y="1635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Single and Multithreaded Processes</a:t>
            </a:r>
            <a:endParaRPr/>
          </a:p>
        </p:txBody>
      </p:sp>
      <p:pic>
        <p:nvPicPr>
          <p:cNvPr descr="4_01.pdf" id="115" name="Google Shape;11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9750" y="1295400"/>
            <a:ext cx="6884987" cy="4468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57200" y="2016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Amdahl’s Law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869950" y="1106487"/>
            <a:ext cx="790098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Identifies performance gains from adding additional cores to an application that has both serial and parallel components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serial portion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processing cores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is, if application is 75% parallel / 25% serial, moving from 1 to 2 cores results in speedup of 1.6 times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approaches infinity, speedup approaches 1 /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Serial portion of an application has disproportionate  effect on performance gained by adding additional cores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t/>
            </a:r>
            <a:endParaRPr b="1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does the law take into account contemporary multicore systems?</a:t>
            </a:r>
            <a:endParaRPr/>
          </a:p>
        </p:txBody>
      </p:sp>
      <p:pic>
        <p:nvPicPr>
          <p:cNvPr descr="Screen Shot 2012-12-04 at 7.54.07 PM.png"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8125" y="2676525"/>
            <a:ext cx="2430462" cy="906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