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6858000" cx="9144000"/>
  <p:notesSz cx="7086600" cy="9372600"/>
  <p:embeddedFontLst>
    <p:embeddedFont>
      <p:font typeface="Helvetica Neue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6">
          <p15:clr>
            <a:srgbClr val="000000"/>
          </p15:clr>
        </p15:guide>
        <p15:guide id="2" pos="4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6" orient="horz"/>
        <p:guide pos="4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HelveticaNeue-regular.fntdata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HelveticaNeue-italic.fntdata"/><Relationship Id="rId21" Type="http://schemas.openxmlformats.org/officeDocument/2006/relationships/slide" Target="slides/slide15.xml"/><Relationship Id="rId65" Type="http://schemas.openxmlformats.org/officeDocument/2006/relationships/font" Target="fonts/HelveticaNeue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schemas.openxmlformats.org/officeDocument/2006/relationships/font" Target="fonts/HelveticaNeue-bold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16375" y="0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7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1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2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3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4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5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7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8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9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0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1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2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3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5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6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7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8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9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0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0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1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2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2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3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3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4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5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6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7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7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3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806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marR="0" rtl="0" algn="l"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0519" lvl="1" marL="914400" marR="0" rtl="0" algn="l"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marR="0" rtl="0" algn="l">
              <a:spcBef>
                <a:spcPts val="700"/>
              </a:spcBef>
              <a:spcAft>
                <a:spcPts val="0"/>
              </a:spcAft>
              <a:buClr>
                <a:srgbClr val="009900"/>
              </a:buClr>
              <a:buSzPts val="1500"/>
              <a:buFont typeface="Arimo"/>
              <a:buChar char="4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2" type="body"/>
          </p:nvPr>
        </p:nvSpPr>
        <p:spPr>
          <a:xfrm>
            <a:off x="4997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marR="0" rtl="0" algn="l"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0519" lvl="1" marL="914400" marR="0" rtl="0" algn="l"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marR="0" rtl="0" algn="l">
              <a:spcBef>
                <a:spcPts val="700"/>
              </a:spcBef>
              <a:spcAft>
                <a:spcPts val="0"/>
              </a:spcAft>
              <a:buClr>
                <a:srgbClr val="009900"/>
              </a:buClr>
              <a:buSzPts val="1500"/>
              <a:buFont typeface="Arimo"/>
              <a:buChar char="4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None/>
              <a:defRPr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490"/>
              </a:spcBef>
              <a:spcAft>
                <a:spcPts val="0"/>
              </a:spcAft>
              <a:buClr>
                <a:schemeClr val="hlink"/>
              </a:buClr>
              <a:buSzPts val="10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0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0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0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0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0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 rot="5400000">
            <a:off x="5220494" y="1948657"/>
            <a:ext cx="5486400" cy="214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 rot="5400000">
            <a:off x="854869" y="-119856"/>
            <a:ext cx="5486400" cy="628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 rot="5400000">
            <a:off x="2655887" y="-615951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1120"/>
              </a:spcBef>
              <a:spcAft>
                <a:spcPts val="0"/>
              </a:spcAft>
              <a:buClr>
                <a:srgbClr val="993300"/>
              </a:buClr>
              <a:buSzPts val="2880"/>
              <a:buFont typeface="Arial"/>
              <a:buNone/>
              <a:defRPr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rgbClr val="CC6600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rgbClr val="009900"/>
              </a:buClr>
              <a:buSzPts val="750"/>
              <a:buFont typeface="Arimo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15"/>
              </a:spcBef>
              <a:spcAft>
                <a:spcPts val="0"/>
              </a:spcAft>
              <a:buClr>
                <a:schemeClr val="hlink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marR="0" rtl="0" algn="l">
              <a:spcBef>
                <a:spcPts val="1120"/>
              </a:spcBef>
              <a:spcAft>
                <a:spcPts val="0"/>
              </a:spcAft>
              <a:buClr>
                <a:srgbClr val="993300"/>
              </a:buClr>
              <a:buSzPts val="2880"/>
              <a:buFont typeface="Arial"/>
              <a:buChar char="●"/>
              <a:defRPr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0840" lvl="1" marL="914400" marR="0" rtl="0" algn="l"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Char char="4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3850" lvl="3" marL="18288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3850" lvl="4" marL="22860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rgbClr val="CC6600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rgbClr val="009900"/>
              </a:buClr>
              <a:buSzPts val="750"/>
              <a:buFont typeface="Arimo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15"/>
              </a:spcBef>
              <a:spcAft>
                <a:spcPts val="0"/>
              </a:spcAft>
              <a:buClr>
                <a:schemeClr val="hlink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None/>
              <a:defRPr b="1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marR="0" rtl="0" algn="l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  <a:defRPr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None/>
              <a:defRPr b="1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marR="0" rtl="0" algn="l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  <a:defRPr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image" Target="../media/image28.jp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98437" y="2960687"/>
            <a:ext cx="8610600" cy="201612"/>
            <a:chOff x="198437" y="2960687"/>
            <a:chExt cx="8610600" cy="201612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198437" y="2960687"/>
              <a:ext cx="2870200" cy="20161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3068637" y="2960687"/>
              <a:ext cx="2870200" cy="20161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5938837" y="2960687"/>
              <a:ext cx="2870200" cy="20161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" name="Google Shape;14;p1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26987" y="6613525"/>
            <a:ext cx="269557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4"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60737" y="4157662"/>
            <a:ext cx="2062162" cy="1593850"/>
          </a:xfrm>
          <a:prstGeom prst="rect">
            <a:avLst/>
          </a:prstGeom>
          <a:noFill/>
          <a:ln cap="flat" cmpd="sng" w="762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7" name="Google Shape;17;p1"/>
          <p:cNvSpPr txBox="1"/>
          <p:nvPr/>
        </p:nvSpPr>
        <p:spPr>
          <a:xfrm>
            <a:off x="3224212" y="4006850"/>
            <a:ext cx="2336800" cy="1887537"/>
          </a:xfrm>
          <a:prstGeom prst="rect">
            <a:avLst/>
          </a:prstGeom>
          <a:noFill/>
          <a:ln cap="flat" cmpd="thinThick" w="57150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8;p1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23" name="Google Shape;23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750" y="0"/>
            <a:ext cx="119538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"/>
          <p:cNvSpPr txBox="1"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" name="Google Shape;27;p3"/>
          <p:cNvCxnSpPr/>
          <p:nvPr/>
        </p:nvCxnSpPr>
        <p:spPr>
          <a:xfrm>
            <a:off x="457200" y="860425"/>
            <a:ext cx="8077200" cy="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" name="Google Shape;28;p3"/>
          <p:cNvSpPr txBox="1"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256087" y="6613525"/>
            <a:ext cx="44767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9.</a:t>
            </a:r>
            <a:fld id="{00000000-1234-1234-1234-123412341234}" type="slidenum"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32" name="Google Shape;32;p3"/>
          <p:cNvSpPr txBox="1"/>
          <p:nvPr/>
        </p:nvSpPr>
        <p:spPr>
          <a:xfrm>
            <a:off x="185737" y="6621462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6" id="33" name="Google Shape;3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3987" y="5849937"/>
            <a:ext cx="1284287" cy="792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7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685800" y="80645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b="1" i="0" lang="en-US" sz="43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Chapter 9:  Virtual Memory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57200" y="1762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Valid-Invalid Bit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920750" y="1046162"/>
            <a:ext cx="7410450" cy="547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each page table entry a valid–invalid bit is associated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⇒ in-memory –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resident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⇒ not-in-memory)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Initially valid–invalid bit is set to</a:t>
            </a: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all entries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a page table snapshot: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During MMU address translation, if valid–invalid bit in page table entry is</a:t>
            </a: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⇒ page fault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4475" y="2238375"/>
            <a:ext cx="2828925" cy="32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92200" y="139700"/>
            <a:ext cx="8296275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Page Table When Some Pages Are Not in Main Memory</a:t>
            </a:r>
            <a:endParaRPr/>
          </a:p>
        </p:txBody>
      </p:sp>
      <p:pic>
        <p:nvPicPr>
          <p:cNvPr descr="9" id="134" name="Google Shape;13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7700" y="1174750"/>
            <a:ext cx="4967287" cy="4818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57200" y="2016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Page Fault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887412" y="904875"/>
            <a:ext cx="7138987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there is a reference to a page, first reference to that page will trap to operating system: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fault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looks at another table to decide:</a:t>
            </a:r>
            <a:endParaRPr/>
          </a:p>
          <a:p>
            <a:pPr indent="-341312" lvl="1" marL="798512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Invalid reference ⇒ abort</a:t>
            </a:r>
            <a:endParaRPr/>
          </a:p>
          <a:p>
            <a:pPr indent="-341312" lvl="1" marL="798512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Just not in memory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free frame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 page into frame via scheduled disk operation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Reset tables to indicate page now in memory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validation bit = </a:t>
            </a: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Restart the instruction that caused the page fault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690562" y="188912"/>
            <a:ext cx="79962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Steps in Handling a Page Fault</a:t>
            </a:r>
            <a:endParaRPr/>
          </a:p>
        </p:txBody>
      </p:sp>
      <p:pic>
        <p:nvPicPr>
          <p:cNvPr descr="9" id="146" name="Google Shape;1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9900" y="1217612"/>
            <a:ext cx="5800725" cy="4840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57200" y="2016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Aspects of Demand Paging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857250" y="1081087"/>
            <a:ext cx="7740650" cy="488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Extreme case – start process with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pages in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 sets instruction pointer to first instruction of process, non-memory-resident -&gt; page fault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for every other process pages on first access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Pure demand paging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Actually, a given instruction could access multiple pages -&gt; multiple page faults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fetch and decode of instruction which adds 2 numbers from memory and stores result back to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Pain decreased because of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locality of reference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Hardware support needed for demand paging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table with valid / invalid bit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Secondary memory (swap device with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 space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Instruction restart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457200" y="2016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Instruction Restart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938212" y="1157287"/>
            <a:ext cx="77025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an instruction that could access several different locations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move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 increment/decrement location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Restart the whole operation?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if source and destination overlap?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2812" y="1911350"/>
            <a:ext cx="1563687" cy="16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817562" y="201612"/>
            <a:ext cx="78692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Performance of Demand Paging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882650" y="1081087"/>
            <a:ext cx="7791450" cy="484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Stages in Demand Paging (worse case)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Trap to the operating 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Save the user registers and process state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Determine that the interrupt was a page fault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that the page reference was legal and determine the location of the page on the disk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Issue a read from the disk to a free frame:</a:t>
            </a:r>
            <a:endParaRPr/>
          </a:p>
          <a:p>
            <a:pPr indent="-341312" lvl="1" marL="798512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 in a queue for this device until the read request is serviced</a:t>
            </a:r>
            <a:endParaRPr/>
          </a:p>
          <a:p>
            <a:pPr indent="-341312" lvl="1" marL="798512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 for the device seek and/or latency time</a:t>
            </a:r>
            <a:endParaRPr/>
          </a:p>
          <a:p>
            <a:pPr indent="-341312" lvl="1" marL="798512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Begin the transfer of the page to a free frame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 waiting, allocate the CPU to some other user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Receive an interrupt from the disk I/O subsystem (I/O completed)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Save the registers and process state for the other user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Determine that the interrupt was from the disk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Correct the page table and other tables to show page is now in memory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 for the CPU to be allocated to this process again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Restore the user registers, process state, and new page table, and then resume the interrupted instruction</a:t>
            </a:r>
            <a:endParaRPr/>
          </a:p>
          <a:p>
            <a:pPr indent="-262890" lvl="0" marL="342900" marR="0" rtl="0" algn="l"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1304925" y="188912"/>
            <a:ext cx="79422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Performance of Demand Paging (Cont.)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844550" y="1119187"/>
            <a:ext cx="8299450" cy="4646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Three major activities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 the interrupt – careful coding means just several hundred instructions needed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the page – lots of time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Restart the process – again just a small amount of 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Fault Rate 0 ≤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≤ 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0 no page faults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1, every reference is a fault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Effective Access Time (EAT)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EAT = (1 –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x memory access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+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(page fault overhead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           + swap page out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           + swap page in 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935037" y="214312"/>
            <a:ext cx="77517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Demand Paging Example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857250" y="1068387"/>
            <a:ext cx="7715250" cy="484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access time = 200 nanoseconds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Average page-fault service time = 8 milliseconds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EAT = (1 – p) x 200 + p (8 milliseconds)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  = (1 – p  x 200 + p x 8,000,000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= 200 + p x 7,999,800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one access out of 1,000 causes a page fault, then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EAT = 8.2 microseconds.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This is a slowdown by a factor of 40!!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want performance degradation &lt; 10 percent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220 &gt; 200 + 7,999,800 x p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 &gt; 7,999,800 x 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 &lt; .0000025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 one page fault in every 400,000 memory accesses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520700" y="1635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Demand Paging Optimizations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806450" y="1028700"/>
            <a:ext cx="7575550" cy="5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 space I/O faster than file system I/O even if on the same device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 allocated in larger chunks, less management needed than file 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 entire process image to swap space at process load time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page in and out of swap space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in older BSD Unix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Demand page in from program binary on disk, but discard rather than paging out when freeing frame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in Solaris and current BSD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Still need to write to swap space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Pages not associated with a file (like stack and heap) – </a:t>
            </a:r>
            <a:r>
              <a:rPr b="1" i="0" lang="en-US" sz="16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anonymous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6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Pages modified in memory but not yet written back to the file 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Mobile systems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Typically don’t support swapping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Instead, demand page from file system and reclaim read-only pages (such as code)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57200" y="1412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862012" y="1111250"/>
            <a:ext cx="7213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needs to be in memory to execute, but entire program rarely used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Error code, unusual routines, large data structures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Entire program code not needed at same 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ability to execute partially-loaded program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 no longer constrained by limits of physical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program takes less memory while running -&gt; more programs run at the same time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Increased CPU utilization and throughput with no increase in response time or turnaround time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 I/O needed to load or swap programs into memory -&gt; each user program runs faster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457200" y="1254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Copy-on-Write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869950" y="1106487"/>
            <a:ext cx="73342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Copy-on-Write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(COW) allows both parent and child processes to initially </a:t>
            </a:r>
            <a:r>
              <a:rPr b="1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same pages in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either process modifies a shared page, only then is the page copied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COW allows more efficient process creation as only modified pages are copied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general, free pages are allocated from a </a:t>
            </a: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pool</a:t>
            </a:r>
            <a:r>
              <a:rPr b="0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</a:t>
            </a: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zero-fill-on-demand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Pool should always have free frames for fast demand page execution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Don’t want to have to free a frame as well as other processing on page fault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zero-out a page before allocating it?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vfork()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variation on 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fork()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call has parent suspend and child using copy-on-write address space of parent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Designed to have child call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exec()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Very efficient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984250" y="227012"/>
            <a:ext cx="77914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Before Process 1 Modifies Page C</a:t>
            </a:r>
            <a:endParaRPr/>
          </a:p>
        </p:txBody>
      </p:sp>
      <p:pic>
        <p:nvPicPr>
          <p:cNvPr descr="9" id="195" name="Google Shape;19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2700" y="1354137"/>
            <a:ext cx="7339012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889000" y="138112"/>
            <a:ext cx="7810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After Process 1 Modifies Page C</a:t>
            </a:r>
            <a:endParaRPr/>
          </a:p>
        </p:txBody>
      </p:sp>
      <p:pic>
        <p:nvPicPr>
          <p:cNvPr descr="9" id="201" name="Google Shape;20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8300" y="1319212"/>
            <a:ext cx="6403975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1131887" y="144462"/>
            <a:ext cx="78692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What Happens if There is no Free Frame?</a:t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852487" y="1133475"/>
            <a:ext cx="7300912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up by process pages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in demand from the kernel, I/O buffers, etc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much to allocate to each?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replacement – find some page in memory, but not really in use, page it out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– terminate? swap out? replace the page?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Performance – want an algorithm which will result in minimum number of page faults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page may be brought into memory several times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962025" y="188912"/>
            <a:ext cx="77247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Page Replacement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895350" y="1233487"/>
            <a:ext cx="65087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Prevent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over-allocation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memory by modifying page-fault service routine to include page replacement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modify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dirty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bit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reduce overhead of page transfers – only modified pages are written to disk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replacement completes separation between logical memory and physical memory – large virtual memory can be provided on a smaller physical memory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993775" y="188912"/>
            <a:ext cx="7693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Need For Page Replacement</a:t>
            </a:r>
            <a:endParaRPr/>
          </a:p>
        </p:txBody>
      </p:sp>
      <p:pic>
        <p:nvPicPr>
          <p:cNvPr descr="9" id="219" name="Google Shape;21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7200" y="1192212"/>
            <a:ext cx="6192837" cy="45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1079500" y="163512"/>
            <a:ext cx="76073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Basic Page Replacement</a:t>
            </a:r>
            <a:endParaRPr/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908050" y="1122362"/>
            <a:ext cx="7653337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9412" lvl="0" marL="379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location of the desired page on disk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79412" lvl="0" marL="3794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 free frame: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-  If there is a free frame, use it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-  If there is no free frame, use a page replacement algorithm to select a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victim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frame</a:t>
            </a:r>
            <a:b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-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victim frame to disk if dirty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79412" lvl="0" marL="3794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Bring  the desired page into the (newly) free frame; update the page and frame tables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79412" lvl="0" marL="3794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Continue the process by restarting the instruction that caused the trap</a:t>
            </a:r>
            <a:endParaRPr/>
          </a:p>
          <a:p>
            <a:pPr indent="-276542" lvl="0" marL="3794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9412" lvl="0" marL="3794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 now potentially 2 page transfers for page fault – increasing EAT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1022350" y="176212"/>
            <a:ext cx="76644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Page Replacement</a:t>
            </a:r>
            <a:endParaRPr/>
          </a:p>
        </p:txBody>
      </p:sp>
      <p:pic>
        <p:nvPicPr>
          <p:cNvPr descr="9" id="231" name="Google Shape;23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500" y="1223962"/>
            <a:ext cx="6267450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1239837" y="163512"/>
            <a:ext cx="76755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Page and Frame Replacement Algorithms</a:t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869950" y="1133475"/>
            <a:ext cx="7486650" cy="4899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Frame-allocation algorithm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determines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many frames to give each process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frames to replace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Page-replacement algorithm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Want lowest page-fault rate on both first access and re-access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Evaluate algorithm by running it on a particular string of memory references (reference string) and computing the number of page faults on that string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 is just page numbers, not full addresses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Repeated access to the same page does not cause a page fault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 depend on number of frames available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all our examples, the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 string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referenced page numbers is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         </a:t>
            </a: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7,0,1,2,0,3,0,4,2,3,0,3,0,3,2,1,2,0,1,7,0,1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1104900" y="984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Graph of Page Faults Versus The Number of Frames</a:t>
            </a:r>
            <a:endParaRPr/>
          </a:p>
        </p:txBody>
      </p:sp>
      <p:pic>
        <p:nvPicPr>
          <p:cNvPr id="243" name="Google Shape;24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4800" y="1238250"/>
            <a:ext cx="6045200" cy="3557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57200" y="150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Background (Cont.)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849312" y="1063625"/>
            <a:ext cx="7177087" cy="452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memory</a:t>
            </a: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separation of user logical memory from physical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part of the program needs to be in memory for execution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 address space can therefore be much larger than physical address space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address spaces to be shared by several processes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for more efficient process creation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programs running concurrently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 I/O needed to load or swap processes</a:t>
            </a:r>
            <a:endParaRPr/>
          </a:p>
          <a:p>
            <a:pPr indent="-251459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941387" y="176212"/>
            <a:ext cx="7821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First-In-First-Out (FIFO) Algorithm</a:t>
            </a:r>
            <a:endParaRPr/>
          </a:p>
        </p:txBody>
      </p:sp>
      <p:sp>
        <p:nvSpPr>
          <p:cNvPr id="249" name="Google Shape;249;p43"/>
          <p:cNvSpPr txBox="1"/>
          <p:nvPr>
            <p:ph idx="1" type="body"/>
          </p:nvPr>
        </p:nvSpPr>
        <p:spPr>
          <a:xfrm>
            <a:off x="908050" y="1052512"/>
            <a:ext cx="7283450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 string: </a:t>
            </a: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7,0,1,2,0,3,0,4,2,3,0,3,0,3,2,1,2,0,1,7,0,1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frames (3 pages can be in memory at a time per process)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vary by reference string: consider 1,2,3,4,1,2,5,1,2,3,4,5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Adding more frames can cause more page faults!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Belady’s Anomaly</a:t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track ages of pages?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Just use a FIFO queue</a:t>
            </a:r>
            <a:endParaRPr/>
          </a:p>
        </p:txBody>
      </p:sp>
      <p:sp>
        <p:nvSpPr>
          <p:cNvPr id="250" name="Google Shape;250;p43"/>
          <p:cNvSpPr txBox="1"/>
          <p:nvPr/>
        </p:nvSpPr>
        <p:spPr>
          <a:xfrm>
            <a:off x="1333500" y="3546475"/>
            <a:ext cx="16335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 page faults</a:t>
            </a:r>
            <a:endParaRPr/>
          </a:p>
        </p:txBody>
      </p:sp>
      <p:pic>
        <p:nvPicPr>
          <p:cNvPr id="251" name="Google Shape;25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4337" y="1854200"/>
            <a:ext cx="5327650" cy="1697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>
            <p:ph type="title"/>
          </p:nvPr>
        </p:nvSpPr>
        <p:spPr>
          <a:xfrm>
            <a:off x="1168400" y="214312"/>
            <a:ext cx="77343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FIFO Illustrating Belady’s Anomaly</a:t>
            </a:r>
            <a:endParaRPr/>
          </a:p>
        </p:txBody>
      </p:sp>
      <p:pic>
        <p:nvPicPr>
          <p:cNvPr descr="9_13.pdf" id="257" name="Google Shape;25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3537" y="1303337"/>
            <a:ext cx="5676900" cy="4062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/>
          <p:nvPr>
            <p:ph type="title"/>
          </p:nvPr>
        </p:nvSpPr>
        <p:spPr>
          <a:xfrm>
            <a:off x="749300" y="138112"/>
            <a:ext cx="7937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Optimal Algorithm</a:t>
            </a:r>
            <a:endParaRPr/>
          </a:p>
        </p:txBody>
      </p:sp>
      <p:sp>
        <p:nvSpPr>
          <p:cNvPr id="263" name="Google Shape;263;p45"/>
          <p:cNvSpPr txBox="1"/>
          <p:nvPr>
            <p:ph idx="1" type="body"/>
          </p:nvPr>
        </p:nvSpPr>
        <p:spPr>
          <a:xfrm>
            <a:off x="895350" y="11191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Replace page that will not be used for longest period of time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 is optimal for the example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do you know this?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Can’t read the future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for measuring how well your algorithm performs</a:t>
            </a:r>
            <a:endParaRPr/>
          </a:p>
        </p:txBody>
      </p:sp>
      <p:pic>
        <p:nvPicPr>
          <p:cNvPr id="264" name="Google Shape;26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2900" y="3159125"/>
            <a:ext cx="6259512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type="title"/>
          </p:nvPr>
        </p:nvSpPr>
        <p:spPr>
          <a:xfrm>
            <a:off x="1368425" y="163512"/>
            <a:ext cx="76739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Least Recently Used (LRU) Algorithm</a:t>
            </a:r>
            <a:endParaRPr/>
          </a:p>
        </p:txBody>
      </p:sp>
      <p:sp>
        <p:nvSpPr>
          <p:cNvPr id="270" name="Google Shape;270;p46"/>
          <p:cNvSpPr txBox="1"/>
          <p:nvPr>
            <p:ph idx="1" type="body"/>
          </p:nvPr>
        </p:nvSpPr>
        <p:spPr>
          <a:xfrm>
            <a:off x="889000" y="727075"/>
            <a:ext cx="74549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past knowledge rather than future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Replace page that has not been used in the most amount of 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Associate time of last use with each page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 faults – better than FIFO but worse than OPT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Generally good algorithm and frequently used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how to implement?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9" id="271" name="Google Shape;27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5587" y="2363787"/>
            <a:ext cx="6902450" cy="1884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type="title"/>
          </p:nvPr>
        </p:nvSpPr>
        <p:spPr>
          <a:xfrm>
            <a:off x="457200" y="1762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LRU Algorithm (Cont.)</a:t>
            </a:r>
            <a:endParaRPr/>
          </a:p>
        </p:txBody>
      </p:sp>
      <p:sp>
        <p:nvSpPr>
          <p:cNvPr id="277" name="Google Shape;277;p47"/>
          <p:cNvSpPr txBox="1"/>
          <p:nvPr>
            <p:ph idx="1" type="body"/>
          </p:nvPr>
        </p:nvSpPr>
        <p:spPr>
          <a:xfrm>
            <a:off x="895350" y="950912"/>
            <a:ext cx="7524750" cy="524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Counter implementation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 page entry has a counter; every time page is referenced through this entry, copy the clock into the counter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a page needs to be changed, look at the counters to find smallest value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 through table needed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 implementation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Keep a stack of page numbers in a double link form: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referenced: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move it to the top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requires 6 pointers to be changed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each update more expensive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search for replacement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LRU and OPT are cases of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 algorithms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don’t have Belady’s Anomaly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8"/>
          <p:cNvSpPr txBox="1"/>
          <p:nvPr>
            <p:ph type="title"/>
          </p:nvPr>
        </p:nvSpPr>
        <p:spPr>
          <a:xfrm>
            <a:off x="1263650" y="103187"/>
            <a:ext cx="76263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Use Of A Stack to Record Most Recent Page References</a:t>
            </a:r>
            <a:endParaRPr/>
          </a:p>
        </p:txBody>
      </p:sp>
      <p:pic>
        <p:nvPicPr>
          <p:cNvPr descr="9_16.pdf" id="283" name="Google Shape;28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8037" y="1141412"/>
            <a:ext cx="4702175" cy="36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/>
          <p:nvPr>
            <p:ph type="title"/>
          </p:nvPr>
        </p:nvSpPr>
        <p:spPr>
          <a:xfrm>
            <a:off x="914400" y="150812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LRU Approximation Algorithms</a:t>
            </a:r>
            <a:endParaRPr/>
          </a:p>
        </p:txBody>
      </p:sp>
      <p:sp>
        <p:nvSpPr>
          <p:cNvPr id="289" name="Google Shape;289;p49"/>
          <p:cNvSpPr txBox="1"/>
          <p:nvPr>
            <p:ph idx="1" type="body"/>
          </p:nvPr>
        </p:nvSpPr>
        <p:spPr>
          <a:xfrm>
            <a:off x="919162" y="982662"/>
            <a:ext cx="7370762" cy="514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LRU needs special hardware and still slow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 bit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each page associate a bit, initially = 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page is referenced bit set to 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Replace any with reference bit = 0 (if one exists)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do not know the order, however</a:t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Second-chance algorithm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Generally FIFO, plus hardware-provided reference bit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Clock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replacement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page to be replaced has 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 bit = 0 -&gt; replace it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 bit = 1 then:</a:t>
            </a:r>
            <a:endParaRPr/>
          </a:p>
          <a:p>
            <a:pPr indent="-228600" lvl="3" marL="14287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reference bit 0, leave page in memory</a:t>
            </a:r>
            <a:endParaRPr/>
          </a:p>
          <a:p>
            <a:pPr indent="-228600" lvl="3" marL="14287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replace next page, subject to same rules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/>
          <p:nvPr>
            <p:ph type="title"/>
          </p:nvPr>
        </p:nvSpPr>
        <p:spPr>
          <a:xfrm>
            <a:off x="927100" y="177800"/>
            <a:ext cx="80105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Second-Chance (clock) Page-Replacement Algorithm</a:t>
            </a:r>
            <a:endParaRPr/>
          </a:p>
        </p:txBody>
      </p:sp>
      <p:pic>
        <p:nvPicPr>
          <p:cNvPr descr="9_17.pdf" id="295" name="Google Shape;29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8525" y="1092200"/>
            <a:ext cx="4402137" cy="4443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1"/>
          <p:cNvSpPr txBox="1"/>
          <p:nvPr>
            <p:ph type="title"/>
          </p:nvPr>
        </p:nvSpPr>
        <p:spPr>
          <a:xfrm>
            <a:off x="1016000" y="138112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Enhanced Second-Chance Algorithm</a:t>
            </a:r>
            <a:endParaRPr/>
          </a:p>
        </p:txBody>
      </p:sp>
      <p:sp>
        <p:nvSpPr>
          <p:cNvPr id="301" name="Google Shape;301;p51"/>
          <p:cNvSpPr txBox="1"/>
          <p:nvPr>
            <p:ph idx="1" type="body"/>
          </p:nvPr>
        </p:nvSpPr>
        <p:spPr>
          <a:xfrm>
            <a:off x="906462" y="1071562"/>
            <a:ext cx="7158037" cy="514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Improve algorithm by using reference bit and modify bit (if available) in concert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 ordered pair (reference, modify)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(0, 0) neither recently used not modified – best page to replace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(0, 1) not recently used but modified – not quite as good, must write out before replacement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0) recently used but clean – probably will be used again soon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1) recently used and modified – probably will be used again soon and need to write out before replacement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page replacement called for, use the clock scheme  but use the four classes replace page in lowest non-empty class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Might need to search circular queue several times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2"/>
          <p:cNvSpPr txBox="1"/>
          <p:nvPr>
            <p:ph type="title"/>
          </p:nvPr>
        </p:nvSpPr>
        <p:spPr>
          <a:xfrm>
            <a:off x="457200" y="1635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Counting Algorithms</a:t>
            </a:r>
            <a:endParaRPr/>
          </a:p>
        </p:txBody>
      </p:sp>
      <p:sp>
        <p:nvSpPr>
          <p:cNvPr id="307" name="Google Shape;307;p52"/>
          <p:cNvSpPr txBox="1"/>
          <p:nvPr>
            <p:ph idx="1" type="body"/>
          </p:nvPr>
        </p:nvSpPr>
        <p:spPr>
          <a:xfrm>
            <a:off x="915987" y="1155700"/>
            <a:ext cx="7377112" cy="4551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Keep a counter of the number of references that have been made to each page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common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Lease Frequently Used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LFU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Algorithm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replaces page with smallest count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Frequently Used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MFU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Algorithm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based on the argument that the page with the smallest count was probably just brought in and has yet to be used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57200" y="150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Background (Cont.)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874712" y="1038225"/>
            <a:ext cx="6834187" cy="452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address space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logical view of how process is stored in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Usually start at address 0, contiguous addresses until end of space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Meanwhile, physical memory organized in page frames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MMU must map logical to physical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memory can be implemented via: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Demand paging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Demand segmentation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3"/>
          <p:cNvSpPr txBox="1"/>
          <p:nvPr>
            <p:ph type="title"/>
          </p:nvPr>
        </p:nvSpPr>
        <p:spPr>
          <a:xfrm>
            <a:off x="457200" y="2016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Page-Buffering Algorithms</a:t>
            </a:r>
            <a:endParaRPr/>
          </a:p>
        </p:txBody>
      </p:sp>
      <p:sp>
        <p:nvSpPr>
          <p:cNvPr id="313" name="Google Shape;313;p53"/>
          <p:cNvSpPr txBox="1"/>
          <p:nvPr>
            <p:ph idx="1" type="body"/>
          </p:nvPr>
        </p:nvSpPr>
        <p:spPr>
          <a:xfrm>
            <a:off x="869950" y="1093787"/>
            <a:ext cx="7232650" cy="507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Keep a pool of free frames, always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frame available when needed, not found at fault time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page into free frame and select victim to evict and add to free pool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convenient, evict victim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Possibly, keep list of modified pages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backing store otherwise idle, write pages there and set to non-dirty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Possibly, keep free frame contents intact and note what is in them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referenced again before reused, no need to load contents again from disk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Generally useful to reduce penalty if wrong victim frame selected 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4"/>
          <p:cNvSpPr txBox="1"/>
          <p:nvPr>
            <p:ph type="title"/>
          </p:nvPr>
        </p:nvSpPr>
        <p:spPr>
          <a:xfrm>
            <a:off x="831850" y="138112"/>
            <a:ext cx="78676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Applications and Page Replacement</a:t>
            </a:r>
            <a:endParaRPr/>
          </a:p>
        </p:txBody>
      </p:sp>
      <p:sp>
        <p:nvSpPr>
          <p:cNvPr id="319" name="Google Shape;319;p54"/>
          <p:cNvSpPr txBox="1"/>
          <p:nvPr>
            <p:ph idx="1" type="body"/>
          </p:nvPr>
        </p:nvSpPr>
        <p:spPr>
          <a:xfrm>
            <a:off x="895350" y="1131887"/>
            <a:ext cx="70675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of these algorithms have OS guessing about future page access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applications have better knowledge – i.e. databases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intensive applications can cause double buffering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 keeps copy of page in memory as I/O buffer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keeps page in memory for its own 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can given direct access to the disk, getting out of the way of the applications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Raw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disk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Bypasses buffering, locking, etc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 txBox="1"/>
          <p:nvPr>
            <p:ph type="title"/>
          </p:nvPr>
        </p:nvSpPr>
        <p:spPr>
          <a:xfrm>
            <a:off x="808037" y="163512"/>
            <a:ext cx="78787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Allocation of Frames</a:t>
            </a:r>
            <a:endParaRPr/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890587" y="1120775"/>
            <a:ext cx="7351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process needs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minimum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 of frames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 IBM 370 – 6 pages to handle SS MOVE instruction: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instruction is 6 bytes, might span 2 pages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pages to handle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pages to handle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Maximum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course is total frames in the 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major allocation schemes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fixed allocation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 allocation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variations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6"/>
          <p:cNvSpPr txBox="1"/>
          <p:nvPr>
            <p:ph type="title"/>
          </p:nvPr>
        </p:nvSpPr>
        <p:spPr>
          <a:xfrm>
            <a:off x="738187" y="188912"/>
            <a:ext cx="7948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Fixed Allocation</a:t>
            </a:r>
            <a:endParaRPr/>
          </a:p>
        </p:txBody>
      </p:sp>
      <p:sp>
        <p:nvSpPr>
          <p:cNvPr id="331" name="Google Shape;331;p56"/>
          <p:cNvSpPr txBox="1"/>
          <p:nvPr>
            <p:ph idx="1" type="body"/>
          </p:nvPr>
        </p:nvSpPr>
        <p:spPr>
          <a:xfrm>
            <a:off x="901700" y="1082675"/>
            <a:ext cx="7226300" cy="464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Equal allocation – For example, if there are 100 frames (after allocating frames for the OS) and 5 processes, give each process 20 frames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Keep some as free frame buffer pool</a:t>
            </a:r>
            <a:endParaRPr/>
          </a:p>
          <a:p>
            <a:pPr indent="-29718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Proportional allocation – Allocate according to the size of process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as degree of multiprogramming, process sizes change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4309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4309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4309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2" name="Google Shape;33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6437" y="3630612"/>
            <a:ext cx="2857500" cy="16113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56"/>
          <p:cNvCxnSpPr/>
          <p:nvPr/>
        </p:nvCxnSpPr>
        <p:spPr>
          <a:xfrm>
            <a:off x="1782762" y="3792537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4" name="Google Shape;334;p56"/>
          <p:cNvCxnSpPr/>
          <p:nvPr/>
        </p:nvCxnSpPr>
        <p:spPr>
          <a:xfrm>
            <a:off x="1782762" y="4129087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5" name="Google Shape;335;p56"/>
          <p:cNvCxnSpPr/>
          <p:nvPr/>
        </p:nvCxnSpPr>
        <p:spPr>
          <a:xfrm>
            <a:off x="1782762" y="4989512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6" name="Google Shape;336;p56"/>
          <p:cNvCxnSpPr/>
          <p:nvPr/>
        </p:nvCxnSpPr>
        <p:spPr>
          <a:xfrm>
            <a:off x="1776412" y="4456112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337" name="Google Shape;337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5187" y="3425825"/>
            <a:ext cx="1506537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"/>
          <p:cNvSpPr txBox="1"/>
          <p:nvPr>
            <p:ph type="title"/>
          </p:nvPr>
        </p:nvSpPr>
        <p:spPr>
          <a:xfrm>
            <a:off x="866775" y="201612"/>
            <a:ext cx="782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Priority Allocation</a:t>
            </a:r>
            <a:endParaRPr/>
          </a:p>
        </p:txBody>
      </p:sp>
      <p:sp>
        <p:nvSpPr>
          <p:cNvPr id="343" name="Google Shape;343;p57"/>
          <p:cNvSpPr txBox="1"/>
          <p:nvPr>
            <p:ph idx="1" type="body"/>
          </p:nvPr>
        </p:nvSpPr>
        <p:spPr>
          <a:xfrm>
            <a:off x="920750" y="1190625"/>
            <a:ext cx="6851650" cy="4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a proportional allocation scheme using priorities rather than size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process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1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generates a page fault,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for replacement one of its frames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for replacement a frame from a process with lower priority number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8"/>
          <p:cNvSpPr txBox="1"/>
          <p:nvPr>
            <p:ph type="title"/>
          </p:nvPr>
        </p:nvSpPr>
        <p:spPr>
          <a:xfrm>
            <a:off x="1030287" y="188912"/>
            <a:ext cx="76565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Global vs. Local Allocation</a:t>
            </a:r>
            <a:endParaRPr/>
          </a:p>
        </p:txBody>
      </p:sp>
      <p:sp>
        <p:nvSpPr>
          <p:cNvPr id="349" name="Google Shape;349;p58"/>
          <p:cNvSpPr txBox="1"/>
          <p:nvPr>
            <p:ph idx="1" type="body"/>
          </p:nvPr>
        </p:nvSpPr>
        <p:spPr>
          <a:xfrm>
            <a:off x="877887" y="1116012"/>
            <a:ext cx="6958012" cy="4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Global replacement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process selects a replacement frame from the set of all frames; one process can take a frame from another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then process execution time can vary greatly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greater throughput so more common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replacement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each process selects from only its own set of allocated frames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consistent per-process performance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possibly underutilized memory</a:t>
            </a:r>
            <a:endParaRPr/>
          </a:p>
          <a:p>
            <a:pPr indent="-194309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9"/>
          <p:cNvSpPr txBox="1"/>
          <p:nvPr>
            <p:ph type="title"/>
          </p:nvPr>
        </p:nvSpPr>
        <p:spPr>
          <a:xfrm>
            <a:off x="457200" y="1889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Thrashing</a:t>
            </a:r>
            <a:endParaRPr/>
          </a:p>
        </p:txBody>
      </p:sp>
      <p:sp>
        <p:nvSpPr>
          <p:cNvPr id="355" name="Google Shape;355;p59"/>
          <p:cNvSpPr txBox="1"/>
          <p:nvPr>
            <p:ph idx="1" type="body"/>
          </p:nvPr>
        </p:nvSpPr>
        <p:spPr>
          <a:xfrm>
            <a:off x="889000" y="1131887"/>
            <a:ext cx="735330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 process does not have “enough” pages, the page-fault rate is very high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fault to get page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Replace existing frame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quickly need replaced frame back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leads to: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 CPU utilization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thinking that it needs to increase the degree of multiprogramming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Another process added to the system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Thrashing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≡ a process is busy swapping pages in and out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0"/>
          <p:cNvSpPr txBox="1"/>
          <p:nvPr>
            <p:ph type="title"/>
          </p:nvPr>
        </p:nvSpPr>
        <p:spPr>
          <a:xfrm>
            <a:off x="944562" y="163512"/>
            <a:ext cx="69230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Thrashing (Cont.)</a:t>
            </a:r>
            <a:endParaRPr/>
          </a:p>
        </p:txBody>
      </p:sp>
      <p:pic>
        <p:nvPicPr>
          <p:cNvPr descr="9" id="361" name="Google Shape;36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1100" y="1206500"/>
            <a:ext cx="6678612" cy="38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1"/>
          <p:cNvSpPr txBox="1"/>
          <p:nvPr>
            <p:ph type="title"/>
          </p:nvPr>
        </p:nvSpPr>
        <p:spPr>
          <a:xfrm>
            <a:off x="1262062" y="188912"/>
            <a:ext cx="71596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Demand Paging and Thrashing </a:t>
            </a:r>
            <a:endParaRPr/>
          </a:p>
        </p:txBody>
      </p:sp>
      <p:sp>
        <p:nvSpPr>
          <p:cNvPr id="367" name="Google Shape;367;p61"/>
          <p:cNvSpPr txBox="1"/>
          <p:nvPr>
            <p:ph idx="1" type="body"/>
          </p:nvPr>
        </p:nvSpPr>
        <p:spPr>
          <a:xfrm>
            <a:off x="938212" y="1084262"/>
            <a:ext cx="7100887" cy="300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does demand paging work?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Locality model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migrates from one locality to another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Localities may overlap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does thrashing occur?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 size of locality &gt; total memory size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 effects by using local or priority page replacement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2"/>
          <p:cNvSpPr txBox="1"/>
          <p:nvPr>
            <p:ph type="title"/>
          </p:nvPr>
        </p:nvSpPr>
        <p:spPr>
          <a:xfrm>
            <a:off x="457200" y="1762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Memory-Mapped Files</a:t>
            </a:r>
            <a:endParaRPr/>
          </a:p>
        </p:txBody>
      </p:sp>
      <p:sp>
        <p:nvSpPr>
          <p:cNvPr id="373" name="Google Shape;373;p62"/>
          <p:cNvSpPr txBox="1"/>
          <p:nvPr>
            <p:ph idx="1" type="body"/>
          </p:nvPr>
        </p:nvSpPr>
        <p:spPr>
          <a:xfrm>
            <a:off x="895350" y="1081087"/>
            <a:ext cx="7296150" cy="468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Memory-mapped file I/O allows file I/O to be treated as routine memory access by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mapping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disk block to a page in memory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file is initially read using demand paging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page-sized portion of the file is read from the file system into a physical page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Subsequent reads/writes to/from the file are treated as ordinary memory accesses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Simplifies and speeds file access by driving file I/O through memory rather than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write()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system calls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allows several processes to map the same file allowing the pages in memory to be shared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when does written data make it to disk?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Periodically and / or at file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time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example, when the pager scans for dirty pages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143000" y="76200"/>
            <a:ext cx="8080375" cy="608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Virtual Memory That is Larger Than Physical Memory</a:t>
            </a:r>
            <a:endParaRPr/>
          </a:p>
        </p:txBody>
      </p:sp>
      <p:pic>
        <p:nvPicPr>
          <p:cNvPr descr="9"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1185862"/>
            <a:ext cx="5360987" cy="4249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3"/>
          <p:cNvSpPr txBox="1"/>
          <p:nvPr>
            <p:ph type="title"/>
          </p:nvPr>
        </p:nvSpPr>
        <p:spPr>
          <a:xfrm>
            <a:off x="1497012" y="138112"/>
            <a:ext cx="74310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Memory-Mapped File Technique for all I/O</a:t>
            </a:r>
            <a:endParaRPr/>
          </a:p>
        </p:txBody>
      </p:sp>
      <p:sp>
        <p:nvSpPr>
          <p:cNvPr id="379" name="Google Shape;379;p63"/>
          <p:cNvSpPr txBox="1"/>
          <p:nvPr>
            <p:ph idx="1" type="body"/>
          </p:nvPr>
        </p:nvSpPr>
        <p:spPr>
          <a:xfrm>
            <a:off x="920750" y="1042987"/>
            <a:ext cx="7696200" cy="490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OSes  uses memory mapped files for standard I/O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can explicitly request memory mapping a file via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mmap()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system call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Now file mapped into process address space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standard I/O (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open(), read(), write(), close()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mmap anyway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map file into kernel address space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still does read() and write()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Copies data to and from kernel space and user space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Uses efficient memory management subsystem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Avoids needing separate subsystem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COW can be used for read/write non-shared pages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mapped files can be  used for shared memory (although again via separate system calls)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4"/>
          <p:cNvSpPr txBox="1"/>
          <p:nvPr>
            <p:ph type="title"/>
          </p:nvPr>
        </p:nvSpPr>
        <p:spPr>
          <a:xfrm>
            <a:off x="457200" y="1254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Memory Mapped Files</a:t>
            </a:r>
            <a:endParaRPr/>
          </a:p>
        </p:txBody>
      </p:sp>
      <p:pic>
        <p:nvPicPr>
          <p:cNvPr descr="9_22.pdf" id="385" name="Google Shape;38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173162"/>
            <a:ext cx="5149850" cy="46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5"/>
          <p:cNvSpPr txBox="1"/>
          <p:nvPr>
            <p:ph type="title"/>
          </p:nvPr>
        </p:nvSpPr>
        <p:spPr>
          <a:xfrm>
            <a:off x="1257300" y="103187"/>
            <a:ext cx="76581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Shared Memory via Memory-Mapped I/O</a:t>
            </a:r>
            <a:endParaRPr/>
          </a:p>
        </p:txBody>
      </p:sp>
      <p:pic>
        <p:nvPicPr>
          <p:cNvPr descr="9_23.pdf" id="391" name="Google Shape;39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1312" y="1320800"/>
            <a:ext cx="60706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6"/>
          <p:cNvSpPr txBox="1"/>
          <p:nvPr>
            <p:ph type="title"/>
          </p:nvPr>
        </p:nvSpPr>
        <p:spPr>
          <a:xfrm>
            <a:off x="1119187" y="163512"/>
            <a:ext cx="76057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Other Issues – Program Structure</a:t>
            </a:r>
            <a:endParaRPr/>
          </a:p>
        </p:txBody>
      </p:sp>
      <p:sp>
        <p:nvSpPr>
          <p:cNvPr id="397" name="Google Shape;397;p66"/>
          <p:cNvSpPr txBox="1"/>
          <p:nvPr>
            <p:ph idx="1" type="body"/>
          </p:nvPr>
        </p:nvSpPr>
        <p:spPr>
          <a:xfrm>
            <a:off x="877887" y="1104900"/>
            <a:ext cx="7548562" cy="499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 structure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int[128,128] data;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row is stored in one page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 1 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for (j = 0; j &lt;128; j++)</a:t>
            </a:r>
            <a:b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for (i = 0; i &lt; 128; i++)</a:t>
            </a:r>
            <a:b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data[i,j] = 0;</a:t>
            </a:r>
            <a:b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128 x 128 = 16,384 page faults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 2 	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for (i = 0; i &lt; 128; i++)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for (j = 0; j &lt; 128; j++)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data[i,j] = 0;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128 page faults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7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Kernel Memory Allocation</a:t>
            </a:r>
            <a:endParaRPr/>
          </a:p>
        </p:txBody>
      </p:sp>
      <p:sp>
        <p:nvSpPr>
          <p:cNvPr id="403" name="Google Shape;403;p67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Buddy System: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Buddy system allows for partitions of different sizes i.e includes a mix of small and large partitions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size of every chunk of memory(a partition) is a power of 2(we can write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Goal: to place every memory request in the smallest possible partition that will hold it, with just one condition that the partition must have a size that is equal to some power of 2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8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Kernel Memory Allocation</a:t>
            </a:r>
            <a:endParaRPr/>
          </a:p>
        </p:txBody>
      </p:sp>
      <p:sp>
        <p:nvSpPr>
          <p:cNvPr id="409" name="Google Shape;409;p68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Algorithm: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begin, the entire space available for allocation is treated as a single block of size 2</a:t>
            </a:r>
            <a:r>
              <a:rPr b="0" baseline="30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1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 request of size s such that 2</a:t>
            </a:r>
            <a:r>
              <a:rPr b="0" baseline="30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–1 &lt; s 2</a:t>
            </a:r>
            <a:r>
              <a:rPr b="0" baseline="30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made, then the entire block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allocated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Otherwise, the block is split into two equal buddies of size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baseline="30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–1 . If 2</a:t>
            </a:r>
            <a:r>
              <a:rPr b="0" baseline="30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–2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2</a:t>
            </a:r>
            <a:r>
              <a:rPr b="0" baseline="30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–1 , then the request is allocated to one of the two buddies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process continues until the smallest block greater than or equal to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is generated and allocated to the request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buddy system maintains a list of unallocated blocks of each size 2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endParaRPr b="0" i="1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unallocated block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 be removed from the (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+ 1) list by splitting it in half to create two buddies of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size 2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in the i list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Whenever a pair of buddies on the i list both become unallocated,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they are removed from that list and are merged into a single block on the (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+ 1) list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9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415" name="Google Shape;415;p69"/>
          <p:cNvSpPr txBox="1"/>
          <p:nvPr>
            <p:ph idx="1" type="body"/>
          </p:nvPr>
        </p:nvSpPr>
        <p:spPr>
          <a:xfrm>
            <a:off x="806450" y="1233487"/>
            <a:ext cx="8229600" cy="188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 that you are provided 1-Mbyte initial block. Process A requests for 100 Kbytes. Then Process B, Process C and Process D request for 240 Kbytes, 64 Kbytes and 256 Kbytes, respectively. Then, Process B and Process A are released, respectively. Now, another process, Process D requests 75 Kbytes, and then Process C, Process E and Process D are released, respectively.</a:t>
            </a:r>
            <a:endParaRPr/>
          </a:p>
        </p:txBody>
      </p:sp>
      <p:pic>
        <p:nvPicPr>
          <p:cNvPr descr="Fig07_06.gif" id="416" name="Google Shape;416;p69"/>
          <p:cNvPicPr preferRelativeResize="0"/>
          <p:nvPr/>
        </p:nvPicPr>
        <p:blipFill rotWithShape="1">
          <a:blip r:embed="rId3">
            <a:alphaModFix/>
          </a:blip>
          <a:srcRect b="12535" l="0" r="0" t="0"/>
          <a:stretch/>
        </p:blipFill>
        <p:spPr>
          <a:xfrm>
            <a:off x="1600200" y="3122612"/>
            <a:ext cx="594360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0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Tree Representation</a:t>
            </a:r>
            <a:endParaRPr/>
          </a:p>
        </p:txBody>
      </p:sp>
      <p:pic>
        <p:nvPicPr>
          <p:cNvPr descr="Fig07_07.gif" id="422" name="Google Shape;422;p70"/>
          <p:cNvPicPr preferRelativeResize="0"/>
          <p:nvPr/>
        </p:nvPicPr>
        <p:blipFill rotWithShape="1">
          <a:blip r:embed="rId3">
            <a:alphaModFix/>
          </a:blip>
          <a:srcRect b="16482" l="0" r="0" t="0"/>
          <a:stretch/>
        </p:blipFill>
        <p:spPr>
          <a:xfrm>
            <a:off x="1600200" y="1460500"/>
            <a:ext cx="5943600" cy="39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942975" y="176212"/>
            <a:ext cx="77438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Virtual-address Space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6600" y="1274762"/>
            <a:ext cx="2063750" cy="45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811212" y="1119187"/>
            <a:ext cx="4370387" cy="500221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Usually design logical address space for stack to start at Max logical address and grow “down” while heap grows “up”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Maximizes address space use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Unused address space between the two is hole</a:t>
            </a:r>
            <a:endParaRPr/>
          </a:p>
          <a:p>
            <a:pPr indent="-325437" lvl="2" marL="155098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physical memory needed until heap or stack grows to a given new page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Enables </a:t>
            </a: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sparse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 spaces with holes left for growth, dynamically linked libraries, etc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libraries shared via mapping into virtual address space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memory by mapping pages read-write into virtual address space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Pages can be shared during 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speeding process creation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392237" y="188912"/>
            <a:ext cx="75612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Shared Library Using Virtual Memory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4800" y="1255712"/>
            <a:ext cx="6296025" cy="4157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57200" y="1254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Demand Paging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704850" y="960437"/>
            <a:ext cx="4184650" cy="535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Could bring entire process into memory at load time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bring a page into memory only when it is needed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 I/O needed, no unnecessary I/O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 memory needed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Faster response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users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 to paging system with swapping (diagram on right)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is needed ⇒ reference to it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invalid reference ⇒ abort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not-in-memory ⇒ bring to memory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Lazy swapper</a:t>
            </a:r>
            <a:r>
              <a:rPr b="0" i="0" lang="en-US" sz="16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never swaps a page into memory unless page will be needed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Swapper that deals with pages is a </a:t>
            </a:r>
            <a:r>
              <a:rPr b="1" i="0" lang="en-US" sz="16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pager</a:t>
            </a:r>
            <a:endParaRPr/>
          </a:p>
          <a:p>
            <a:pPr indent="-251459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9" id="115" name="Google Shape;1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2675" y="1701800"/>
            <a:ext cx="3878262" cy="3551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57200" y="2016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Basic Concepts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806450" y="1144587"/>
            <a:ext cx="75120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swapping, pager guesses which pages will be used before swapping out again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Instead, pager brings in only those pages into memory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determine that set of pages?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 new MMU functionality to implement demand paging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pages needed are already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resident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difference from non demand-paging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page needed and not memory resident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 to detect and load the page into memory from storage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Without changing program behavior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Without programmer needing to change code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