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86" r:id="rId17"/>
    <p:sldId id="270" r:id="rId18"/>
    <p:sldId id="287" r:id="rId19"/>
    <p:sldId id="271" r:id="rId20"/>
    <p:sldId id="288" r:id="rId21"/>
    <p:sldId id="289" r:id="rId22"/>
    <p:sldId id="272" r:id="rId23"/>
    <p:sldId id="290" r:id="rId24"/>
    <p:sldId id="291" r:id="rId25"/>
    <p:sldId id="278" r:id="rId26"/>
    <p:sldId id="292" r:id="rId27"/>
    <p:sldId id="280" r:id="rId28"/>
    <p:sldId id="293" r:id="rId29"/>
    <p:sldId id="274" r:id="rId30"/>
    <p:sldId id="275" r:id="rId31"/>
    <p:sldId id="294" r:id="rId32"/>
    <p:sldId id="281" r:id="rId33"/>
    <p:sldId id="282" r:id="rId34"/>
    <p:sldId id="283" r:id="rId35"/>
    <p:sldId id="284" r:id="rId36"/>
  </p:sldIdLst>
  <p:sldSz cx="9144000" cy="6858000" type="screen4x3"/>
  <p:notesSz cx="9588500" cy="7302500"/>
  <p:embeddedFontLst>
    <p:embeddedFont>
      <p:font typeface="Tahoma" panose="020B0604030504040204" pitchFamily="34" charset="0"/>
      <p:regular r:id="rId38"/>
      <p:bold r:id="rId39"/>
    </p:embeddedFont>
    <p:embeddedFont>
      <p:font typeface="Helvetica Neue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5434012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5434012" y="0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970212" y="547687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5434012" y="6937375"/>
            <a:ext cx="41544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4052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94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34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34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62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85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5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03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478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4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579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40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79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060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4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636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627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139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69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376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813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756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72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124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4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1496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252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013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71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55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74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60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8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68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16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>
            <a:spLocks noGrp="1"/>
          </p:cNvSpPr>
          <p:nvPr>
            <p:ph type="body" idx="1"/>
          </p:nvPr>
        </p:nvSpPr>
        <p:spPr>
          <a:xfrm>
            <a:off x="1277937" y="3468687"/>
            <a:ext cx="7032625" cy="3286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0213" y="547688"/>
            <a:ext cx="3651250" cy="273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38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000125" y="1069975"/>
            <a:ext cx="82010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Operating-System Structures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066800" y="22002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Components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Services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Calls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Machines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Command-Interpreter System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182687" y="17319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commands are given to the operating system by control statements which deal with: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creation and management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handling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secondary-storage management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main-memory management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file-system access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Command-Interpreter System (Cont.)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that reads and interprets control statements is called variously: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command-line interpreter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shell (in UNIX)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Its function is to get and execute the next command statement.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 Services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066800" y="21336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execution – system capability to load a program into memory and to run it.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operations –  since user programs cannot execute I/O operations directly, the operating system must provide some means to perform I/O.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File-system manipulation – program capability to read, write, create, and delete files.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 – exchange of information between processes executing either on the same computer or on different systems tied together by a network.  Implemented via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memory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 passing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detection – ensure correct computing by detecting errors in the CPU and memory hardware, in I/O devices, or in user programs.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Additional Operating System Functions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1111250" y="18462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Additional functions exist not for helping the user, but rather for ensuring efficient system operations.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allocation – allocating resources to multiple users or multiple jobs running at the same time.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Accounting – keep track of and record which users use how much and what kinds of computer resources for account billing or for accumulating usage statistics.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– ensuring that all access to system resources is controlled.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Calls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066800" y="19097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calls provide the interface between a running program and the operating system.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available as assembly-language instructions.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Languages defined to replace assembly language for systems programming allow system calls to be made directly (e.g., C, C++)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general methods are used to pass parameters between a running program and the operating system.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 parameters in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 the parameters in a table in memory, and the table address is passed as a parameter in a register.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(store) the parameters onto the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the program, 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off the stack by operating system.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API Example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49" y="1862946"/>
            <a:ext cx="5032470" cy="49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Call Handling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59" y="1877704"/>
            <a:ext cx="6972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Passing of Parameters As A Table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85" y="2169074"/>
            <a:ext cx="6666789" cy="4209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System Calls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62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</a:t>
            </a:r>
            <a:r>
              <a:rPr lang="en-US" dirty="0" smtClean="0"/>
              <a:t>control</a:t>
            </a:r>
          </a:p>
          <a:p>
            <a:pPr marL="800100" lvl="1" indent="-342900" algn="just">
              <a:spcBef>
                <a:spcPts val="0"/>
              </a:spcBef>
            </a:pPr>
            <a:r>
              <a:rPr lang="en-US" dirty="0" smtClean="0"/>
              <a:t>end</a:t>
            </a:r>
            <a:r>
              <a:rPr lang="en-US" dirty="0"/>
              <a:t>, </a:t>
            </a:r>
            <a:r>
              <a:rPr lang="en-US" dirty="0" smtClean="0"/>
              <a:t>abort, load</a:t>
            </a:r>
            <a:r>
              <a:rPr lang="en-US" dirty="0"/>
              <a:t>, </a:t>
            </a:r>
            <a:r>
              <a:rPr lang="en-US" dirty="0" smtClean="0"/>
              <a:t>execute, create </a:t>
            </a:r>
            <a:r>
              <a:rPr lang="en-US" dirty="0"/>
              <a:t>process, terminate </a:t>
            </a:r>
            <a:r>
              <a:rPr lang="en-US" dirty="0" smtClean="0"/>
              <a:t>process, get </a:t>
            </a:r>
            <a:r>
              <a:rPr lang="en-US" dirty="0"/>
              <a:t>process attributes, set process </a:t>
            </a:r>
            <a:r>
              <a:rPr lang="en-US" dirty="0" smtClean="0"/>
              <a:t>attributes, wait </a:t>
            </a:r>
            <a:r>
              <a:rPr lang="en-US" dirty="0"/>
              <a:t>for </a:t>
            </a:r>
            <a:r>
              <a:rPr lang="en-US" dirty="0" smtClean="0"/>
              <a:t>time, wait </a:t>
            </a:r>
            <a:r>
              <a:rPr lang="en-US" dirty="0"/>
              <a:t>event, signal </a:t>
            </a:r>
            <a:r>
              <a:rPr lang="en-US" dirty="0" smtClean="0"/>
              <a:t>event, allocate </a:t>
            </a:r>
            <a:r>
              <a:rPr lang="en-US" dirty="0"/>
              <a:t>and free memory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</a:t>
            </a: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management</a:t>
            </a:r>
          </a:p>
          <a:p>
            <a:pPr marL="800100" lvl="1" indent="-342900" algn="just"/>
            <a:r>
              <a:rPr lang="en-US" dirty="0" smtClean="0"/>
              <a:t>create </a:t>
            </a:r>
            <a:r>
              <a:rPr lang="en-US" dirty="0"/>
              <a:t>ﬁle, </a:t>
            </a:r>
            <a:r>
              <a:rPr lang="en-US" dirty="0" smtClean="0"/>
              <a:t>delete ﬁle, open</a:t>
            </a:r>
            <a:r>
              <a:rPr lang="en-US" dirty="0"/>
              <a:t>, </a:t>
            </a:r>
            <a:r>
              <a:rPr lang="en-US" dirty="0" smtClean="0"/>
              <a:t>close, read</a:t>
            </a:r>
            <a:r>
              <a:rPr lang="en-US" dirty="0"/>
              <a:t>, write, </a:t>
            </a:r>
            <a:r>
              <a:rPr lang="en-US" dirty="0" smtClean="0"/>
              <a:t>reposition, get ﬁle </a:t>
            </a:r>
            <a:r>
              <a:rPr lang="en-US" dirty="0"/>
              <a:t>attributes, set ﬁle </a:t>
            </a:r>
            <a:r>
              <a:rPr lang="en-US" dirty="0" smtClean="0"/>
              <a:t>attributes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System Calls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987162" y="2224585"/>
            <a:ext cx="7793037" cy="423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management</a:t>
            </a:r>
          </a:p>
          <a:p>
            <a:pPr marL="800100" lvl="1" indent="-342900" algn="just"/>
            <a:r>
              <a:rPr lang="en-US" sz="1800" dirty="0" smtClean="0"/>
              <a:t>Request device, release device, read</a:t>
            </a:r>
            <a:r>
              <a:rPr lang="en-US" sz="1800" dirty="0"/>
              <a:t>, write, </a:t>
            </a:r>
            <a:r>
              <a:rPr lang="en-US" sz="1800" dirty="0" smtClean="0"/>
              <a:t>reposition, get device </a:t>
            </a:r>
            <a:r>
              <a:rPr lang="en-US" sz="1800" dirty="0"/>
              <a:t>attributes, set </a:t>
            </a:r>
            <a:r>
              <a:rPr lang="en-US" sz="1800" dirty="0" smtClean="0"/>
              <a:t>device attributes, logically </a:t>
            </a:r>
            <a:r>
              <a:rPr lang="en-US" sz="1800" dirty="0"/>
              <a:t>attach or detach devices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</a:t>
            </a: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maintenance</a:t>
            </a:r>
          </a:p>
          <a:p>
            <a:pPr marL="800100" lvl="1" indent="-342900" algn="just"/>
            <a:r>
              <a:rPr lang="en-US" sz="1800" dirty="0" smtClean="0"/>
              <a:t>get </a:t>
            </a:r>
            <a:r>
              <a:rPr lang="en-US" sz="1800" dirty="0"/>
              <a:t>time or date, set time or </a:t>
            </a:r>
            <a:r>
              <a:rPr lang="en-US" sz="1800" dirty="0" smtClean="0"/>
              <a:t>date, get </a:t>
            </a:r>
            <a:r>
              <a:rPr lang="en-US" sz="1800" dirty="0"/>
              <a:t>system data, set </a:t>
            </a:r>
            <a:r>
              <a:rPr lang="en-US" sz="1800" dirty="0" smtClean="0"/>
              <a:t>system data, get </a:t>
            </a:r>
            <a:r>
              <a:rPr lang="en-US" sz="1800" dirty="0"/>
              <a:t>process, ﬁle, or </a:t>
            </a:r>
            <a:r>
              <a:rPr lang="en-US" sz="1800" dirty="0" smtClean="0"/>
              <a:t>device attributes, set </a:t>
            </a:r>
            <a:r>
              <a:rPr lang="en-US" sz="1800" dirty="0"/>
              <a:t>process, ﬁle, or </a:t>
            </a:r>
            <a:r>
              <a:rPr lang="en-US" sz="1800" dirty="0" smtClean="0"/>
              <a:t>device attributes</a:t>
            </a:r>
            <a:endParaRPr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</a:t>
            </a:r>
          </a:p>
          <a:p>
            <a:pPr marL="800100" lvl="1" indent="-342900" algn="just"/>
            <a:r>
              <a:rPr lang="en-US" sz="1800" dirty="0" smtClean="0"/>
              <a:t>create</a:t>
            </a:r>
            <a:r>
              <a:rPr lang="en-US" sz="1800" dirty="0"/>
              <a:t>, </a:t>
            </a:r>
            <a:r>
              <a:rPr lang="en-US" sz="1800" dirty="0" smtClean="0"/>
              <a:t>delete communication connection, </a:t>
            </a:r>
            <a:r>
              <a:rPr lang="en-US" sz="1800" dirty="0"/>
              <a:t>send, receive </a:t>
            </a:r>
            <a:r>
              <a:rPr lang="en-US" sz="1800" dirty="0" smtClean="0"/>
              <a:t>messages, transfer </a:t>
            </a:r>
            <a:r>
              <a:rPr lang="en-US" sz="1800" dirty="0"/>
              <a:t>status </a:t>
            </a:r>
            <a:r>
              <a:rPr lang="en-US" sz="1800" dirty="0" smtClean="0"/>
              <a:t>information, attach </a:t>
            </a:r>
            <a:r>
              <a:rPr lang="en-US" sz="1800" dirty="0"/>
              <a:t>or detach remote devices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Common System Components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143000" y="186213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Management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Memory Management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System Management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Management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Command-Interpreter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Types of System Calls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08" y="0"/>
            <a:ext cx="7160550" cy="68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C Library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95" y="1842448"/>
            <a:ext cx="5000625" cy="50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MS-DOS Execution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92" y="1837258"/>
            <a:ext cx="6258850" cy="47680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MS-DOS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51" y="2117464"/>
            <a:ext cx="38195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Unix System Structure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1901943"/>
            <a:ext cx="6614639" cy="47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1066800" y="992187"/>
            <a:ext cx="77565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UNIX System Structure</a:t>
            </a: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1066800" y="19812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UNIX – limited by hardware functionality, the original UNIX operating system had limited structuring.  The UNIX OS consists of two separable parts.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Systems programs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kernel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Consists of everything below the system-call interface and above the physical hardware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the file system, CPU scheduling, memory management, and other operating-system functions; a large number of functions for one level.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Micro-kernel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0" y="2308816"/>
            <a:ext cx="7458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Microkernel System Structure 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Moves as much from the kernel into “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space.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takes place between user modules using message passing.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easier to extend a microkernel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easier to port the operating system to new architectures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more reliable (less code is running in kernel mode)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- more secure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Google’s Android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39" y="1800225"/>
            <a:ext cx="5762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8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Communication Models</a:t>
            </a:r>
            <a:endParaRPr dirty="0"/>
          </a:p>
        </p:txBody>
      </p:sp>
      <p:sp>
        <p:nvSpPr>
          <p:cNvPr id="149" name="Google Shape;149;p22"/>
          <p:cNvSpPr txBox="1"/>
          <p:nvPr/>
        </p:nvSpPr>
        <p:spPr>
          <a:xfrm>
            <a:off x="1722437" y="6497637"/>
            <a:ext cx="1492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Msg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Passing</a:t>
            </a:r>
            <a:endParaRPr dirty="0"/>
          </a:p>
        </p:txBody>
      </p:sp>
      <p:sp>
        <p:nvSpPr>
          <p:cNvPr id="150" name="Google Shape;150;p22"/>
          <p:cNvSpPr txBox="1"/>
          <p:nvPr/>
        </p:nvSpPr>
        <p:spPr>
          <a:xfrm>
            <a:off x="4941887" y="6534150"/>
            <a:ext cx="18049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079500" y="1677987"/>
            <a:ext cx="7029450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may take place using either message passing or shared memory.</a:t>
            </a:r>
            <a:endParaRPr dirty="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l="1248" t="7370" r="1248" b="13397"/>
          <a:stretch/>
        </p:blipFill>
        <p:spPr>
          <a:xfrm>
            <a:off x="1572880" y="3208953"/>
            <a:ext cx="5702300" cy="3288684"/>
          </a:xfrm>
          <a:prstGeom prst="rect">
            <a:avLst/>
          </a:prstGeom>
          <a:noFill/>
          <a:ln w="76200" cap="flat" cmpd="tri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18185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Management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143000" y="18811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program in execution.  A process needs certain resources, including CPU time, memory, files, and I/O devices, to accomplish its task.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 with process management.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creation and deletion.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suspension and resumption.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Provision of mechanisms for: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synchronization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communication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Programs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1066800" y="18669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programs provide a convenient environment for program development and execution.  The can be divided into: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manipulation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Status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modification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language support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loading and execution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programs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users’ view of the operation system is defined by system programs, not the actual system calls.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Boot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1150937" y="2126207"/>
            <a:ext cx="7599529" cy="43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440"/>
            </a:pPr>
            <a:r>
              <a:rPr lang="en-US" sz="2400" dirty="0" smtClean="0"/>
              <a:t>A small </a:t>
            </a:r>
            <a:r>
              <a:rPr lang="en-US" sz="2400" dirty="0"/>
              <a:t>piece of code known as the bootstrap program or bootstrap </a:t>
            </a:r>
            <a:endParaRPr lang="en-US" sz="2400" dirty="0" smtClean="0"/>
          </a:p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440"/>
            </a:pPr>
            <a:r>
              <a:rPr lang="en-US" sz="2400" dirty="0" smtClean="0"/>
              <a:t>Bootstrap loader </a:t>
            </a:r>
            <a:r>
              <a:rPr lang="en-US" sz="2400" dirty="0"/>
              <a:t>locates the </a:t>
            </a:r>
            <a:r>
              <a:rPr lang="en-US" sz="2400" dirty="0" smtClean="0"/>
              <a:t>kernel</a:t>
            </a:r>
          </a:p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440"/>
            </a:pPr>
            <a:r>
              <a:rPr lang="en-US" sz="2400" dirty="0" smtClean="0"/>
              <a:t>loads </a:t>
            </a:r>
            <a:r>
              <a:rPr lang="en-US" sz="2400" dirty="0"/>
              <a:t>it into main </a:t>
            </a:r>
            <a:r>
              <a:rPr lang="en-US" sz="2400" dirty="0" smtClean="0"/>
              <a:t>memory</a:t>
            </a:r>
          </a:p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440"/>
            </a:pPr>
            <a:r>
              <a:rPr lang="en-US" sz="2400" dirty="0" smtClean="0"/>
              <a:t>starts </a:t>
            </a:r>
            <a:r>
              <a:rPr lang="en-US" sz="2400" dirty="0"/>
              <a:t>its </a:t>
            </a:r>
            <a:r>
              <a:rPr lang="en-US" sz="2400" dirty="0" smtClean="0"/>
              <a:t>execution</a:t>
            </a:r>
          </a:p>
          <a:p>
            <a:pPr marL="342900" lvl="0" indent="-342900">
              <a:lnSpc>
                <a:spcPct val="200000"/>
              </a:lnSpc>
              <a:spcBef>
                <a:spcPts val="0"/>
              </a:spcBef>
              <a:buSzPts val="1440"/>
            </a:pPr>
            <a:r>
              <a:rPr lang="en-US" sz="2400" dirty="0" smtClean="0"/>
              <a:t>Normal Instruction Execution Cycle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0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machine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takes the layered approach to its logical conclusion.  It treats hardware and the operating system kernel as though they were all hardware.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virtual machine provides an interface </a:t>
            </a:r>
            <a:r>
              <a:rPr lang="en-US" sz="2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identical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the underlying bare hardware.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creates the illusion of multiple processes, each executing on its own processor with its own (virtual) memory.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 (Cont.)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545911" y="2372553"/>
            <a:ext cx="8149869" cy="397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resources of the physical computer are shared to create the virtual machines.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scheduling can create the appearance that users have their own processor.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Spooling and a file system can provide virtual card readers and virtual line printers.</a:t>
            </a:r>
            <a:endParaRPr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normal user time-sharing terminal serves as the virtual machine operator’s console.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System Models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951037" y="5859462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Non-virtual Machine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343525" y="5886450"/>
            <a:ext cx="1758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Machine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l="758" t="5830" r="1002" b="11988"/>
          <a:stretch/>
        </p:blipFill>
        <p:spPr>
          <a:xfrm>
            <a:off x="1795462" y="2376487"/>
            <a:ext cx="5456237" cy="3422650"/>
          </a:xfrm>
          <a:prstGeom prst="rect">
            <a:avLst/>
          </a:prstGeom>
          <a:noFill/>
          <a:ln w="76200" cap="flat" cmpd="tri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1130300" y="111125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ahoma"/>
              <a:buNone/>
            </a:pPr>
            <a:r>
              <a:rPr lang="en-US" sz="41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Advantages/Disadvantages of </a:t>
            </a:r>
            <a:br>
              <a:rPr lang="en-US" sz="41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1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Virtual Machines 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1066800" y="17907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virtual-machine concept provides complete protection of system resources since each virtual machine is isolated from all other virtual machines.  This isolation, however, permits no direct sharing of resources.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virtual-machine system is a perfect vehicle for operating-systems research and development.  System development is done on the virtual machine, instead of on a physical machine and so does not disrupt normal system operation.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virtual machine concept is difficult to implement due to the effort required to provide an </a:t>
            </a:r>
            <a:r>
              <a:rPr lang="en-US" sz="2400" b="0" i="1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exact</a:t>
            </a: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duplicate to the underlying machine.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18185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Main-Memory Management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66800" y="16906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is a large array of words or bytes, each with its own address.  It is a repository of quickly accessible data shared by the CPU and I/O devices.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memory is a volatile storage device.  It loses its contents in the case of system failure.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connections with memory management: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track of which parts of memory are currently being used and by whom.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 which processes to load when memory space becomes available.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Allocate and deallocate memory space as needed.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677545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File Management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096962" y="22034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file is a collection of related information defined by its creator.  Commonly, files represent programs (both source and object forms) and data.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connections with file management: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creation and deletion.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creation and deletion.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of primitives for manipulating files and directories.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Mapping files onto secondary storage.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backup on stable (nonvolatile) storage media.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115175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I/O System Management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I/O system consists of: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buffer-caching system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general device-driver interface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Drivers for specific hardware devices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Secondary-Storage Management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143000" y="22145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main memory (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storage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volatile and too small to accommodate all data and programs permanently, the computer system must provide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back up main memory.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modern computer systems use disks as the principle on-line storage medium, for both programs and data.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operating system is responsible for the following activities in connection with disk management: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Free space management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Storage allocation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Disk scheduling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Networking (Distributed Systems)</a:t>
            </a: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is a collection processors that do not share memory or a clock.  Each processor has its own local memory.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processors in the system are connected through a communication network.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takes place using a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distributed system provides user access to various system resources.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to a shared resource allows: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speed-up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Increased data availability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Enhanced reliability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Protection System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Protection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refers to a mechanism for controlling access by programs, processes, or users to both system and user resources.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protection mechanism must: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authorized and unauthorized usage.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the controls to be imposed.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a means of enforcement.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1474</Words>
  <Application>Microsoft Office PowerPoint</Application>
  <PresentationFormat>On-screen Show (4:3)</PresentationFormat>
  <Paragraphs>172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Tahoma</vt:lpstr>
      <vt:lpstr>Times New Roman</vt:lpstr>
      <vt:lpstr>Noto Sans Symbols</vt:lpstr>
      <vt:lpstr>Arial</vt:lpstr>
      <vt:lpstr>Helvetica Neue</vt:lpstr>
      <vt:lpstr>Blends</vt:lpstr>
      <vt:lpstr>Operating-System Structures</vt:lpstr>
      <vt:lpstr>Common System Components</vt:lpstr>
      <vt:lpstr>Process Management</vt:lpstr>
      <vt:lpstr>Main-Memory Management</vt:lpstr>
      <vt:lpstr>File Management</vt:lpstr>
      <vt:lpstr>I/O System Management</vt:lpstr>
      <vt:lpstr>Secondary-Storage Management</vt:lpstr>
      <vt:lpstr>Networking (Distributed Systems)</vt:lpstr>
      <vt:lpstr>Protection System</vt:lpstr>
      <vt:lpstr>Command-Interpreter System</vt:lpstr>
      <vt:lpstr>Command-Interpreter System (Cont.)</vt:lpstr>
      <vt:lpstr>Operating System Services</vt:lpstr>
      <vt:lpstr>Additional Operating System Functions</vt:lpstr>
      <vt:lpstr>System Calls</vt:lpstr>
      <vt:lpstr>Standard API Example</vt:lpstr>
      <vt:lpstr>System Call Handling</vt:lpstr>
      <vt:lpstr>Passing of Parameters As A Table</vt:lpstr>
      <vt:lpstr>Types of System Calls</vt:lpstr>
      <vt:lpstr>Types of System Calls</vt:lpstr>
      <vt:lpstr>Types of System Calls</vt:lpstr>
      <vt:lpstr>Standard C Library</vt:lpstr>
      <vt:lpstr>MS-DOS Execution</vt:lpstr>
      <vt:lpstr>MS-DOS Structure</vt:lpstr>
      <vt:lpstr>Unix System Structure</vt:lpstr>
      <vt:lpstr>UNIX System Structure </vt:lpstr>
      <vt:lpstr>Micro-kernel Architecture</vt:lpstr>
      <vt:lpstr>Microkernel System Structure </vt:lpstr>
      <vt:lpstr>Google’s Android Architecture</vt:lpstr>
      <vt:lpstr>Communication Models</vt:lpstr>
      <vt:lpstr>System Programs</vt:lpstr>
      <vt:lpstr>System Boot</vt:lpstr>
      <vt:lpstr>Virtual Machines</vt:lpstr>
      <vt:lpstr>Virtual Machines (Cont.)</vt:lpstr>
      <vt:lpstr>System Models</vt:lpstr>
      <vt:lpstr>Advantages/Disadvantages of  Virtual Machines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Operating-System Structures</dc:title>
  <cp:lastModifiedBy>Rafi Ullah</cp:lastModifiedBy>
  <cp:revision>33</cp:revision>
  <dcterms:modified xsi:type="dcterms:W3CDTF">2019-09-14T05:26:27Z</dcterms:modified>
</cp:coreProperties>
</file>