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7302500" cy="9588500"/>
  <p:embeddedFontLst>
    <p:embeddedFont>
      <p:font typeface="Tahoma"/>
      <p:regular r:id="rId15"/>
      <p:bold r:id="rId16"/>
    </p:embeddedFont>
    <p:embeddedFont>
      <p:font typeface="Helvetica Neu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Tahoma-regular.fntdata"/><Relationship Id="rId14" Type="http://schemas.openxmlformats.org/officeDocument/2006/relationships/slide" Target="slides/slide9.xml"/><Relationship Id="rId17" Type="http://schemas.openxmlformats.org/officeDocument/2006/relationships/font" Target="fonts/HelveticaNeue-regular.fntdata"/><Relationship Id="rId16" Type="http://schemas.openxmlformats.org/officeDocument/2006/relationships/font" Target="fonts/Tahom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82937" cy="473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38612" y="0"/>
            <a:ext cx="3184525" cy="473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8087" y="709612"/>
            <a:ext cx="4826000" cy="361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55675" y="4565650"/>
            <a:ext cx="5411787" cy="4329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31300"/>
            <a:ext cx="31829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38612" y="9131300"/>
            <a:ext cx="3184525" cy="471487"/>
          </a:xfrm>
          <a:prstGeom prst="rect">
            <a:avLst/>
          </a:prstGeom>
          <a:noFill/>
          <a:ln>
            <a:noFill/>
          </a:ln>
        </p:spPr>
        <p:txBody>
          <a:bodyPr anchorCtr="0" anchor="b" bIns="47450" lIns="94900" spcFirstLastPara="1" rIns="94900" wrap="square" tIns="47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955675" y="4565650"/>
            <a:ext cx="5411787" cy="43291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208087" y="709612"/>
            <a:ext cx="4826000" cy="361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955675" y="4565650"/>
            <a:ext cx="5411787" cy="43291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208087" y="709612"/>
            <a:ext cx="4826000" cy="361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955675" y="4565650"/>
            <a:ext cx="5411787" cy="43291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208087" y="709612"/>
            <a:ext cx="4826000" cy="361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955675" y="4565650"/>
            <a:ext cx="5411787" cy="43291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208087" y="709612"/>
            <a:ext cx="4826000" cy="361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955675" y="4565650"/>
            <a:ext cx="5411787" cy="43291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208087" y="709612"/>
            <a:ext cx="4826000" cy="361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955675" y="4565650"/>
            <a:ext cx="5411787" cy="43291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208087" y="709612"/>
            <a:ext cx="4826000" cy="361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955675" y="4565650"/>
            <a:ext cx="5411787" cy="43291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1208087" y="709612"/>
            <a:ext cx="4826000" cy="361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955675" y="4565650"/>
            <a:ext cx="5411787" cy="43291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1208087" y="709612"/>
            <a:ext cx="4826000" cy="361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955675" y="4565650"/>
            <a:ext cx="5411787" cy="43291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208087" y="709612"/>
            <a:ext cx="4826000" cy="361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None/>
              <a:defRPr b="0" i="0" sz="14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None/>
              <a:defRPr b="0" i="0" sz="14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None/>
              <a:defRPr b="0" i="0" sz="14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None/>
              <a:defRPr b="0" i="0" sz="14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None/>
              <a:defRPr b="0" i="0" sz="14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None/>
              <a:defRPr b="0" i="0" sz="14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None/>
              <a:defRPr b="0" i="0" sz="14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None/>
              <a:defRPr b="0" i="0" sz="14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None/>
              <a:defRPr b="0" i="0" sz="14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24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921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146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8575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8575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8575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8575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8575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2" type="body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24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921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146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8575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8575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8575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8575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8575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77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91465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921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77494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77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7305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794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794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794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794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9" name="Google Shape;49;p4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/>
          <p:nvPr>
            <p:ph type="title"/>
          </p:nvPr>
        </p:nvSpPr>
        <p:spPr>
          <a:xfrm rot="5400000">
            <a:off x="5020469" y="2197894"/>
            <a:ext cx="5918200" cy="19510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" type="body"/>
          </p:nvPr>
        </p:nvSpPr>
        <p:spPr>
          <a:xfrm rot="5400000">
            <a:off x="1042194" y="323057"/>
            <a:ext cx="5918200" cy="5700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984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8448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794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794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794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794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794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8" name="Google Shape;58;p6"/>
          <p:cNvSpPr txBox="1"/>
          <p:nvPr>
            <p:ph idx="1" type="body"/>
          </p:nvPr>
        </p:nvSpPr>
        <p:spPr>
          <a:xfrm rot="5400000">
            <a:off x="3011487" y="188912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984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8448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794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794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794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794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794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4" name="Google Shape;64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6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5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49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7" name="Google Shape;67;p7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1" name="Google Shape;71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2" name="Google Shape;72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6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5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49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3" name="Google Shape;73;p8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984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8575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8448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794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794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794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794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794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984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8575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8448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794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794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794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794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794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2438400"/>
            <a:ext cx="9009062" cy="1052512"/>
            <a:chOff x="0" y="2438400"/>
            <a:chExt cx="9009062" cy="1052512"/>
          </a:xfrm>
        </p:grpSpPr>
        <p:grpSp>
          <p:nvGrpSpPr>
            <p:cNvPr id="11" name="Google Shape;11;p1"/>
            <p:cNvGrpSpPr/>
            <p:nvPr/>
          </p:nvGrpSpPr>
          <p:grpSpPr>
            <a:xfrm>
              <a:off x="293687" y="2546350"/>
              <a:ext cx="712787" cy="474662"/>
              <a:chOff x="1143000" y="533400"/>
              <a:chExt cx="990600" cy="685800"/>
            </a:xfrm>
          </p:grpSpPr>
          <p:sp>
            <p:nvSpPr>
              <p:cNvPr id="12" name="Google Shape;12;p1"/>
              <p:cNvSpPr txBox="1"/>
              <p:nvPr/>
            </p:nvSpPr>
            <p:spPr>
              <a:xfrm>
                <a:off x="1143000" y="533400"/>
                <a:ext cx="609600" cy="6858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3" name="Google Shape;13;p1"/>
              <p:cNvSpPr txBox="1"/>
              <p:nvPr/>
            </p:nvSpPr>
            <p:spPr>
              <a:xfrm>
                <a:off x="1676400" y="533400"/>
                <a:ext cx="457200" cy="685800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grpSp>
          <p:nvGrpSpPr>
            <p:cNvPr id="14" name="Google Shape;14;p1"/>
            <p:cNvGrpSpPr/>
            <p:nvPr/>
          </p:nvGrpSpPr>
          <p:grpSpPr>
            <a:xfrm>
              <a:off x="417512" y="2968625"/>
              <a:ext cx="739775" cy="474662"/>
              <a:chOff x="1447800" y="4191000"/>
              <a:chExt cx="1066800" cy="685800"/>
            </a:xfrm>
          </p:grpSpPr>
          <p:sp>
            <p:nvSpPr>
              <p:cNvPr id="15" name="Google Shape;15;p1"/>
              <p:cNvSpPr txBox="1"/>
              <p:nvPr/>
            </p:nvSpPr>
            <p:spPr>
              <a:xfrm>
                <a:off x="1447800" y="4191000"/>
                <a:ext cx="609600" cy="685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6" name="Google Shape;16;p1"/>
              <p:cNvSpPr txBox="1"/>
              <p:nvPr/>
            </p:nvSpPr>
            <p:spPr>
              <a:xfrm>
                <a:off x="1981200" y="4191000"/>
                <a:ext cx="533400" cy="6858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17" name="Google Shape;17;p1"/>
            <p:cNvSpPr txBox="1"/>
            <p:nvPr/>
          </p:nvSpPr>
          <p:spPr>
            <a:xfrm>
              <a:off x="0" y="2895600"/>
              <a:ext cx="560387" cy="422275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" name="Google Shape;18;p1"/>
            <p:cNvSpPr txBox="1"/>
            <p:nvPr/>
          </p:nvSpPr>
          <p:spPr>
            <a:xfrm>
              <a:off x="635000" y="2438400"/>
              <a:ext cx="31750" cy="1052512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" name="Google Shape;19;p1"/>
            <p:cNvSpPr txBox="1"/>
            <p:nvPr/>
          </p:nvSpPr>
          <p:spPr>
            <a:xfrm flipH="1" rot="10800000">
              <a:off x="315912" y="3260725"/>
              <a:ext cx="8693150" cy="55562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0" name="Google Shape;20;p1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984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8448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794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794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794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794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794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None/>
              <a:defRPr b="0" i="0" sz="14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None/>
              <a:defRPr b="0" i="0" sz="14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None/>
              <a:defRPr b="0" i="0" sz="14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None/>
              <a:defRPr b="0" i="0" sz="14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None/>
              <a:defRPr b="0" i="0" sz="14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None/>
              <a:defRPr b="0" i="0" sz="14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None/>
              <a:defRPr b="0" i="0" sz="14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None/>
              <a:defRPr b="0" i="0" sz="14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None/>
              <a:defRPr b="0" i="0" sz="14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/>
        </p:nvSpPr>
        <p:spPr>
          <a:xfrm>
            <a:off x="417512" y="10985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541337" y="15208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911225" y="15208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" name="Google Shape;39;p3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0" name="Google Shape;40;p3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984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8448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794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794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794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794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794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2" name="Google Shape;42;p3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ctrTitle"/>
          </p:nvPr>
        </p:nvSpPr>
        <p:spPr>
          <a:xfrm>
            <a:off x="990600" y="1676400"/>
            <a:ext cx="7772400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Inter-Process Communication</a:t>
            </a:r>
            <a:endParaRPr/>
          </a:p>
        </p:txBody>
      </p:sp>
      <p:sp>
        <p:nvSpPr>
          <p:cNvPr id="112" name="Google Shape;112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Interprocess Communication (IPC)</a:t>
            </a:r>
            <a:endParaRPr/>
          </a:p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Mechanism for processes to communicate and to synchronize their actions.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Message system – processes communicate with each other without resorting to shared variables.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IPC facility provides two operations: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message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– message size fixed or variable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receive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message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wish to communicate, they need to: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establish a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communication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between them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exchange messages via send/receive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Implementation of communication link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physical (e.g., shared memory, hardware bus)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logical (e.g., logical properties)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Implementation Questions</a:t>
            </a:r>
            <a:endParaRPr/>
          </a:p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are links established?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 a link be associated with more than two processes?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many links can there be between every pair of communicating processes?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the capacity of a link?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the size of a message that the link can accommodate fixed or variable?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a link unidirectional or bi-directional?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Direct Communication</a:t>
            </a:r>
            <a:endParaRPr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Processes must name each other explicitly: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P, message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– send a message to process 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receive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Q, message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– receive a message from process Q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Properties of communication link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Links are established automatically.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link is associated with exactly one pair of communicating processes.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Between each pair there exists exactly one link.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link may be unidirectional, but is usually bi-directional.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Indirect Communication</a:t>
            </a:r>
            <a:endParaRPr/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1106487" y="1951037"/>
            <a:ext cx="70294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Messages are directed and received from mailboxes (also referred to as ports).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mailbox has a unique id.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Processes can communicate only if they share a mailbox.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Properties of communication link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Link established only if processes share a common mailbox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link may be associated with many processes.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pair of processes may share several communication links.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Link may be unidirectional or bi-directional.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Indirect Communication</a:t>
            </a:r>
            <a:endParaRPr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1025525" y="2135187"/>
            <a:ext cx="72294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Operations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a new mailbox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and receive messages through mailbox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destroy a mailbox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Primitives are defined as: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A, message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– send a message to mailbox 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receive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A, message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– receive a message from mailbox 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Indirect Communication</a:t>
            </a:r>
            <a:endParaRPr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Mailbox sharing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</a:t>
            </a:r>
            <a:r>
              <a:rPr b="0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share mailbox A.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sends;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</a:t>
            </a:r>
            <a:r>
              <a:rPr b="0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receive.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Who gets the message?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Allow a link to be associated with at most two processes.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Allow only one process at a time to execute a receive operation.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Allow the system to select arbitrarily the receiver.  Sender is notified who the receiver was.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Synchronization</a:t>
            </a:r>
            <a:endParaRPr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Message passing may be either blocking or non-blocking.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Blocking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considered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synchronous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Non-blocking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considered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asynchronous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receive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primitives may be either blocking or non-blocking.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Buffering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Queue of messages attached to the link; implemented in one of three ways.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	Zero capacity – 0 messages</a:t>
            </a:r>
            <a:b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Sender must wait for receiver (rendezvous).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2.	Bounded capacity – finite length of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messages</a:t>
            </a:r>
            <a:b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Sender must wait if link full.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3.	Unbounded capacity – infinite length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Sender never waits.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