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75"/>
  </p:notesMasterIdLst>
  <p:sldIdLst>
    <p:sldId id="256" r:id="rId3"/>
    <p:sldId id="257" r:id="rId4"/>
    <p:sldId id="258" r:id="rId5"/>
    <p:sldId id="324" r:id="rId6"/>
    <p:sldId id="325" r:id="rId7"/>
    <p:sldId id="326" r:id="rId8"/>
    <p:sldId id="259" r:id="rId9"/>
    <p:sldId id="260" r:id="rId10"/>
    <p:sldId id="261" r:id="rId11"/>
    <p:sldId id="262" r:id="rId12"/>
    <p:sldId id="263" r:id="rId13"/>
    <p:sldId id="264" r:id="rId14"/>
    <p:sldId id="332" r:id="rId15"/>
    <p:sldId id="265" r:id="rId16"/>
    <p:sldId id="266" r:id="rId17"/>
    <p:sldId id="273" r:id="rId18"/>
    <p:sldId id="274" r:id="rId19"/>
    <p:sldId id="267" r:id="rId20"/>
    <p:sldId id="268" r:id="rId21"/>
    <p:sldId id="269" r:id="rId22"/>
    <p:sldId id="270" r:id="rId23"/>
    <p:sldId id="271" r:id="rId24"/>
    <p:sldId id="272" r:id="rId25"/>
    <p:sldId id="275" r:id="rId26"/>
    <p:sldId id="276" r:id="rId27"/>
    <p:sldId id="277" r:id="rId28"/>
    <p:sldId id="278" r:id="rId29"/>
    <p:sldId id="328" r:id="rId30"/>
    <p:sldId id="281" r:id="rId31"/>
    <p:sldId id="282" r:id="rId32"/>
    <p:sldId id="329" r:id="rId33"/>
    <p:sldId id="327" r:id="rId34"/>
    <p:sldId id="330" r:id="rId35"/>
    <p:sldId id="279" r:id="rId36"/>
    <p:sldId id="280" r:id="rId37"/>
    <p:sldId id="331" r:id="rId38"/>
    <p:sldId id="287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x="9144000" cy="6858000" type="screen4x3"/>
  <p:notesSz cx="7086600" cy="9372600"/>
  <p:embeddedFontLst>
    <p:embeddedFont>
      <p:font typeface="Verdana" panose="020B0604030504040204" pitchFamily="34" charset="0"/>
      <p:regular r:id="rId76"/>
      <p:bold r:id="rId77"/>
      <p:italic r:id="rId78"/>
      <p:boldItalic r:id="rId79"/>
    </p:embeddedFont>
    <p:embeddedFont>
      <p:font typeface="Merriweather Sans" panose="020B0604020202020204" charset="0"/>
      <p:regular r:id="rId80"/>
      <p:bold r:id="rId81"/>
      <p:italic r:id="rId82"/>
      <p:boldItalic r:id="rId83"/>
    </p:embeddedFont>
    <p:embeddedFont>
      <p:font typeface="Helvetica Neue" panose="020B0604020202020204" charset="0"/>
      <p:regular r:id="rId84"/>
      <p:bold r:id="rId85"/>
      <p:italic r:id="rId86"/>
      <p:boldItalic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9.fntdata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font" Target="fonts/font4.fntdata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12.fntdata"/><Relationship Id="rId61" Type="http://schemas.openxmlformats.org/officeDocument/2006/relationships/slide" Target="slides/slide59.xml"/><Relationship Id="rId82" Type="http://schemas.openxmlformats.org/officeDocument/2006/relationships/font" Target="fonts/font7.fntdata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25" tIns="47000" rIns="94025" bIns="47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20557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7826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575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922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0104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885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212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366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7708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3563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16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720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374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9836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5649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876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321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723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628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605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761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03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2652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049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336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517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358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4701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483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9783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765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088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4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596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045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749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524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666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4119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9623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70720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1936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3640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141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0413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3494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1343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02370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37315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8594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34679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61207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5571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9838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22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74494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1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3210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2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064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2306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2907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5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0544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6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7069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7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0963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792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9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32578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0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552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6443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1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62375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3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43591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4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797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87887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44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8620" algn="l" rtl="0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0519" algn="l" rtl="0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2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8620" algn="l" rtl="0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0519" algn="l" rtl="0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None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05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 rot="5400000">
            <a:off x="2655887" y="-615951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None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750"/>
              <a:buFont typeface="Arimo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675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1480" algn="l" rtl="0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Char char="●"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0840" algn="l" rtl="0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2385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2385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2385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23850" algn="l" rtl="0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750"/>
              <a:buFont typeface="Arimo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675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  <a:defRPr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5760" algn="l" rtl="0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048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  <a:defRPr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5760" algn="l" rtl="0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048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048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98437" y="2960687"/>
            <a:ext cx="8610600" cy="201612"/>
            <a:chOff x="198437" y="2960687"/>
            <a:chExt cx="8610600" cy="201612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1984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068637" y="2960687"/>
              <a:ext cx="2870200" cy="201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59388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lang="en-US" sz="1000" b="1" i="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26987" y="6613525"/>
            <a:ext cx="26955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lang="en-US" sz="1000" b="1" i="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lang="en-US" sz="1000" b="1" i="0" u="none" baseline="30000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000" b="1" i="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id="16" name="Google Shape;16;p1" descr="dino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w="76200" cap="flat" cmpd="sng">
            <a:solidFill>
              <a:srgbClr val="336699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7" name="Google Shape;17;p1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w="57150" cap="flat" cmpd="thinThick">
            <a:solidFill>
              <a:srgbClr val="66CC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dino_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w="19050" cap="flat" cmpd="sng">
            <a:solidFill>
              <a:srgbClr val="33669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" name="Google Shape;28;p3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256087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lang="en-US" sz="1000" b="1" i="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</a:t>
            </a:r>
            <a:fld id="{00000000-1234-1234-1234-123412341234}" type="slidenum">
              <a:rPr lang="en-US" sz="1000" b="1" i="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lang="en-US" sz="1000" b="1" i="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lang="en-US" sz="1000" b="1" i="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lang="en-US" sz="1000" b="1" i="0" u="none" baseline="30000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000" b="1" i="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id="33" name="Google Shape;33;p3" descr="dino_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685800" y="782637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lang="en-US" sz="43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Scheduling</a:t>
            </a:r>
            <a:endParaRPr/>
          </a:p>
        </p:txBody>
      </p:sp>
      <p:pic>
        <p:nvPicPr>
          <p:cNvPr id="1026" name="Picture 2" descr="Image result for scheduling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62" y="315491"/>
            <a:ext cx="33918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Dispatcher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866775" y="1177925"/>
            <a:ext cx="6724650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Dispatcher module gives control of the CPU to the process selected by the short-term scheduler; this involves: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switching context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switching to user mode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jumping to the proper location in the user program to restart that program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Dispatch latency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time it takes for the dispatcher to stop one process and start another running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990600" y="214312"/>
            <a:ext cx="76962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Criteria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933450" y="1246187"/>
            <a:ext cx="7156450" cy="495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utilization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keep the CPU as busy as possible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Throughput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# of processes that complete their execution per time unit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Turnaround time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amount of time to execute a particular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Waiting time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amount of time a process has been waiting in the ready queue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time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amount of time it takes from when a request was submitted until the first response is produced, not output  (for time-sharing environment)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554162" y="138112"/>
            <a:ext cx="75136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Algorithm Optimization Criteria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852487" y="1174750"/>
            <a:ext cx="6115050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CPU utilization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throughput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 turnaround time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 waiting time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 response 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554162" y="138112"/>
            <a:ext cx="75136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Algorithm Optimization Criteria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852487" y="1174750"/>
            <a:ext cx="6115050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FCFS – First Come First Serve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dirty="0" smtClean="0"/>
              <a:t>Priority Scheduling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dirty="0" smtClean="0"/>
              <a:t>SJF – Shortest Job First</a:t>
            </a:r>
          </a:p>
          <a:p>
            <a:pPr marL="800100" lvl="1" indent="-342900">
              <a:spcBef>
                <a:spcPts val="0"/>
              </a:spcBef>
              <a:buClr>
                <a:srgbClr val="993300"/>
              </a:buClr>
              <a:buSzPts val="1620"/>
            </a:pPr>
            <a:r>
              <a:rPr lang="en-US" dirty="0" smtClean="0"/>
              <a:t>SPN – Shortest Process Next</a:t>
            </a:r>
          </a:p>
          <a:p>
            <a:pPr marL="800100" lvl="1" indent="-342900">
              <a:spcBef>
                <a:spcPts val="0"/>
              </a:spcBef>
              <a:buClr>
                <a:srgbClr val="993300"/>
              </a:buClr>
              <a:buSzPts val="1620"/>
            </a:pPr>
            <a:r>
              <a:rPr lang="en-US" dirty="0" smtClean="0"/>
              <a:t>SRTF – Shortest Remaining Time First</a:t>
            </a:r>
            <a:r>
              <a:rPr lang="en-US" dirty="0" smtClean="0"/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dirty="0" smtClean="0"/>
              <a:t>Round Robin Algorithm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dirty="0" smtClean="0"/>
              <a:t>Feedback Scheduling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dirty="0" smtClean="0"/>
              <a:t>Multi-level Queue Scheduling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dirty="0" smtClean="0"/>
              <a:t>UNIX Scheduling Algorithm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dirty="0" smtClean="0"/>
              <a:t>Windows Scheduling Algorithm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dirty="0" smtClean="0"/>
              <a:t>Solaris Scheduling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98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1150937" y="268287"/>
            <a:ext cx="79978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First- Come, First-Served (FCFS) Scheduling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833437" y="1250950"/>
            <a:ext cx="756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800" b="0" i="0" u="sng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sng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Burst Time	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24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3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	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that the processes arrive in the order: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 </a:t>
            </a:r>
            <a:b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Gantt Chart for the schedule is:</a:t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Waiting time for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= 0;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= 24;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27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waiting time:  (0 + 24 + 27)/3 = 17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1575" y="3479800"/>
            <a:ext cx="6954837" cy="80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982662" y="277812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FCFS Scheduling (Cont.)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908050" y="1233487"/>
            <a:ext cx="76517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that the processes arrive in the order: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Gantt chart for the schedule is: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dirty="0"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Waiting time for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6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r>
              <a:rPr lang="en-US" sz="18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0</a:t>
            </a:r>
            <a:r>
              <a:rPr lang="en-US" sz="18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 b="0" i="1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waiting time:   (6 + 0 + 3)/3 = 3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Much better than previous case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Convoy effect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short process behind long process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one CPU-bound and many I/O-bound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dirty="0" smtClean="0"/>
              <a:t>Favors CPU bound processes</a:t>
            </a:r>
            <a:endParaRPr dirty="0"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00" y="2632075"/>
            <a:ext cx="7123112" cy="80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963612" y="201612"/>
            <a:ext cx="77231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Priority Scheduling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882650" y="1233487"/>
            <a:ext cx="74231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priority number (integer) is associated with each process</a:t>
            </a:r>
            <a:endParaRPr/>
          </a:p>
          <a:p>
            <a:pPr marL="342900" marR="0" lvl="0" indent="-29718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CPU is allocated to the process with the highest priority (smallest integer ≡ highest priority)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Preemptive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Nonpreemptive</a:t>
            </a:r>
            <a:endParaRPr/>
          </a:p>
          <a:p>
            <a:pPr marL="742950" marR="0" lvl="1" indent="-2451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is priority scheduling where priority is the inverse of predicted next CPU burst time</a:t>
            </a:r>
            <a:endParaRPr/>
          </a:p>
          <a:p>
            <a:pPr marL="342900" marR="0" lvl="0" indent="-29718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≡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Starvation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low priority processes may never execute</a:t>
            </a:r>
            <a:endParaRPr/>
          </a:p>
          <a:p>
            <a:pPr marL="342900" marR="0" lvl="0" indent="-29718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 ≡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Aging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as time progresses increase the priority of the process</a:t>
            </a:r>
            <a:endParaRPr/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1406525" y="201612"/>
            <a:ext cx="72802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Priority Scheduling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8337550" cy="488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</a:t>
            </a:r>
            <a:r>
              <a:rPr lang="en-US" sz="1800" b="0" i="0" u="sng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lang="en-US" sz="1800" b="0" i="0" u="sng" strike="noStrike" cap="none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sng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sng" strike="noStrike" cap="none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arri</a:t>
            </a:r>
            <a:r>
              <a:rPr lang="en-US" sz="1800" b="0" i="0" u="sng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Burst </a:t>
            </a:r>
            <a:r>
              <a:rPr lang="en-US" sz="1800" b="0" i="0" u="sng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r>
              <a:rPr lang="en-US" sz="1800" b="0" i="0" u="sng" strike="noStrike" cap="none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1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3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1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lang="en-US" sz="18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1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4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1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5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1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n-US" sz="18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2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baseline="-25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scheduling Gantt Chart</a:t>
            </a:r>
            <a:endParaRPr dirty="0"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waiting time = 8.2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msec</a:t>
            </a:r>
            <a:endParaRPr dirty="0"/>
          </a:p>
        </p:txBody>
      </p:sp>
      <p:pic>
        <p:nvPicPr>
          <p:cNvPr id="187" name="Google Shape;187;p32" descr="C:\Users\as668\Desktop\in-5_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375" y="4318000"/>
            <a:ext cx="631825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1058862" y="188912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Shortest-Job-First (SJF) Scheduling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908050" y="1233487"/>
            <a:ext cx="71437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Associate with each process the length of its next CPU burst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 these lengths to schedule the process with the shortest 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is optimal – gives minimum average waiting time for a given set of processes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difficulty is knowing the length of the next CPU request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ask the user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SJF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	               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n-US" sz="1800" b="0" i="0" u="sng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lang="en-US" sz="1800" b="0" i="0" u="sng" strike="noStrike" cap="none" dirty="0" err="1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Arriv</a:t>
            </a:r>
            <a:r>
              <a:rPr lang="en-US" sz="1800" b="0" i="0" u="sng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lang="en-US" sz="1800" b="0" i="0" u="sng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Burst 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  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6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  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	</a:t>
            </a:r>
            <a:r>
              <a:rPr lang="en-US" sz="1800" b="0" i="1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lang="en-US" sz="18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8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  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800" b="0" i="1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7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  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800" b="0" i="1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3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scheduling chart</a:t>
            </a:r>
            <a:endParaRPr dirty="0"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waiting time = (3 + 16 + 9 + 0) / 4 = 7</a:t>
            </a:r>
            <a:endParaRPr dirty="0"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7462" y="4076700"/>
            <a:ext cx="6796087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914400" y="1762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Scheduling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857250" y="1195387"/>
            <a:ext cx="7335837" cy="377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Concepts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Criteria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Algorithms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Scheduling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Multiple-Processor Scheduling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CPU Scheduling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 Examples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Evaluation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1279525" y="153987"/>
            <a:ext cx="77724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Determining Length of Next CPU Burst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1047750" y="1233487"/>
            <a:ext cx="7435850" cy="493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only estimate the length – should be similar to the previous one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pick process with shortest predicted next CPU burst</a:t>
            </a:r>
            <a:endParaRPr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done by using the length of previous CPU bursts, using exponential averaging</a:t>
            </a:r>
            <a:endParaRPr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Commonly, </a:t>
            </a:r>
            <a:r>
              <a:rPr lang="en-US"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α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to ½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Preemptive version called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shortest-remaining-time-first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612" y="3103562"/>
            <a:ext cx="4427537" cy="12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8975" y="4068762"/>
            <a:ext cx="2222500" cy="31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950912" y="-17462"/>
            <a:ext cx="822325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Prediction of the Length of the Next CPU Burst</a:t>
            </a:r>
            <a:endParaRPr/>
          </a:p>
        </p:txBody>
      </p:sp>
      <p:pic>
        <p:nvPicPr>
          <p:cNvPr id="161" name="Google Shape;161;p28" descr="6_03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1500" y="1282700"/>
            <a:ext cx="5387975" cy="43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1362075" y="201612"/>
            <a:ext cx="74517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Examples of Exponential Averaging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908050" y="1233487"/>
            <a:ext cx="72453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=0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τ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n+1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τ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Recent history does not count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=1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τ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n+1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α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the actual last CPU burst counts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expand the formula, we get:</a:t>
            </a:r>
            <a:endParaRPr/>
          </a:p>
          <a:p>
            <a:pPr marL="1085850" marR="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τ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+1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α t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+(1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…</a:t>
            </a:r>
            <a:endParaRPr/>
          </a:p>
          <a:p>
            <a:pPr marL="1085850" marR="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+(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1 - α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800" b="0" i="1" u="none" strike="noStrike" cap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…</a:t>
            </a:r>
            <a:endParaRPr/>
          </a:p>
          <a:p>
            <a:pPr marL="1085850" marR="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+(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1 - α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800" b="0" i="1" u="none" strike="noStrike" cap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+1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τ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br>
              <a:rPr lang="en-US" sz="18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both α and (1 - α) are less than or equal to 1, each successive term has less weight than its predecessor</a:t>
            </a:r>
            <a:endParaRPr/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1092200" y="277812"/>
            <a:ext cx="7594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Shortest-remaining-time-first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1073150" y="1233487"/>
            <a:ext cx="76009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 we add the concepts of varying arrival times and preemption to the analysis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</a:t>
            </a:r>
            <a:r>
              <a:rPr lang="en-US" sz="1800" b="0" i="0" u="sng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lang="en-US" sz="1800" b="0" i="0" u="sng" strike="noStrike" cap="none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sng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sng" strike="noStrike" cap="none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arri</a:t>
            </a:r>
            <a:r>
              <a:rPr lang="en-US" sz="1800" b="0" i="0" u="sng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sng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Arrival </a:t>
            </a:r>
            <a:r>
              <a:rPr lang="en-US" sz="1800" b="0" i="0" u="sng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r>
              <a:rPr lang="en-US" sz="1800" b="0" i="0" u="sng" strike="noStrike" cap="none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Burst Time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1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8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1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lang="en-US" sz="18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     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1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9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1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5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Preemptive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Gantt Chart</a:t>
            </a:r>
            <a:endParaRPr dirty="0"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waiting time = [(10-1)+(1-1)+(17-2)+5-3)]/4 = 26/4 = 6.5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msec</a:t>
            </a:r>
            <a:endParaRPr dirty="0"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1" u="none" strike="noStrike" cap="none" baseline="-25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1" u="none" strike="noStrike" cap="none" baseline="-25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212" y="4284662"/>
            <a:ext cx="6535737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Round Robin (RR)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889000" y="1231900"/>
            <a:ext cx="7150100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 gets a small unit of CPU time (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usually 10-100 milliseconds.  After this time has elapsed, the process is preempted and added to the end of the ready queue.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there are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processes in the ready queue and the time quantum is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each process gets 1/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CPU time in chunks of at most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 units at once.  No process waits more than (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-1)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units.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 interrupts every quantum to schedule next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large ⇒ FIFO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⇒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large with respect to context switch, otherwise overhead is too high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1358900" y="139700"/>
            <a:ext cx="775017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RR with Time Quantum = 4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954087" y="1193800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800" b="0" i="0" u="sng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0" i="0" u="sng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Burst Time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P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	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	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	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	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Gantt chart is: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Typically, higher average turnaround than SJF, but better </a:t>
            </a:r>
            <a:r>
              <a:rPr lang="en-US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should be large compared to context switch time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usually 10ms to 100ms, context switch &lt; 10 usec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8587" y="3227387"/>
            <a:ext cx="6770687" cy="78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1063625" y="182562"/>
            <a:ext cx="782955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Time Quantum and Context Switch Time</a:t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449387"/>
            <a:ext cx="6527800" cy="290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830262" y="266700"/>
            <a:ext cx="85359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Turnaround Time Varies With The Time Quantum</a:t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4387" y="1379537"/>
            <a:ext cx="5005387" cy="412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/>
          <p:nvPr/>
        </p:nvSpPr>
        <p:spPr>
          <a:xfrm>
            <a:off x="5937250" y="3744912"/>
            <a:ext cx="2312987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None/>
            </a:pPr>
            <a:r>
              <a:rPr lang="en-US" sz="13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80% of CPU bursts should be shorter than q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914400" y="1762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</a:t>
            </a:r>
            <a:r>
              <a:rPr lang="en-US" sz="3200" b="1" i="0" u="none" strike="noStrike" cap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Characteristics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480" y="1179895"/>
            <a:ext cx="5658239" cy="33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12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660400" y="239712"/>
            <a:ext cx="8026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Multilevel Feedback Queue</a:t>
            </a:r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body" idx="1"/>
          </p:nvPr>
        </p:nvSpPr>
        <p:spPr>
          <a:xfrm>
            <a:off x="979487" y="1468437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process can move between the various queues; aging can be implemented this way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Multilevel-feedback-queue scheduler defined by the following parameters: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queues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algorithms for each queue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used to determine when to upgrade a process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used to determine when to demote a process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used to determine which queue a process will enter when that process needs service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946150" y="1233487"/>
            <a:ext cx="763599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introduce CPU scheduling, which is the basis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multiprogrammed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describe various CPU-scheduling algorithms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discuss evaluation criteria for selecting a CPU-scheduling algorithm for a particular system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examine the scheduling algorithms of several operating systems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1371600" y="50800"/>
            <a:ext cx="7710487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Multilevel Feedback Queue</a:t>
            </a:r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4065587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queues: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n-US" sz="14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RR with time quantum 8 milliseconds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n-US" sz="14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RR time quantum 16 milliseconds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n-US" sz="14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FCFS</a:t>
            </a:r>
            <a:endParaRPr/>
          </a:p>
          <a:p>
            <a:pPr marL="742950" marR="0" lvl="1" indent="-21463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new job enters queue </a:t>
            </a: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n-US" sz="14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is served</a:t>
            </a: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FCFS</a:t>
            </a:r>
            <a:endParaRPr/>
          </a:p>
          <a:p>
            <a:pPr marL="1085850" marR="0" lvl="2" indent="-22860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4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it gains CPU, job receives 8 milliseconds</a:t>
            </a:r>
            <a:endParaRPr/>
          </a:p>
          <a:p>
            <a:pPr marL="1085850" marR="0" lvl="2" indent="-22860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4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does not finish in 8 milliseconds, job is moved to queue </a:t>
            </a: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n-US" sz="14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</a:t>
            </a: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n-US" sz="14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job is again served FCFS and receives 16 additional milliseconds</a:t>
            </a:r>
            <a:endParaRPr/>
          </a:p>
          <a:p>
            <a:pPr marL="1085850" marR="0" lvl="2" indent="-22860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4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still does not complete, it is preempted and moved to queue </a:t>
            </a: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n-US" sz="14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pic>
        <p:nvPicPr>
          <p:cNvPr id="238" name="Google Shape;238;p40" descr="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050" y="2159000"/>
            <a:ext cx="3862387" cy="25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914400" y="1762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</a:t>
            </a:r>
            <a:r>
              <a:rPr lang="en-US" sz="3200" b="1" i="0" u="none" strike="noStrike" cap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</a:t>
            </a:r>
            <a:r>
              <a:rPr lang="en-US" dirty="0" smtClean="0"/>
              <a:t>g - Feedback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05" y="951922"/>
            <a:ext cx="7128774" cy="561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1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914400" y="1762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</a:t>
            </a:r>
            <a:r>
              <a:rPr lang="en-US" sz="3200" b="1" i="0" u="none" strike="noStrike" cap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</a:t>
            </a:r>
            <a:r>
              <a:rPr lang="en-US" sz="3200" b="1" i="0" u="none" strike="noStrike" cap="none" dirty="0" err="1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Charactristics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58" y="1041252"/>
            <a:ext cx="6981768" cy="550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60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914400" y="1762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</a:t>
            </a:r>
            <a:r>
              <a:rPr lang="en-US" sz="3200" b="1" i="0" u="none" strike="noStrike" cap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</a:t>
            </a:r>
            <a:r>
              <a:rPr lang="en-US" dirty="0" smtClean="0"/>
              <a:t>g - UNIX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96677"/>
            <a:ext cx="7176629" cy="532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11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973137" y="153987"/>
            <a:ext cx="771366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Multilevel Queue</a:t>
            </a:r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844550" y="1068387"/>
            <a:ext cx="7537450" cy="522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queue is partitioned into separate queues, eg: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foreground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(interactive)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(batch)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permanently in a given queue</a:t>
            </a: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queue has its own scheduling algorithm: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foreground – RR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 – FCFS</a:t>
            </a: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must be done between the queues: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priority scheduling; (i.e., serve all from foreground then from background).  Possibility of starvation.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slice – each queue gets a certain amount of CPU time which it can schedule amongst its processes; i.e., 80% to foreground in RR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20% to background in FCFS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title"/>
          </p:nvPr>
        </p:nvSpPr>
        <p:spPr>
          <a:xfrm>
            <a:off x="1090612" y="188912"/>
            <a:ext cx="75961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Multilevel Queue Scheduling</a:t>
            </a:r>
            <a:endParaRPr/>
          </a:p>
        </p:txBody>
      </p:sp>
      <p:pic>
        <p:nvPicPr>
          <p:cNvPr id="225" name="Google Shape;225;p38" descr="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00" y="1466850"/>
            <a:ext cx="6686550" cy="4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914400" y="1762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</a:t>
            </a:r>
            <a:r>
              <a:rPr lang="en-US" sz="3200" b="1" i="0" u="none" strike="noStrike" cap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</a:t>
            </a:r>
            <a:r>
              <a:rPr lang="en-US" dirty="0" smtClean="0"/>
              <a:t>g – Multi-processors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5" y="1141565"/>
            <a:ext cx="81438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30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>
            <a:spLocks noGrp="1"/>
          </p:cNvSpPr>
          <p:nvPr>
            <p:ph type="title"/>
          </p:nvPr>
        </p:nvSpPr>
        <p:spPr>
          <a:xfrm>
            <a:off x="963612" y="163512"/>
            <a:ext cx="77231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Multiple-Processor Scheduling</a:t>
            </a:r>
            <a:endParaRPr/>
          </a:p>
        </p:txBody>
      </p:sp>
      <p:sp>
        <p:nvSpPr>
          <p:cNvPr id="268" name="Google Shape;268;p45"/>
          <p:cNvSpPr txBox="1">
            <a:spLocks noGrp="1"/>
          </p:cNvSpPr>
          <p:nvPr>
            <p:ph type="body" idx="1"/>
          </p:nvPr>
        </p:nvSpPr>
        <p:spPr>
          <a:xfrm>
            <a:off x="915987" y="1122362"/>
            <a:ext cx="7034212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scheduling more complex when multiple CPUs are available</a:t>
            </a: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Homogeneous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processors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within a multiprocessor</a:t>
            </a: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Asymmetric multiprocessing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only one processor accesses the system data structures, alleviating the need for data sharing</a:t>
            </a: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 multiprocessing 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SMP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each processor is self-scheduling, all processes in common ready queue, or each has its own private queue of ready processes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Currently, most common</a:t>
            </a: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Processor affinity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process has affinity for processor on which it is currently running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 affinity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 affinity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Variations including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processor sets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>
            <a:spLocks noGrp="1"/>
          </p:cNvSpPr>
          <p:nvPr>
            <p:ph type="title"/>
          </p:nvPr>
        </p:nvSpPr>
        <p:spPr>
          <a:xfrm>
            <a:off x="1192212" y="101600"/>
            <a:ext cx="77231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Multiple-Processor Scheduling – Load Balancing</a:t>
            </a:r>
            <a:endParaRPr/>
          </a:p>
        </p:txBody>
      </p:sp>
      <p:sp>
        <p:nvSpPr>
          <p:cNvPr id="281" name="Google Shape;281;p47"/>
          <p:cNvSpPr txBox="1">
            <a:spLocks noGrp="1"/>
          </p:cNvSpPr>
          <p:nvPr>
            <p:ph type="body" idx="1"/>
          </p:nvPr>
        </p:nvSpPr>
        <p:spPr>
          <a:xfrm>
            <a:off x="890587" y="1233487"/>
            <a:ext cx="7008812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SMP, need to keep all CPUs loaded for efficiency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 balancing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attempts to keep workload evenly distributed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migration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periodic task checks load on each processor, and if found pushes task from overloaded CPU to other CPUs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migration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idle processors pulls waiting task from busy processor</a:t>
            </a:r>
            <a:endParaRPr/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>
            <a:spLocks noGrp="1"/>
          </p:cNvSpPr>
          <p:nvPr>
            <p:ph type="title"/>
          </p:nvPr>
        </p:nvSpPr>
        <p:spPr>
          <a:xfrm>
            <a:off x="865187" y="176212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Multicore Processors</a:t>
            </a:r>
            <a:endParaRPr/>
          </a:p>
        </p:txBody>
      </p:sp>
      <p:sp>
        <p:nvSpPr>
          <p:cNvPr id="287" name="Google Shape;287;p48"/>
          <p:cNvSpPr txBox="1">
            <a:spLocks noGrp="1"/>
          </p:cNvSpPr>
          <p:nvPr>
            <p:ph type="body" idx="1"/>
          </p:nvPr>
        </p:nvSpPr>
        <p:spPr>
          <a:xfrm>
            <a:off x="882650" y="1233487"/>
            <a:ext cx="69151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Recent trend to place multiple processor cores on same physical chip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Faster and consumes less power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threads per core also growing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advantage of memory stall to make progress on another thread while memory retrieve happens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914400" y="1762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Scheduling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71" y="2250263"/>
            <a:ext cx="8780443" cy="217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8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>
            <a:spLocks noGrp="1"/>
          </p:cNvSpPr>
          <p:nvPr>
            <p:ph type="title"/>
          </p:nvPr>
        </p:nvSpPr>
        <p:spPr>
          <a:xfrm>
            <a:off x="1196975" y="277812"/>
            <a:ext cx="74898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Multithreaded Multicore System</a:t>
            </a:r>
            <a:endParaRPr/>
          </a:p>
        </p:txBody>
      </p:sp>
      <p:pic>
        <p:nvPicPr>
          <p:cNvPr id="293" name="Google Shape;293;p49" descr="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25" y="1401762"/>
            <a:ext cx="6781800" cy="167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4425" y="3722687"/>
            <a:ext cx="6872287" cy="169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865187" y="277812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Real-Time CPU Scheduling</a:t>
            </a:r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3552825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present obvious challenges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 real-time systems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no guarantee as to when critical real-time process will be scheduled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 real-time systems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task must be serviced by its deadline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types of latencies affect performance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 latency – time from arrival of interrupt to start of routine that services interrupt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Dispatch latency – time for schedule to take current process off CPU and switch to another</a:t>
            </a:r>
            <a:endParaRPr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301" name="Google Shape;301;p50" descr="Screen Shot 2012-12-17 at 8.37.2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7512" y="1489075"/>
            <a:ext cx="4813300" cy="397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>
            <a:spLocks noGrp="1"/>
          </p:cNvSpPr>
          <p:nvPr>
            <p:ph type="title"/>
          </p:nvPr>
        </p:nvSpPr>
        <p:spPr>
          <a:xfrm>
            <a:off x="903287" y="176212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Real-Time CPU Scheduling (Cont.)</a:t>
            </a:r>
            <a:endParaRPr/>
          </a:p>
        </p:txBody>
      </p:sp>
      <p:sp>
        <p:nvSpPr>
          <p:cNvPr id="307" name="Google Shape;307;p51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2633662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phase of dispatch latency: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Preemption of any process running in kernel mode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 by low-priority process of resources needed by high-priority processes</a:t>
            </a:r>
            <a:endParaRPr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308" name="Google Shape;308;p51" descr="6_14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4450" y="1384300"/>
            <a:ext cx="4572000" cy="379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>
            <a:spLocks noGrp="1"/>
          </p:cNvSpPr>
          <p:nvPr>
            <p:ph type="title"/>
          </p:nvPr>
        </p:nvSpPr>
        <p:spPr>
          <a:xfrm>
            <a:off x="865187" y="277812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Priority-based Scheduling</a:t>
            </a:r>
            <a:endParaRPr/>
          </a:p>
        </p:txBody>
      </p:sp>
      <p:sp>
        <p:nvSpPr>
          <p:cNvPr id="314" name="Google Shape;314;p52"/>
          <p:cNvSpPr txBox="1">
            <a:spLocks noGrp="1"/>
          </p:cNvSpPr>
          <p:nvPr>
            <p:ph type="body" idx="1"/>
          </p:nvPr>
        </p:nvSpPr>
        <p:spPr>
          <a:xfrm>
            <a:off x="1022350" y="1195387"/>
            <a:ext cx="7570787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real-time scheduling, scheduler must support preemptive, priority-based scheduling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only guarantees soft real-time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hard real-time must also provide ability to meet deadlines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have new characteristics: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periodic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ones require CPU at constant intervals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processing time </a:t>
            </a: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deadline </a:t>
            </a: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d, 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period </a:t>
            </a: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≤ </a:t>
            </a: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≤ </a:t>
            </a: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≤ </a:t>
            </a: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Rate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periodic task is 1/</a:t>
            </a: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 sz="1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194309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315" name="Google Shape;315;p52" descr="Screen Shot 2012-12-17 at 8.41.5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3562" y="4075112"/>
            <a:ext cx="5837237" cy="244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Virtualization and Scheduling</a:t>
            </a:r>
            <a:endParaRPr/>
          </a:p>
        </p:txBody>
      </p:sp>
      <p:sp>
        <p:nvSpPr>
          <p:cNvPr id="321" name="Google Shape;321;p53"/>
          <p:cNvSpPr txBox="1">
            <a:spLocks noGrp="1"/>
          </p:cNvSpPr>
          <p:nvPr>
            <p:ph type="body" idx="1"/>
          </p:nvPr>
        </p:nvSpPr>
        <p:spPr>
          <a:xfrm>
            <a:off x="933450" y="1233487"/>
            <a:ext cx="63944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Virtualization software schedules multiple guests onto CPU(s)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guest doing its own scheduling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knowing it doesn’t own the CPUs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result in poor response time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effect time-of-day clocks in guests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undo good scheduling algorithm efforts of guests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>
            <a:spLocks noGrp="1"/>
          </p:cNvSpPr>
          <p:nvPr>
            <p:ph type="title"/>
          </p:nvPr>
        </p:nvSpPr>
        <p:spPr>
          <a:xfrm>
            <a:off x="876300" y="277812"/>
            <a:ext cx="7810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Rate Montonic Scheduling</a:t>
            </a:r>
            <a:endParaRPr/>
          </a:p>
        </p:txBody>
      </p:sp>
      <p:sp>
        <p:nvSpPr>
          <p:cNvPr id="327" name="Google Shape;327;p54"/>
          <p:cNvSpPr txBox="1">
            <a:spLocks noGrp="1"/>
          </p:cNvSpPr>
          <p:nvPr>
            <p:ph type="body" idx="1"/>
          </p:nvPr>
        </p:nvSpPr>
        <p:spPr>
          <a:xfrm>
            <a:off x="806450" y="1298575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priority is assigned based on the inverse of its period</a:t>
            </a:r>
            <a:endParaRPr/>
          </a:p>
          <a:p>
            <a:pPr marL="342900" marR="0" lvl="0" indent="-29718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Shorter periods = higher priority;</a:t>
            </a:r>
            <a:endParaRPr/>
          </a:p>
          <a:p>
            <a:pPr marL="342900" marR="0" lvl="0" indent="-29718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Longer periods = lower priority</a:t>
            </a:r>
            <a:endParaRPr/>
          </a:p>
          <a:p>
            <a:pPr marL="342900" marR="0" lvl="0" indent="-29718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assigned a higher priority than P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id="328" name="Google Shape;32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762" y="3659187"/>
            <a:ext cx="6867525" cy="127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 txBox="1">
            <a:spLocks noGrp="1"/>
          </p:cNvSpPr>
          <p:nvPr>
            <p:ph type="title"/>
          </p:nvPr>
        </p:nvSpPr>
        <p:spPr>
          <a:xfrm>
            <a:off x="1193800" y="8255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Missed Deadlines with Rate Monotonic Scheduling</a:t>
            </a:r>
            <a:endParaRPr/>
          </a:p>
        </p:txBody>
      </p:sp>
      <p:pic>
        <p:nvPicPr>
          <p:cNvPr id="334" name="Google Shape;334;p55"/>
          <p:cNvPicPr preferRelativeResize="0"/>
          <p:nvPr/>
        </p:nvPicPr>
        <p:blipFill rotWithShape="1">
          <a:blip r:embed="rId3">
            <a:alphaModFix/>
          </a:blip>
          <a:srcRect l="662" t="40077" r="662" b="40046"/>
          <a:stretch/>
        </p:blipFill>
        <p:spPr>
          <a:xfrm>
            <a:off x="1130300" y="1746250"/>
            <a:ext cx="7331075" cy="11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>
            <a:spLocks noGrp="1"/>
          </p:cNvSpPr>
          <p:nvPr>
            <p:ph type="title"/>
          </p:nvPr>
        </p:nvSpPr>
        <p:spPr>
          <a:xfrm>
            <a:off x="1081087" y="163512"/>
            <a:ext cx="76946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Earliest Deadline First Scheduling (EDF)</a:t>
            </a:r>
            <a:endParaRPr/>
          </a:p>
        </p:txBody>
      </p:sp>
      <p:sp>
        <p:nvSpPr>
          <p:cNvPr id="340" name="Google Shape;340;p56"/>
          <p:cNvSpPr txBox="1">
            <a:spLocks noGrp="1"/>
          </p:cNvSpPr>
          <p:nvPr>
            <p:ph type="body" idx="1"/>
          </p:nvPr>
        </p:nvSpPr>
        <p:spPr>
          <a:xfrm>
            <a:off x="890587" y="1257300"/>
            <a:ext cx="7353300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Priorities are assigned according to deadlines:</a:t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earlier the deadline, the higher the priority;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the later the deadline, the lower the priority</a:t>
            </a:r>
            <a:endParaRPr/>
          </a:p>
        </p:txBody>
      </p:sp>
      <p:pic>
        <p:nvPicPr>
          <p:cNvPr id="341" name="Google Shape;341;p56"/>
          <p:cNvPicPr preferRelativeResize="0"/>
          <p:nvPr/>
        </p:nvPicPr>
        <p:blipFill rotWithShape="1">
          <a:blip r:embed="rId3">
            <a:alphaModFix/>
          </a:blip>
          <a:srcRect l="711" t="40184" r="711" b="39866"/>
          <a:stretch/>
        </p:blipFill>
        <p:spPr>
          <a:xfrm>
            <a:off x="1333500" y="2994025"/>
            <a:ext cx="67722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>
            <a:spLocks noGrp="1"/>
          </p:cNvSpPr>
          <p:nvPr>
            <p:ph type="title"/>
          </p:nvPr>
        </p:nvSpPr>
        <p:spPr>
          <a:xfrm>
            <a:off x="935037" y="201612"/>
            <a:ext cx="775176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Proportional Share Scheduling</a:t>
            </a:r>
            <a:endParaRPr/>
          </a:p>
        </p:txBody>
      </p:sp>
      <p:sp>
        <p:nvSpPr>
          <p:cNvPr id="347" name="Google Shape;347;p57"/>
          <p:cNvSpPr txBox="1">
            <a:spLocks noGrp="1"/>
          </p:cNvSpPr>
          <p:nvPr>
            <p:ph type="body" idx="1"/>
          </p:nvPr>
        </p:nvSpPr>
        <p:spPr>
          <a:xfrm>
            <a:off x="984250" y="1298575"/>
            <a:ext cx="6927850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shares are allocated among all processes in the system</a:t>
            </a:r>
            <a:endParaRPr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application receives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shares where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&lt; T</a:t>
            </a:r>
            <a:endParaRPr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ensures each application will receive </a:t>
            </a:r>
            <a:r>
              <a:rPr lang="en-US" sz="18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 T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total processor time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>
            <a:spLocks noGrp="1"/>
          </p:cNvSpPr>
          <p:nvPr>
            <p:ph type="title"/>
          </p:nvPr>
        </p:nvSpPr>
        <p:spPr>
          <a:xfrm>
            <a:off x="482600" y="2270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POSIX Real-Time Scheduling</a:t>
            </a:r>
            <a:endParaRPr/>
          </a:p>
        </p:txBody>
      </p:sp>
      <p:sp>
        <p:nvSpPr>
          <p:cNvPr id="353" name="Google Shape;353;p58"/>
          <p:cNvSpPr txBox="1">
            <a:spLocks noGrp="1"/>
          </p:cNvSpPr>
          <p:nvPr>
            <p:ph type="body" idx="1"/>
          </p:nvPr>
        </p:nvSpPr>
        <p:spPr>
          <a:xfrm>
            <a:off x="869950" y="1184275"/>
            <a:ext cx="7486650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4487" marR="0" lvl="0" indent="-344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POSIX.1b standard</a:t>
            </a: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4487" marR="0" lvl="0" indent="-344487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provides functions for managing real-time threads</a:t>
            </a:r>
            <a:endParaRPr/>
          </a:p>
          <a:p>
            <a:pPr marL="344487" marR="0" lvl="0" indent="-344487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Defines two scheduling classes for real-time threads:</a:t>
            </a:r>
            <a:endParaRPr sz="1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4487" marR="0" lvl="0" indent="-344487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SCHED_FIFO - threads are scheduled using a FCFS strategy with a FIFO queue. There is no time-slicing for threads of equal priority</a:t>
            </a:r>
            <a:endParaRPr/>
          </a:p>
          <a:p>
            <a:pPr marL="344487" marR="0" lvl="0" indent="-344487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SCHED_RR - similar to SCHED_FIFO except time-slicing occurs for threads of equal priority</a:t>
            </a: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4487" marR="0" lvl="0" indent="-344487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Defines two functions for getting and setting scheduling policy:</a:t>
            </a:r>
            <a:endParaRPr/>
          </a:p>
          <a:p>
            <a:pPr marL="344487" marR="0" lvl="0" indent="-344487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pthread_attr_getsched_policy(pthread_attr_t *attr, int *policy) </a:t>
            </a:r>
            <a:endParaRPr/>
          </a:p>
          <a:p>
            <a:pPr marL="344487" marR="0" lvl="0" indent="-344487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pthread_attr_setsched_policy(pthread_attr_t *attr, int policy)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914400" y="1762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</a:t>
            </a:r>
            <a:r>
              <a:rPr lang="en-US" sz="3200" b="1" i="0" u="none" strike="noStrike" cap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Types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53" y="1013551"/>
            <a:ext cx="7954777" cy="498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78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>
            <a:spLocks noGrp="1"/>
          </p:cNvSpPr>
          <p:nvPr>
            <p:ph type="title"/>
          </p:nvPr>
        </p:nvSpPr>
        <p:spPr>
          <a:xfrm>
            <a:off x="941387" y="277812"/>
            <a:ext cx="77454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POSIX Real-Time Scheduling API</a:t>
            </a:r>
            <a:endParaRPr/>
          </a:p>
        </p:txBody>
      </p:sp>
      <p:sp>
        <p:nvSpPr>
          <p:cNvPr id="359" name="Google Shape;359;p59"/>
          <p:cNvSpPr txBox="1">
            <a:spLocks noGrp="1"/>
          </p:cNvSpPr>
          <p:nvPr>
            <p:ph type="body" idx="1"/>
          </p:nvPr>
        </p:nvSpPr>
        <p:spPr>
          <a:xfrm>
            <a:off x="806450" y="1066800"/>
            <a:ext cx="7702550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&lt;pthread.h&gt;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NUM_THREADS 5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i, policy;</a:t>
            </a:r>
            <a:b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pthread_t_tid[NUM_THREADS];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pthread_attr_t attr;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get the default attributes */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pthread_attr_init(&amp;attr);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get the current scheduling policy */</a:t>
            </a:r>
            <a:b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(pthread_attr_getschedpolicy(&amp;attr, &amp;policy) != 0)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fprintf(stderr, "Unable to get policy.\n");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(policy == SCHED_OTHER) printf("SCHED_OTHER\n");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else if (policy == SCHED_RR) printf("SCHED_RR\n");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else if (policy == SCHED_FIFO) printf("SCHED_FIFO\n");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>
            <a:spLocks noGrp="1"/>
          </p:cNvSpPr>
          <p:nvPr>
            <p:ph type="title"/>
          </p:nvPr>
        </p:nvSpPr>
        <p:spPr>
          <a:xfrm>
            <a:off x="1104900" y="176212"/>
            <a:ext cx="80391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POSIX Real-Time Scheduling API (Cont.)</a:t>
            </a:r>
            <a:endParaRPr/>
          </a:p>
        </p:txBody>
      </p:sp>
      <p:sp>
        <p:nvSpPr>
          <p:cNvPr id="365" name="Google Shape;365;p60"/>
          <p:cNvSpPr txBox="1">
            <a:spLocks noGrp="1"/>
          </p:cNvSpPr>
          <p:nvPr>
            <p:ph type="body" idx="1"/>
          </p:nvPr>
        </p:nvSpPr>
        <p:spPr>
          <a:xfrm>
            <a:off x="806450" y="1298575"/>
            <a:ext cx="7702550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set the scheduling policy - FIFO, RR, or OTHER */ </a:t>
            </a:r>
            <a:b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(pthread_attr_setschedpolicy(&amp;attr, SCHED_FIFO) != 0)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fprintf(stderr, "Unable to set policy.\n");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create the threads */</a:t>
            </a:r>
            <a:b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(i = 0; i &lt; NUM_THREADS; i++)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pthread_create(&amp;tid[i],&amp;attr,runner,NULL);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now join on each thread */</a:t>
            </a:r>
            <a:b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(i = 0; i &lt; NUM_THREADS; i++)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pthread_join(tid[i], NULL);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Each thread will begin control in this function */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*runner(void *param)</a:t>
            </a:r>
            <a:b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do some work ... */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pthread_exit(0);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>
            <a:spLocks noGrp="1"/>
          </p:cNvSpPr>
          <p:nvPr>
            <p:ph type="title"/>
          </p:nvPr>
        </p:nvSpPr>
        <p:spPr>
          <a:xfrm>
            <a:off x="1138237" y="176212"/>
            <a:ext cx="754856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Examples</a:t>
            </a:r>
            <a:endParaRPr/>
          </a:p>
        </p:txBody>
      </p:sp>
      <p:sp>
        <p:nvSpPr>
          <p:cNvPr id="371" name="Google Shape;371;p61"/>
          <p:cNvSpPr txBox="1">
            <a:spLocks noGrp="1"/>
          </p:cNvSpPr>
          <p:nvPr>
            <p:ph type="body" idx="1"/>
          </p:nvPr>
        </p:nvSpPr>
        <p:spPr>
          <a:xfrm>
            <a:off x="755650" y="1109662"/>
            <a:ext cx="6843712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0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scheduling</a:t>
            </a:r>
            <a:endParaRPr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scheduling</a:t>
            </a:r>
            <a:endParaRPr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 scheduling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>
            <a:spLocks noGrp="1"/>
          </p:cNvSpPr>
          <p:nvPr>
            <p:ph type="title"/>
          </p:nvPr>
        </p:nvSpPr>
        <p:spPr>
          <a:xfrm>
            <a:off x="1231900" y="138112"/>
            <a:ext cx="7848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Linux Scheduling Through Version 2.5</a:t>
            </a:r>
            <a:endParaRPr/>
          </a:p>
        </p:txBody>
      </p:sp>
      <p:sp>
        <p:nvSpPr>
          <p:cNvPr id="377" name="Google Shape;377;p62"/>
          <p:cNvSpPr txBox="1">
            <a:spLocks noGrp="1"/>
          </p:cNvSpPr>
          <p:nvPr>
            <p:ph type="body" idx="1"/>
          </p:nvPr>
        </p:nvSpPr>
        <p:spPr>
          <a:xfrm>
            <a:off x="903287" y="1123950"/>
            <a:ext cx="7402512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 to kernel version 2.5, ran variation of standard UNIX scheduling algorithm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2.5 moved to constant order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(1) scheduling time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Preemptive, priority based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priority ranges: time-sharing and real-time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 from 0 to 99 and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 from 100 to 140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 into  global priority with numerically lower values indicating higher priority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Higher priority gets larger q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run-able as long as time left in time slice (</a:t>
            </a:r>
            <a:r>
              <a:rPr lang="en-US" sz="1600" b="1" i="0" u="none" strike="noStrike" cap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 time left (</a:t>
            </a:r>
            <a:r>
              <a:rPr lang="en-US" sz="1600" b="1" i="0" u="none" strike="noStrike" cap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expired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not run-able until all other tasks use their slices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run-able tasks tracked in per-CPU </a:t>
            </a:r>
            <a:r>
              <a:rPr lang="en-US" sz="1600" b="1" i="0" u="none" strike="noStrike" cap="none" dirty="0" err="1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runqueue</a:t>
            </a:r>
            <a:r>
              <a:rPr lang="en-US" sz="1600" b="1" i="0" u="none" strike="noStrike" cap="none" dirty="0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structure</a:t>
            </a:r>
            <a:endParaRPr dirty="0"/>
          </a:p>
          <a:p>
            <a:pPr marL="1085850" marR="0" lvl="2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priority arrays (active, expired)</a:t>
            </a:r>
            <a:endParaRPr dirty="0"/>
          </a:p>
          <a:p>
            <a:pPr marL="1085850" marR="0" lvl="2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Tasks indexed by priority</a:t>
            </a:r>
            <a:endParaRPr dirty="0"/>
          </a:p>
          <a:p>
            <a:pPr marL="1085850" marR="0" lvl="2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no more active, arrays are exchanged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Worked well, but poor response times for interactive processes</a:t>
            </a:r>
            <a:endParaRPr dirty="0"/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>
            <a:spLocks noGrp="1"/>
          </p:cNvSpPr>
          <p:nvPr>
            <p:ph type="title"/>
          </p:nvPr>
        </p:nvSpPr>
        <p:spPr>
          <a:xfrm>
            <a:off x="1092200" y="176212"/>
            <a:ext cx="7594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Linux Scheduling in Version 2.6.23 +</a:t>
            </a:r>
            <a:endParaRPr/>
          </a:p>
        </p:txBody>
      </p:sp>
      <p:sp>
        <p:nvSpPr>
          <p:cNvPr id="383" name="Google Shape;383;p63"/>
          <p:cNvSpPr txBox="1">
            <a:spLocks noGrp="1"/>
          </p:cNvSpPr>
          <p:nvPr>
            <p:ph type="body" idx="1"/>
          </p:nvPr>
        </p:nvSpPr>
        <p:spPr>
          <a:xfrm>
            <a:off x="827087" y="1123950"/>
            <a:ext cx="7516812" cy="51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 b="1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Completely Fair Scheduler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(CFS)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classes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has specific priority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Scheduler picks highest priority task in highest scheduling class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Rather than quantum based on fixed time allotments, based on proportion of CPU time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scheduling classes included, others can be added</a:t>
            </a:r>
            <a:endParaRPr/>
          </a:p>
          <a:p>
            <a:pPr marL="1095375" marR="0" lvl="2" indent="-239712" algn="l" rtl="0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</a:t>
            </a:r>
            <a:endParaRPr/>
          </a:p>
          <a:p>
            <a:pPr marL="1095375" marR="0" lvl="2" indent="-239712" algn="l" rtl="0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 calculated based on </a:t>
            </a:r>
            <a:r>
              <a:rPr lang="en-US" sz="16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nice value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-20 to +19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 value is higher priority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Calculates </a:t>
            </a:r>
            <a:r>
              <a:rPr lang="en-US" sz="14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latency 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interval of time during which task should run at least once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latency can increase if say number of active tasks increases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CFS scheduler maintains per task </a:t>
            </a:r>
            <a:r>
              <a:rPr lang="en-US" sz="16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run time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variable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vruntime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Associated with decay factor based on priority of task – lower priority is higher decay rate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 default priority yields virtual run time = actual run time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decide next task to run, scheduler picks task with lowest virtual run time</a:t>
            </a:r>
            <a:endParaRPr/>
          </a:p>
          <a:p>
            <a:pPr marL="742950" marR="0" lvl="1" indent="-194309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95375" marR="0" lvl="2" indent="-153987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>
            <a:spLocks noGrp="1"/>
          </p:cNvSpPr>
          <p:nvPr>
            <p:ph type="title"/>
          </p:nvPr>
        </p:nvSpPr>
        <p:spPr>
          <a:xfrm>
            <a:off x="827087" y="138112"/>
            <a:ext cx="78597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CFS Performance</a:t>
            </a:r>
            <a:endParaRPr/>
          </a:p>
        </p:txBody>
      </p:sp>
      <p:pic>
        <p:nvPicPr>
          <p:cNvPr id="389" name="Google Shape;389;p64" descr="Screen Shot 2012-12-17 at 9.25.0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6512" y="1077912"/>
            <a:ext cx="4389437" cy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>
            <a:spLocks noGrp="1"/>
          </p:cNvSpPr>
          <p:nvPr>
            <p:ph type="title"/>
          </p:nvPr>
        </p:nvSpPr>
        <p:spPr>
          <a:xfrm>
            <a:off x="457200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Linux Scheduling (Cont.)</a:t>
            </a:r>
            <a:endParaRPr/>
          </a:p>
        </p:txBody>
      </p:sp>
      <p:sp>
        <p:nvSpPr>
          <p:cNvPr id="395" name="Google Shape;395;p65"/>
          <p:cNvSpPr txBox="1">
            <a:spLocks noGrp="1"/>
          </p:cNvSpPr>
          <p:nvPr>
            <p:ph type="body" idx="1"/>
          </p:nvPr>
        </p:nvSpPr>
        <p:spPr>
          <a:xfrm>
            <a:off x="882650" y="1144587"/>
            <a:ext cx="77914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scheduling according to POSIX.1b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tasks have static priorities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plus normal map into global priority scheme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Nice value of -20 maps to global priority 100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Nice value of +19 maps to priority 139</a:t>
            </a:r>
            <a:endParaRPr/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6" name="Google Shape;396;p65" descr="Screen Shot 2012-12-17 at 9.28.3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200" y="3198812"/>
            <a:ext cx="6081712" cy="170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6"/>
          <p:cNvSpPr txBox="1">
            <a:spLocks noGrp="1"/>
          </p:cNvSpPr>
          <p:nvPr>
            <p:ph type="title"/>
          </p:nvPr>
        </p:nvSpPr>
        <p:spPr>
          <a:xfrm>
            <a:off x="457200" y="1889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Windows Scheduling</a:t>
            </a:r>
            <a:endParaRPr/>
          </a:p>
        </p:txBody>
      </p:sp>
      <p:sp>
        <p:nvSpPr>
          <p:cNvPr id="402" name="Google Shape;402;p66"/>
          <p:cNvSpPr txBox="1">
            <a:spLocks noGrp="1"/>
          </p:cNvSpPr>
          <p:nvPr>
            <p:ph type="body" idx="1"/>
          </p:nvPr>
        </p:nvSpPr>
        <p:spPr>
          <a:xfrm>
            <a:off x="920750" y="1144587"/>
            <a:ext cx="66484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uses priority-based preemptive scheduling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Highest-priority thread runs next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Dispatcher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scheduler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runs until (1) blocks, (2) uses time slice, (3) preempted by higher-priority thread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threads can preempt non-real-time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32-level priority scheme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class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1-15, </a:t>
            </a: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class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16-31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0 is memory-management thread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for each priority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 run-able thread, runs </a:t>
            </a: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idle thread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7"/>
          <p:cNvSpPr txBox="1">
            <a:spLocks noGrp="1"/>
          </p:cNvSpPr>
          <p:nvPr>
            <p:ph type="title"/>
          </p:nvPr>
        </p:nvSpPr>
        <p:spPr>
          <a:xfrm>
            <a:off x="457200" y="2143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Windows Priority Classes</a:t>
            </a:r>
            <a:endParaRPr/>
          </a:p>
        </p:txBody>
      </p:sp>
      <p:sp>
        <p:nvSpPr>
          <p:cNvPr id="408" name="Google Shape;408;p67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76517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Win32 API identifies several priority classes to which a process can belong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REALTIME_PRIORITY_CLASS, HIGH_PRIORITY_CLASS, ABOVE_NORMAL_PRIORITY_CLASS,NORMAL_PRIORITY_CLASS, BELOW_NORMAL_PRIORITY_CLASS, IDLE_PRIORITY_CLASS</a:t>
            </a:r>
            <a:endParaRPr sz="1400" b="1" i="0" u="none" strike="noStrike" cap="non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are variable except REALTIME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thread within a given priority class has a relative priority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TIME_CRITICAL, HIGHEST, ABOVE_NORMAL, NORMAL, BELOW_NORMAL, LOWEST, IDLE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class and relative priority combine to give numeric priority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priority is NORMAL within the class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quantum expires, priority lowered, but never below base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8"/>
          <p:cNvSpPr txBox="1">
            <a:spLocks noGrp="1"/>
          </p:cNvSpPr>
          <p:nvPr>
            <p:ph type="title"/>
          </p:nvPr>
        </p:nvSpPr>
        <p:spPr>
          <a:xfrm>
            <a:off x="469900" y="150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Windows Priority Classes (Cont.)</a:t>
            </a:r>
            <a:endParaRPr/>
          </a:p>
        </p:txBody>
      </p:sp>
      <p:sp>
        <p:nvSpPr>
          <p:cNvPr id="414" name="Google Shape;414;p68"/>
          <p:cNvSpPr txBox="1">
            <a:spLocks noGrp="1"/>
          </p:cNvSpPr>
          <p:nvPr>
            <p:ph type="body" idx="1"/>
          </p:nvPr>
        </p:nvSpPr>
        <p:spPr>
          <a:xfrm>
            <a:off x="806450" y="941387"/>
            <a:ext cx="7818437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wait occurs, priority boosted depending on what was waited for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Foreground window given 3x priority boost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7 added </a:t>
            </a: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user-mode scheduling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UMS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 create and manage threads independent of kernel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large number of threads, much more efficient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UMS schedulers come from programming language libraries like                                         C++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Runtime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(ConcRT) framework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914400" y="1762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</a:t>
            </a:r>
            <a:r>
              <a:rPr lang="en-US" sz="3200" b="1" i="0" u="none" strike="noStrike" cap="none" dirty="0" smtClean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Queues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65" y="1088477"/>
            <a:ext cx="7333160" cy="54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574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9"/>
          <p:cNvSpPr txBox="1">
            <a:spLocks noGrp="1"/>
          </p:cNvSpPr>
          <p:nvPr>
            <p:ph type="title"/>
          </p:nvPr>
        </p:nvSpPr>
        <p:spPr>
          <a:xfrm>
            <a:off x="885825" y="176212"/>
            <a:ext cx="78009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Windows Priorities</a:t>
            </a:r>
            <a:endParaRPr/>
          </a:p>
        </p:txBody>
      </p:sp>
      <p:pic>
        <p:nvPicPr>
          <p:cNvPr id="420" name="Google Shape;420;p69" descr="6_22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037" y="1384300"/>
            <a:ext cx="6616700" cy="299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>
            <a:spLocks noGrp="1"/>
          </p:cNvSpPr>
          <p:nvPr>
            <p:ph type="title"/>
          </p:nvPr>
        </p:nvSpPr>
        <p:spPr>
          <a:xfrm>
            <a:off x="457200" y="1381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Solaris</a:t>
            </a:r>
            <a:endParaRPr/>
          </a:p>
        </p:txBody>
      </p:sp>
      <p:sp>
        <p:nvSpPr>
          <p:cNvPr id="426" name="Google Shape;426;p70"/>
          <p:cNvSpPr txBox="1">
            <a:spLocks noGrp="1"/>
          </p:cNvSpPr>
          <p:nvPr>
            <p:ph type="body" idx="1"/>
          </p:nvPr>
        </p:nvSpPr>
        <p:spPr>
          <a:xfrm>
            <a:off x="933450" y="1081087"/>
            <a:ext cx="71818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Priority-based scheduling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Six classes available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sharing (default) (TS)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Interactive (IA)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 time (RT)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(SYS)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Fair Share (FSS)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priority (FP)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thread can be in one class at a 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class has its own scheduling algorithm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sharing is multi-level feedback queue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Loadable table configurable by sysadmin</a:t>
            </a:r>
            <a:endParaRPr/>
          </a:p>
          <a:p>
            <a:pPr marL="342900" marR="0" lvl="0" indent="-24003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>
            <a:spLocks noGrp="1"/>
          </p:cNvSpPr>
          <p:nvPr>
            <p:ph type="title"/>
          </p:nvPr>
        </p:nvSpPr>
        <p:spPr>
          <a:xfrm>
            <a:off x="827087" y="163512"/>
            <a:ext cx="78597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Solaris Dispatch Table </a:t>
            </a:r>
            <a:endParaRPr/>
          </a:p>
        </p:txBody>
      </p:sp>
      <p:pic>
        <p:nvPicPr>
          <p:cNvPr id="432" name="Google Shape;432;p71" descr="6_23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7300" y="1254125"/>
            <a:ext cx="4605337" cy="468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>
            <a:spLocks noGrp="1"/>
          </p:cNvSpPr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Solaris Scheduling</a:t>
            </a:r>
            <a:endParaRPr/>
          </a:p>
        </p:txBody>
      </p:sp>
      <p:pic>
        <p:nvPicPr>
          <p:cNvPr id="438" name="Google Shape;438;p72" descr="6_24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7062" y="1206500"/>
            <a:ext cx="283527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3"/>
          <p:cNvSpPr txBox="1">
            <a:spLocks noGrp="1"/>
          </p:cNvSpPr>
          <p:nvPr>
            <p:ph type="title"/>
          </p:nvPr>
        </p:nvSpPr>
        <p:spPr>
          <a:xfrm>
            <a:off x="457200" y="2143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Solaris Scheduling (Cont.)</a:t>
            </a:r>
            <a:endParaRPr/>
          </a:p>
        </p:txBody>
      </p:sp>
      <p:sp>
        <p:nvSpPr>
          <p:cNvPr id="444" name="Google Shape;444;p73"/>
          <p:cNvSpPr txBox="1">
            <a:spLocks noGrp="1"/>
          </p:cNvSpPr>
          <p:nvPr>
            <p:ph type="body" idx="1"/>
          </p:nvPr>
        </p:nvSpPr>
        <p:spPr>
          <a:xfrm>
            <a:off x="787400" y="1195387"/>
            <a:ext cx="7251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Scheduler converts class-specific priorities into a per-thread global priority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with highest priority runs next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until (1) blocks, (2) uses time slice, (3) preempted by higher-priority thread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threads at same priority selected via RR</a:t>
            </a:r>
            <a:endParaRPr/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4"/>
          <p:cNvSpPr txBox="1">
            <a:spLocks noGrp="1"/>
          </p:cNvSpPr>
          <p:nvPr>
            <p:ph type="title"/>
          </p:nvPr>
        </p:nvSpPr>
        <p:spPr>
          <a:xfrm>
            <a:off x="1069975" y="201612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Algorithm Evaluation</a:t>
            </a:r>
            <a:endParaRPr/>
          </a:p>
        </p:txBody>
      </p:sp>
      <p:sp>
        <p:nvSpPr>
          <p:cNvPr id="450" name="Google Shape;450;p74"/>
          <p:cNvSpPr txBox="1">
            <a:spLocks noGrp="1"/>
          </p:cNvSpPr>
          <p:nvPr>
            <p:ph type="body" idx="1"/>
          </p:nvPr>
        </p:nvSpPr>
        <p:spPr>
          <a:xfrm>
            <a:off x="890587" y="1116012"/>
            <a:ext cx="756602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select CPU-scheduling algorithm for an OS?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criteria, then evaluate algorithms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Deterministic modeling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of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 evaluation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a particular predetermined workload and defines the performance of each algorithm  for that workload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5 processes arriving at time 0:</a:t>
            </a:r>
            <a:endParaRPr/>
          </a:p>
        </p:txBody>
      </p:sp>
      <p:pic>
        <p:nvPicPr>
          <p:cNvPr id="451" name="Google Shape;451;p74" descr="Screen Shot 2012-12-17 at 9.44.1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887" y="3821112"/>
            <a:ext cx="1897062" cy="17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5"/>
          <p:cNvSpPr txBox="1">
            <a:spLocks noGrp="1"/>
          </p:cNvSpPr>
          <p:nvPr>
            <p:ph type="title"/>
          </p:nvPr>
        </p:nvSpPr>
        <p:spPr>
          <a:xfrm>
            <a:off x="1069975" y="277812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Deterministic Evaluation</a:t>
            </a:r>
            <a:endParaRPr/>
          </a:p>
        </p:txBody>
      </p:sp>
      <p:sp>
        <p:nvSpPr>
          <p:cNvPr id="457" name="Google Shape;457;p75"/>
          <p:cNvSpPr txBox="1">
            <a:spLocks noGrp="1"/>
          </p:cNvSpPr>
          <p:nvPr>
            <p:ph type="body" idx="1"/>
          </p:nvPr>
        </p:nvSpPr>
        <p:spPr>
          <a:xfrm>
            <a:off x="827087" y="1382712"/>
            <a:ext cx="756602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 algorithm, calculate minimum average waiting time</a:t>
            </a:r>
            <a:endParaRPr dirty="0"/>
          </a:p>
          <a:p>
            <a:pPr marL="341312" marR="0" lvl="0" indent="-34131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and fast, but requires exact numbers for input, applies only to those inputs</a:t>
            </a:r>
            <a:endParaRPr dirty="0"/>
          </a:p>
          <a:p>
            <a:pPr marL="741362" marR="0" lvl="1" indent="-28416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FCS is 28ms:</a:t>
            </a:r>
            <a:endParaRPr dirty="0"/>
          </a:p>
          <a:p>
            <a:pPr marL="341312" marR="0" lvl="0" indent="-238441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1362" marR="0" lvl="1" indent="-28416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Non-preemptive SFJ is 13ms:</a:t>
            </a:r>
            <a:endParaRPr dirty="0"/>
          </a:p>
          <a:p>
            <a:pPr marL="341312" marR="0" lvl="0" indent="-238441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1362" marR="0" lvl="1" indent="-28416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RR is 23ms:</a:t>
            </a:r>
            <a:endParaRPr dirty="0"/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8" name="Google Shape;458;p75" descr="Screen Shot 2012-12-17 at 9.47.1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5955" y="2652713"/>
            <a:ext cx="44450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75" descr="Screen Shot 2012-12-17 at 9.47.18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3886" y="3759201"/>
            <a:ext cx="4529137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75" descr="Screen Shot 2012-12-17 at 9.47.24 P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98650" y="4902200"/>
            <a:ext cx="44450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Queueing Models</a:t>
            </a:r>
            <a:endParaRPr/>
          </a:p>
        </p:txBody>
      </p:sp>
      <p:sp>
        <p:nvSpPr>
          <p:cNvPr id="466" name="Google Shape;466;p76"/>
          <p:cNvSpPr txBox="1">
            <a:spLocks noGrp="1"/>
          </p:cNvSpPr>
          <p:nvPr>
            <p:ph type="body" idx="1"/>
          </p:nvPr>
        </p:nvSpPr>
        <p:spPr>
          <a:xfrm>
            <a:off x="908050" y="1233487"/>
            <a:ext cx="71056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Describes the arrival of processes, and CPU and I/O bursts probabilistically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Commonly exponential, and described by mean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Computes average throughput, utilization, waiting time, etc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system described as network of servers, each with queue of waiting processes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Knowing arrival rates and service rates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Computes utilization, average queue length, average wait time, etc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Little’s Formula</a:t>
            </a:r>
            <a:endParaRPr/>
          </a:p>
        </p:txBody>
      </p:sp>
      <p:sp>
        <p:nvSpPr>
          <p:cNvPr id="472" name="Google Shape;472;p77"/>
          <p:cNvSpPr txBox="1">
            <a:spLocks noGrp="1"/>
          </p:cNvSpPr>
          <p:nvPr>
            <p:ph type="body" idx="1"/>
          </p:nvPr>
        </p:nvSpPr>
        <p:spPr>
          <a:xfrm>
            <a:off x="895350" y="1169987"/>
            <a:ext cx="72707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average queue length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average waiting time in queue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λ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average arrival rate into queue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Little’s law – in steady state, processes leaving queue must equal processes arriving, thus: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λ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 for any scheduling algorithm and arrival distribution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if on average 7 processes arrive per second, and normally 14 processes in queue, then average wait time per process = 2 seconds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Simulations</a:t>
            </a:r>
            <a:endParaRPr/>
          </a:p>
        </p:txBody>
      </p:sp>
      <p:sp>
        <p:nvSpPr>
          <p:cNvPr id="478" name="Google Shape;478;p78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Queueing models limited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Simulations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accurate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Programmed model of computer system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Clock is a variable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Gather statistics  indicating algorithm performance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to drive simulation gathered via</a:t>
            </a:r>
            <a:endParaRPr/>
          </a:p>
          <a:p>
            <a:pPr marL="1085850" marR="0" lvl="2" indent="-2286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number generator according to probabilities</a:t>
            </a:r>
            <a:endParaRPr/>
          </a:p>
          <a:p>
            <a:pPr marL="1085850" marR="0" lvl="2" indent="-2286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Distributions defined mathematically or empirically</a:t>
            </a:r>
            <a:endParaRPr/>
          </a:p>
          <a:p>
            <a:pPr marL="1085850" marR="0" lvl="2" indent="-2286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Trace tapes record sequences of real events in real systems</a:t>
            </a:r>
            <a:endParaRPr/>
          </a:p>
          <a:p>
            <a:pPr marL="1085850" marR="0" lvl="2" indent="-14287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Basic Concepts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841375" y="1274762"/>
            <a:ext cx="39782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Maximum CPU utilization obtained with multiprogramming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CPU–I/O Burst Cycle – Process execution consists of a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CPU execution and I/O wait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burst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followed by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burst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burst distribution is of main concern</a:t>
            </a:r>
            <a:endParaRPr/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0" name="Google Shape;90;p17" descr="6_01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1625" y="1143000"/>
            <a:ext cx="2360612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>
            <a:spLocks noGrp="1"/>
          </p:cNvSpPr>
          <p:nvPr>
            <p:ph type="title"/>
          </p:nvPr>
        </p:nvSpPr>
        <p:spPr>
          <a:xfrm>
            <a:off x="1230312" y="166687"/>
            <a:ext cx="78501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Evaluation of CPU Schedulers by Simulation</a:t>
            </a:r>
            <a:endParaRPr/>
          </a:p>
        </p:txBody>
      </p:sp>
      <p:pic>
        <p:nvPicPr>
          <p:cNvPr id="484" name="Google Shape;484;p79" descr="6_25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00" y="1379537"/>
            <a:ext cx="6367462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0"/>
          <p:cNvSpPr txBox="1">
            <a:spLocks noGrp="1"/>
          </p:cNvSpPr>
          <p:nvPr>
            <p:ph type="title" idx="4294967295"/>
          </p:nvPr>
        </p:nvSpPr>
        <p:spPr>
          <a:xfrm>
            <a:off x="1404937" y="188912"/>
            <a:ext cx="682466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490" name="Google Shape;490;p80"/>
          <p:cNvSpPr txBox="1"/>
          <p:nvPr/>
        </p:nvSpPr>
        <p:spPr>
          <a:xfrm>
            <a:off x="850900" y="1208087"/>
            <a:ext cx="75311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48895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 simulations have limited accuracy</a:t>
            </a:r>
            <a:endParaRPr/>
          </a:p>
          <a:p>
            <a:pPr marL="488950" marR="0" lvl="0" indent="-4889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Just implement new scheduler and test in real systems</a:t>
            </a:r>
            <a:endParaRPr/>
          </a:p>
          <a:p>
            <a:pPr marL="1141412" marR="0" lvl="1" indent="-488949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cost, high risk</a:t>
            </a:r>
            <a:endParaRPr/>
          </a:p>
          <a:p>
            <a:pPr marL="1141412" marR="0" lvl="1" indent="-488949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Environments vary</a:t>
            </a:r>
            <a:endParaRPr/>
          </a:p>
          <a:p>
            <a:pPr marL="488950" marR="0" lvl="0" indent="-4889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flexible schedulers can be modified per-site or per-system</a:t>
            </a:r>
            <a:endParaRPr/>
          </a:p>
          <a:p>
            <a:pPr marL="488950" marR="0" lvl="0" indent="-4889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APIs to modify priorities</a:t>
            </a:r>
            <a:endParaRPr/>
          </a:p>
          <a:p>
            <a:pPr marL="488950" marR="0" lvl="0" indent="-4889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again environments vary</a:t>
            </a:r>
            <a:endParaRPr/>
          </a:p>
          <a:p>
            <a:pPr marL="488950" marR="0" lvl="0" indent="-38608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550987" marR="0" lvl="2" indent="-23971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1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lang="en-US" sz="43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End of Chapter 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066800" y="176212"/>
            <a:ext cx="76200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Histogram of CPU-burst Times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487" y="1525587"/>
            <a:ext cx="5721350" cy="380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838200" y="201612"/>
            <a:ext cx="7848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Scheduler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933450" y="1169987"/>
            <a:ext cx="7067550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Short-term scheduler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selects from among the processes in ready queue, and allocates the CPU to one of them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may be ordered in various ways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scheduling decisions may take place when a process: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lang="en-US" sz="1800" b="0" i="0" u="none" strike="noStrike" cap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Switches from running to waiting state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lang="en-US" sz="1800" b="0" i="0" u="none" strike="noStrike" cap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Switches from running to ready state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lang="en-US" sz="1800" b="0" i="0" u="none" strike="noStrike" cap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Switches from waiting to ready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AutoNum type="arabicPeriod" startAt="4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Terminates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under 1 and 4 is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nonpreemptive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other scheduling is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preemptive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access to shared data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preemption while in kernel mode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interrupts occurring during crucial OS activities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2656</Words>
  <Application>Microsoft Office PowerPoint</Application>
  <PresentationFormat>On-screen Show (4:3)</PresentationFormat>
  <Paragraphs>488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Verdana</vt:lpstr>
      <vt:lpstr>Courier New</vt:lpstr>
      <vt:lpstr>Merriweather Sans</vt:lpstr>
      <vt:lpstr>Times New Roman</vt:lpstr>
      <vt:lpstr>Helvetica Neue</vt:lpstr>
      <vt:lpstr>Arimo</vt:lpstr>
      <vt:lpstr>Arial</vt:lpstr>
      <vt:lpstr>1_os-8</vt:lpstr>
      <vt:lpstr>os-8</vt:lpstr>
      <vt:lpstr>CPU Scheduling</vt:lpstr>
      <vt:lpstr>CPU Scheduling</vt:lpstr>
      <vt:lpstr>Objectives</vt:lpstr>
      <vt:lpstr>CPU Scheduling</vt:lpstr>
      <vt:lpstr>CPU Scheduling Types</vt:lpstr>
      <vt:lpstr>CPU Scheduling Queues</vt:lpstr>
      <vt:lpstr>Basic Concepts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Scheduling Algorithm Optimization Criteria</vt:lpstr>
      <vt:lpstr>First- Come, First-Served (FCFS) Scheduling</vt:lpstr>
      <vt:lpstr>FCFS Scheduling (Cont.)</vt:lpstr>
      <vt:lpstr>Priority Scheduling</vt:lpstr>
      <vt:lpstr>Example of Priority Scheduling</vt:lpstr>
      <vt:lpstr>Shortest-Job-First (SJF) Scheduling</vt:lpstr>
      <vt:lpstr>Example of SJF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Round Robin (RR)</vt:lpstr>
      <vt:lpstr>Example of RR with Time Quantum = 4</vt:lpstr>
      <vt:lpstr>Time Quantum and Context Switch Time</vt:lpstr>
      <vt:lpstr>Turnaround Time Varies With The Time Quantum</vt:lpstr>
      <vt:lpstr>CPU Scheduling Characteristics</vt:lpstr>
      <vt:lpstr>Multilevel Feedback Queue</vt:lpstr>
      <vt:lpstr>Example of Multilevel Feedback Queue</vt:lpstr>
      <vt:lpstr>CPU Scheduling - Feedback</vt:lpstr>
      <vt:lpstr>CPU Scheduling Charactristics</vt:lpstr>
      <vt:lpstr>CPU Scheduling - UNIX</vt:lpstr>
      <vt:lpstr>Multilevel Queue</vt:lpstr>
      <vt:lpstr>Multilevel Queue Scheduling</vt:lpstr>
      <vt:lpstr>CPU Scheduling – Multi-processors</vt:lpstr>
      <vt:lpstr>Multiple-Processor Scheduling</vt:lpstr>
      <vt:lpstr>Multiple-Processor Scheduling – Load Balancing</vt:lpstr>
      <vt:lpstr>Multicore Processors</vt:lpstr>
      <vt:lpstr>Multithreaded Multicore System</vt:lpstr>
      <vt:lpstr>Real-Time CPU Scheduling</vt:lpstr>
      <vt:lpstr>Real-Time CPU Scheduling (Cont.)</vt:lpstr>
      <vt:lpstr>Priority-based Scheduling</vt:lpstr>
      <vt:lpstr>Virtualization and Scheduling</vt:lpstr>
      <vt:lpstr>Rate Montonic Scheduling</vt:lpstr>
      <vt:lpstr>Missed Deadlines with Rate Monotonic Scheduling</vt:lpstr>
      <vt:lpstr>Earliest Deadline First Scheduling (EDF)</vt:lpstr>
      <vt:lpstr>Proportional Share Scheduling</vt:lpstr>
      <vt:lpstr>POSIX Real-Time Scheduling</vt:lpstr>
      <vt:lpstr>POSIX Real-Time Scheduling API</vt:lpstr>
      <vt:lpstr>POSIX Real-Time Scheduling API (Cont.)</vt:lpstr>
      <vt:lpstr>Operating System Examples</vt:lpstr>
      <vt:lpstr>Linux Scheduling Through Version 2.5</vt:lpstr>
      <vt:lpstr>Linux Scheduling in Version 2.6.23 +</vt:lpstr>
      <vt:lpstr>CFS Performance</vt:lpstr>
      <vt:lpstr>Linux Scheduling (Cont.)</vt:lpstr>
      <vt:lpstr>Windows Scheduling</vt:lpstr>
      <vt:lpstr>Windows Priority Classes</vt:lpstr>
      <vt:lpstr>Windows Priority Classes (Cont.)</vt:lpstr>
      <vt:lpstr>Windows Priorities</vt:lpstr>
      <vt:lpstr>Solaris</vt:lpstr>
      <vt:lpstr>Solaris Dispatch Table </vt:lpstr>
      <vt:lpstr>Solaris Scheduling</vt:lpstr>
      <vt:lpstr>Solaris Scheduling (Cont.)</vt:lpstr>
      <vt:lpstr>Algorithm Evaluation</vt:lpstr>
      <vt:lpstr>Deterministic Evaluation</vt:lpstr>
      <vt:lpstr>Queueing Models</vt:lpstr>
      <vt:lpstr>Little’s Formula</vt:lpstr>
      <vt:lpstr>Simulations</vt:lpstr>
      <vt:lpstr>Evaluation of CPU Schedulers by Simulation</vt:lpstr>
      <vt:lpstr>Implementation</vt:lpstr>
      <vt:lpstr>End of Chapter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cp:lastModifiedBy>Rafi Ullah</cp:lastModifiedBy>
  <cp:revision>33</cp:revision>
  <dcterms:modified xsi:type="dcterms:W3CDTF">2019-10-18T19:43:37Z</dcterms:modified>
</cp:coreProperties>
</file>