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20"/>
  </p:notesMasterIdLst>
  <p:sldIdLst>
    <p:sldId id="256" r:id="rId3"/>
    <p:sldId id="257" r:id="rId4"/>
    <p:sldId id="273" r:id="rId5"/>
    <p:sldId id="274" r:id="rId6"/>
    <p:sldId id="272" r:id="rId7"/>
    <p:sldId id="258" r:id="rId8"/>
    <p:sldId id="261" r:id="rId9"/>
    <p:sldId id="275" r:id="rId10"/>
    <p:sldId id="259" r:id="rId11"/>
    <p:sldId id="260" r:id="rId12"/>
    <p:sldId id="276" r:id="rId13"/>
    <p:sldId id="277" r:id="rId14"/>
    <p:sldId id="262" r:id="rId15"/>
    <p:sldId id="263" r:id="rId16"/>
    <p:sldId id="265" r:id="rId17"/>
    <p:sldId id="266" r:id="rId18"/>
    <p:sldId id="267" r:id="rId19"/>
  </p:sldIdLst>
  <p:sldSz cx="9144000" cy="6858000" type="screen4x3"/>
  <p:notesSz cx="7302500" cy="9588500"/>
  <p:embeddedFontLst>
    <p:embeddedFont>
      <p:font typeface="Tahoma" panose="020B0604030504040204" pitchFamily="34" charset="0"/>
      <p:regular r:id="rId21"/>
      <p:bold r:id="rId22"/>
    </p:embeddedFont>
    <p:embeddedFont>
      <p:font typeface="Helvetica Neue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4125" y="719137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697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9014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2311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4195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338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6342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5030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013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9520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0360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9061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4792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1923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577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9221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832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1781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230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124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921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1464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2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124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921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1464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77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 rot="5400000">
            <a:off x="5020469" y="2197894"/>
            <a:ext cx="5918200" cy="195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1"/>
          </p:nvPr>
        </p:nvSpPr>
        <p:spPr>
          <a:xfrm rot="5400000">
            <a:off x="1042194" y="323057"/>
            <a:ext cx="5918200" cy="570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 rot="5400000">
            <a:off x="3011487" y="188912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9" name="Google Shape;69;p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66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5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49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66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5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49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2438400"/>
            <a:ext cx="9009062" cy="1052512"/>
            <a:chOff x="0" y="2438400"/>
            <a:chExt cx="9009062" cy="1052512"/>
          </a:xfrm>
        </p:grpSpPr>
        <p:grpSp>
          <p:nvGrpSpPr>
            <p:cNvPr id="11" name="Google Shape;11;p1"/>
            <p:cNvGrpSpPr/>
            <p:nvPr/>
          </p:nvGrpSpPr>
          <p:grpSpPr>
            <a:xfrm>
              <a:off x="293687" y="2546350"/>
              <a:ext cx="712787" cy="474662"/>
              <a:chOff x="1143000" y="533400"/>
              <a:chExt cx="990600" cy="685800"/>
            </a:xfrm>
          </p:grpSpPr>
          <p:sp>
            <p:nvSpPr>
              <p:cNvPr id="12" name="Google Shape;12;p1"/>
              <p:cNvSpPr txBox="1"/>
              <p:nvPr/>
            </p:nvSpPr>
            <p:spPr>
              <a:xfrm>
                <a:off x="1143000" y="533400"/>
                <a:ext cx="609600" cy="6858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1"/>
              <p:cNvSpPr txBox="1"/>
              <p:nvPr/>
            </p:nvSpPr>
            <p:spPr>
              <a:xfrm>
                <a:off x="1676400" y="533400"/>
                <a:ext cx="457200" cy="685800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" name="Google Shape;14;p1"/>
            <p:cNvGrpSpPr/>
            <p:nvPr/>
          </p:nvGrpSpPr>
          <p:grpSpPr>
            <a:xfrm>
              <a:off x="417512" y="2968625"/>
              <a:ext cx="739775" cy="474662"/>
              <a:chOff x="1447800" y="4191000"/>
              <a:chExt cx="1066800" cy="685800"/>
            </a:xfrm>
          </p:grpSpPr>
          <p:sp>
            <p:nvSpPr>
              <p:cNvPr id="15" name="Google Shape;15;p1"/>
              <p:cNvSpPr txBox="1"/>
              <p:nvPr/>
            </p:nvSpPr>
            <p:spPr>
              <a:xfrm>
                <a:off x="1447800" y="4191000"/>
                <a:ext cx="609600" cy="685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1"/>
              <p:cNvSpPr txBox="1"/>
              <p:nvPr/>
            </p:nvSpPr>
            <p:spPr>
              <a:xfrm>
                <a:off x="1981200" y="4191000"/>
                <a:ext cx="533400" cy="6858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7" name="Google Shape;17;p1"/>
            <p:cNvSpPr txBox="1"/>
            <p:nvPr/>
          </p:nvSpPr>
          <p:spPr>
            <a:xfrm>
              <a:off x="0" y="2895600"/>
              <a:ext cx="560387" cy="422275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" name="Google Shape;18;p1"/>
            <p:cNvSpPr txBox="1"/>
            <p:nvPr/>
          </p:nvSpPr>
          <p:spPr>
            <a:xfrm>
              <a:off x="635000" y="2438400"/>
              <a:ext cx="31750" cy="105251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" name="Google Shape;19;p1"/>
            <p:cNvSpPr txBox="1"/>
            <p:nvPr/>
          </p:nvSpPr>
          <p:spPr>
            <a:xfrm rot="10800000" flipH="1">
              <a:off x="315912" y="3260725"/>
              <a:ext cx="8693150" cy="55562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0" name="Google Shape;20;p1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dt" idx="10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ftr" idx="11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sldNum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fiafridi783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ctrTitle"/>
          </p:nvPr>
        </p:nvSpPr>
        <p:spPr>
          <a:xfrm>
            <a:off x="990600" y="1676400"/>
            <a:ext cx="7772400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Operating Systems</a:t>
            </a:r>
            <a:endParaRPr dirty="0"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1"/>
          </p:nvPr>
        </p:nvSpPr>
        <p:spPr>
          <a:xfrm>
            <a:off x="1385248" y="3804313"/>
            <a:ext cx="6400800" cy="235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RAFI ULLAH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dirty="0" smtClean="0"/>
              <a:t>Senior Data Scientist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Blutech, Jaffer Brothers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endParaRPr lang="en-US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Email: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rafiafridi783@gmail.com</a:t>
            </a:r>
            <a:endParaRPr lang="en-US" sz="2400" b="0" i="0" u="none" strike="noStrike" cap="none" dirty="0" smtClean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Github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github.com/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rafi-afridi</a:t>
            </a:r>
            <a:endParaRPr lang="en-US" sz="2400" b="0" i="0" u="none" strike="noStrike" cap="none" dirty="0" smtClean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Abstract View of System Components</a:t>
            </a:r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3">
            <a:alphaModFix/>
          </a:blip>
          <a:srcRect l="6994" t="7478" r="7573" b="5095"/>
          <a:stretch/>
        </p:blipFill>
        <p:spPr>
          <a:xfrm>
            <a:off x="1563117" y="2088107"/>
            <a:ext cx="5670196" cy="4592472"/>
          </a:xfrm>
          <a:prstGeom prst="rect">
            <a:avLst/>
          </a:prstGeom>
          <a:noFill/>
          <a:ln w="57150" cap="flat" cmpd="thickThin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Serial Processing</a:t>
            </a:r>
            <a:endParaRPr dirty="0"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 smtClean="0"/>
              <a:t>Programs Loaded via input devices Tape, Card Readers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Output devices printers, lights etc.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Customer compilers and Interpreters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Two Problems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Scheduling – Program may take less time than committed or may take greater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Setup Time – Every one follow same process for loading their programs, 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Solution – Load more programs, and common programs once for all users program</a:t>
            </a:r>
            <a:endParaRPr lang="en-US" dirty="0" smtClean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7066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Batch Processing</a:t>
            </a:r>
            <a:endParaRPr dirty="0"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84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 smtClean="0"/>
              <a:t>Idea - </a:t>
            </a:r>
            <a:r>
              <a:rPr lang="en-US" dirty="0" smtClean="0"/>
              <a:t>Load more programs, and common programs once for all users program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Common libraries should always be there - Monitor</a:t>
            </a: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Problems: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 smtClean="0"/>
              <a:t>Programs May affect each other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Dual Mode Requirements – Kernel and User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Requirements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 smtClean="0"/>
              <a:t>Timer – avoid monopoly in case of stuck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 smtClean="0"/>
              <a:t>Protection by hardware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 smtClean="0"/>
              <a:t>Interrupts 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 smtClean="0"/>
              <a:t>Privileged instructions 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Problem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 smtClean="0"/>
              <a:t>Processor Idle most of the time as processor is very fast and IO devices are slow</a:t>
            </a:r>
          </a:p>
        </p:txBody>
      </p:sp>
    </p:spTree>
    <p:extLst>
      <p:ext uri="{BB962C8B-B14F-4D97-AF65-F5344CB8AC3E}">
        <p14:creationId xmlns:p14="http://schemas.microsoft.com/office/powerpoint/2010/main" val="416695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974725" y="1201737"/>
            <a:ext cx="84867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Memory Layout for a Simple Batch System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584" y="1922303"/>
            <a:ext cx="4163633" cy="49356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Multiprogrammed Batch Systems</a:t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421492" y="2407122"/>
            <a:ext cx="5515284" cy="417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Several jobs are kept in main memory at the same time, and the </a:t>
            </a:r>
            <a:r>
              <a:rPr lang="en-US" sz="1800" b="0" i="0" u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multiplexed among them</a:t>
            </a:r>
            <a:r>
              <a:rPr lang="en-US" sz="1800" b="0" i="0" u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maximize processor utilization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Context Switching – From one program to another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Also known as multi-tasking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800" b="0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 management was the requirements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Programs Scheduling requirements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IO devices Management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IO operation was using</a:t>
            </a:r>
          </a:p>
          <a:p>
            <a:pPr marL="285750" lvl="8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– IO driven using IO Status register</a:t>
            </a:r>
          </a:p>
          <a:p>
            <a:pPr marL="285750" lvl="8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– Interrupts Driven IO</a:t>
            </a:r>
          </a:p>
          <a:p>
            <a:pPr marL="285750" lvl="8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– DMA – Direct Memory Access	</a:t>
            </a:r>
            <a:r>
              <a:rPr lang="en-US" sz="1800" b="0" i="0" u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dirty="0"/>
          </a:p>
        </p:txBody>
      </p:sp>
      <p:pic>
        <p:nvPicPr>
          <p:cNvPr id="155" name="Google Shape;155;p21"/>
          <p:cNvPicPr preferRelativeResize="0"/>
          <p:nvPr/>
        </p:nvPicPr>
        <p:blipFill rotWithShape="1">
          <a:blip r:embed="rId3">
            <a:alphaModFix/>
          </a:blip>
          <a:srcRect l="25421" t="933" r="25233" b="932"/>
          <a:stretch/>
        </p:blipFill>
        <p:spPr>
          <a:xfrm>
            <a:off x="6058776" y="2584450"/>
            <a:ext cx="2514600" cy="4000500"/>
          </a:xfrm>
          <a:prstGeom prst="rect">
            <a:avLst/>
          </a:prstGeom>
          <a:noFill/>
          <a:ln w="57150" cap="flat" cmpd="thickThin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1104900" y="1049337"/>
            <a:ext cx="85185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Time-Sharing Systems–Interactive Computing </a:t>
            </a:r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body" idx="1"/>
          </p:nvPr>
        </p:nvSpPr>
        <p:spPr>
          <a:xfrm>
            <a:off x="1157287" y="2151062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CPU is multiplexed among several jobs that are kept in memory and on disk (the CPU is allocated to a job only if the job is in memory).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job swapped in and out of memory to the disk.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On-line communication between the user and the system is provided; when the operating system finishes the execution of one command, it seeks the next “control statement” from the user’s keyboard.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On-line system must be available for users to access data and code.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Real-Time Systems</a:t>
            </a:r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body" idx="1"/>
          </p:nvPr>
        </p:nvSpPr>
        <p:spPr>
          <a:xfrm>
            <a:off x="1150937" y="2012002"/>
            <a:ext cx="7029450" cy="3256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Often used as a control device in a dedicated application such as controlling scientific experiments, medical imaging systems, industrial control systems, and some display systems.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Well-defined fixed-time constraints.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Real-Time systems may be either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hard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soft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real-time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</a:p>
          <a:p>
            <a:pPr marL="342900" lvl="0" indent="-342900" algn="just"/>
            <a:r>
              <a:rPr lang="en-US" dirty="0"/>
              <a:t>Air Traffic Control </a:t>
            </a:r>
            <a:r>
              <a:rPr lang="en-US" b="1" dirty="0"/>
              <a:t>Systems</a:t>
            </a:r>
            <a:r>
              <a:rPr lang="en-US" dirty="0"/>
              <a:t>, Networked Multimedia </a:t>
            </a:r>
            <a:r>
              <a:rPr lang="en-US" b="1" dirty="0"/>
              <a:t>Systems</a:t>
            </a:r>
            <a:r>
              <a:rPr lang="en-US" dirty="0"/>
              <a:t>, Command Control </a:t>
            </a:r>
            <a:r>
              <a:rPr lang="en-US" b="1" dirty="0"/>
              <a:t>Systems</a:t>
            </a:r>
            <a:r>
              <a:rPr lang="en-US" dirty="0"/>
              <a:t> etc.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Real-Time Systems (Cont.)</a:t>
            </a:r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body" idx="1"/>
          </p:nvPr>
        </p:nvSpPr>
        <p:spPr>
          <a:xfrm>
            <a:off x="1044575" y="1909762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Hard real-time: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Secondary storage limited or absent, data stored in short term memory, or read-only memory (ROM)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Conflicts with time-sharing systems, not supported by general-purpose operating systems.</a:t>
            </a:r>
            <a:b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Soft real-time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Limited utility in industrial control of robotics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Useful in applications (multimedia, virtual reality) requiring advanced operating-system features.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Course Objective</a:t>
            </a:r>
            <a:endParaRPr dirty="0"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1"/>
          </p:nvPr>
        </p:nvSpPr>
        <p:spPr>
          <a:xfrm>
            <a:off x="1150937" y="2154190"/>
            <a:ext cx="7772400" cy="376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</a:pPr>
            <a:r>
              <a:rPr lang="en-US" dirty="0"/>
              <a:t>To understand what a process is and how processes are synchronized and scheduled. Students should be able to use </a:t>
            </a:r>
            <a:r>
              <a:rPr lang="en-US" b="1" dirty="0"/>
              <a:t>system</a:t>
            </a:r>
            <a:r>
              <a:rPr lang="en-US" dirty="0"/>
              <a:t> calls for managing processes, memory and the file </a:t>
            </a:r>
            <a:r>
              <a:rPr lang="en-US" b="1" dirty="0"/>
              <a:t>system</a:t>
            </a:r>
            <a:r>
              <a:rPr lang="en-US" dirty="0"/>
              <a:t>. Students should understand the data structures and algorithms used to implement an </a:t>
            </a:r>
            <a:r>
              <a:rPr lang="en-US" b="1" dirty="0" smtClean="0"/>
              <a:t>OS.</a:t>
            </a:r>
          </a:p>
          <a:p>
            <a:pPr marL="342900" lvl="0" indent="-342900" algn="just">
              <a:spcBef>
                <a:spcPts val="0"/>
              </a:spcBef>
            </a:pPr>
            <a:endParaRPr lang="en-US" b="1" dirty="0" smtClean="0"/>
          </a:p>
          <a:p>
            <a:pPr marL="342900" lvl="0" indent="-342900" algn="just">
              <a:spcBef>
                <a:spcPts val="0"/>
              </a:spcBef>
            </a:pPr>
            <a:r>
              <a:rPr lang="en-US" dirty="0" smtClean="0"/>
              <a:t>Learn Linux Operating System, And implementation of different Linux concepts in </a:t>
            </a:r>
            <a:r>
              <a:rPr lang="en-US" b="1" dirty="0" smtClean="0"/>
              <a:t>C programing language</a:t>
            </a: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Different Concepts</a:t>
            </a:r>
            <a:endParaRPr dirty="0"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1"/>
          </p:nvPr>
        </p:nvSpPr>
        <p:spPr>
          <a:xfrm>
            <a:off x="1150937" y="2154190"/>
            <a:ext cx="7772400" cy="4464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</a:pPr>
            <a:r>
              <a:rPr lang="en-US" dirty="0" smtClean="0"/>
              <a:t>Computer System Overview</a:t>
            </a:r>
          </a:p>
          <a:p>
            <a:pPr marL="342900" lvl="0" indent="-342900" algn="just">
              <a:spcBef>
                <a:spcPts val="0"/>
              </a:spcBef>
            </a:pPr>
            <a:r>
              <a:rPr lang="en-US" dirty="0" smtClean="0"/>
              <a:t>Operating System Overview</a:t>
            </a:r>
          </a:p>
          <a:p>
            <a:pPr marL="342900" lvl="0" indent="-342900" algn="just">
              <a:spcBef>
                <a:spcPts val="0"/>
              </a:spcBef>
            </a:pPr>
            <a:r>
              <a:rPr lang="en-US" dirty="0" smtClean="0"/>
              <a:t>Processes Concepts and Management</a:t>
            </a:r>
          </a:p>
          <a:p>
            <a:pPr marL="342900" lvl="0" indent="-342900" algn="just">
              <a:spcBef>
                <a:spcPts val="0"/>
              </a:spcBef>
            </a:pPr>
            <a:r>
              <a:rPr lang="en-US" dirty="0" smtClean="0"/>
              <a:t>Threads and Multi-processing</a:t>
            </a:r>
          </a:p>
          <a:p>
            <a:pPr marL="342900" lvl="0" indent="-342900" algn="just">
              <a:spcBef>
                <a:spcPts val="0"/>
              </a:spcBef>
            </a:pPr>
            <a:r>
              <a:rPr lang="en-US" dirty="0" smtClean="0"/>
              <a:t>Process Synchronizations and Deadlock</a:t>
            </a:r>
          </a:p>
          <a:p>
            <a:pPr marL="342900" lvl="0" indent="-342900" algn="just">
              <a:spcBef>
                <a:spcPts val="0"/>
              </a:spcBef>
            </a:pPr>
            <a:r>
              <a:rPr lang="en-US" dirty="0" smtClean="0"/>
              <a:t>CPU Scheduling</a:t>
            </a:r>
          </a:p>
          <a:p>
            <a:pPr marL="342900" lvl="0" indent="-342900" algn="just">
              <a:spcBef>
                <a:spcPts val="0"/>
              </a:spcBef>
            </a:pPr>
            <a:r>
              <a:rPr lang="en-US" dirty="0" smtClean="0"/>
              <a:t>Memory Management (Main Memory)</a:t>
            </a:r>
          </a:p>
          <a:p>
            <a:pPr marL="342900" lvl="0" indent="-342900" algn="just">
              <a:spcBef>
                <a:spcPts val="0"/>
              </a:spcBef>
            </a:pPr>
            <a:endParaRPr lang="en-US" dirty="0"/>
          </a:p>
          <a:p>
            <a:pPr marL="342900" lvl="0" indent="-342900" algn="just">
              <a:spcBef>
                <a:spcPts val="0"/>
              </a:spcBef>
            </a:pPr>
            <a:r>
              <a:rPr lang="en-US" dirty="0" smtClean="0"/>
              <a:t>If we had time;</a:t>
            </a:r>
          </a:p>
          <a:p>
            <a:pPr marL="342900" lvl="0" indent="-342900" algn="just">
              <a:spcBef>
                <a:spcPts val="0"/>
              </a:spcBef>
            </a:pPr>
            <a:r>
              <a:rPr lang="en-US" dirty="0" smtClean="0"/>
              <a:t>File Management</a:t>
            </a:r>
          </a:p>
          <a:p>
            <a:pPr marL="342900" lvl="0" indent="-342900" algn="just">
              <a:spcBef>
                <a:spcPts val="0"/>
              </a:spcBef>
            </a:pPr>
            <a:r>
              <a:rPr lang="en-US" dirty="0" smtClean="0"/>
              <a:t>IO Management</a:t>
            </a:r>
          </a:p>
          <a:p>
            <a:pPr marL="342900" lvl="0" indent="-342900" algn="just">
              <a:spcBef>
                <a:spcPts val="0"/>
              </a:spcBef>
            </a:pPr>
            <a:r>
              <a:rPr lang="en-US" dirty="0" smtClean="0"/>
              <a:t>Security and Protection</a:t>
            </a:r>
          </a:p>
          <a:p>
            <a:pPr marL="342900" lvl="0" indent="-342900" algn="just"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350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en-US" dirty="0" smtClean="0"/>
              <a:t>Prerequisite for </a:t>
            </a:r>
            <a:r>
              <a:rPr lang="en-US" sz="44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OS</a:t>
            </a:r>
            <a:endParaRPr dirty="0"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1"/>
          </p:nvPr>
        </p:nvSpPr>
        <p:spPr>
          <a:xfrm>
            <a:off x="1150937" y="2154189"/>
            <a:ext cx="7772400" cy="416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</a:pPr>
            <a:r>
              <a:rPr lang="en-US" dirty="0" smtClean="0"/>
              <a:t>C and C++ Programming Language</a:t>
            </a:r>
          </a:p>
          <a:p>
            <a:pPr marL="342900" lvl="0" indent="-342900" algn="just">
              <a:spcBef>
                <a:spcPts val="0"/>
              </a:spcBef>
            </a:pPr>
            <a:r>
              <a:rPr lang="en-US" dirty="0" smtClean="0"/>
              <a:t>IF Structure, Loops, Data types and Pointers</a:t>
            </a:r>
            <a:endParaRPr lang="en-US" dirty="0"/>
          </a:p>
          <a:p>
            <a:pPr marL="342900" lvl="0" indent="-342900" algn="just">
              <a:spcBef>
                <a:spcPts val="0"/>
              </a:spcBef>
            </a:pPr>
            <a:r>
              <a:rPr lang="en-US" dirty="0" smtClean="0"/>
              <a:t>Book = Head First C-Programing Language</a:t>
            </a:r>
          </a:p>
          <a:p>
            <a:pPr marL="342900" lvl="0" indent="-342900" algn="just">
              <a:spcBef>
                <a:spcPts val="0"/>
              </a:spcBef>
            </a:pPr>
            <a:endParaRPr lang="en-US" dirty="0" smtClean="0"/>
          </a:p>
          <a:p>
            <a:pPr marL="342900" lvl="0" indent="-342900" algn="just">
              <a:spcBef>
                <a:spcPts val="0"/>
              </a:spcBef>
            </a:pPr>
            <a:endParaRPr lang="en-US" dirty="0" smtClean="0"/>
          </a:p>
          <a:p>
            <a:pPr marL="342900" lvl="0" indent="-342900" algn="just">
              <a:spcBef>
                <a:spcPts val="0"/>
              </a:spcBef>
            </a:pPr>
            <a:r>
              <a:rPr lang="en-US" dirty="0" smtClean="0"/>
              <a:t>Data Structure</a:t>
            </a:r>
          </a:p>
          <a:p>
            <a:pPr marL="342900" lvl="0" indent="-342900" algn="just">
              <a:spcBef>
                <a:spcPts val="0"/>
              </a:spcBef>
            </a:pPr>
            <a:r>
              <a:rPr lang="en-US" dirty="0" smtClean="0"/>
              <a:t>Array, Linked list, Stack, Queue, Heap</a:t>
            </a:r>
          </a:p>
          <a:p>
            <a:pPr marL="342900" lvl="0" indent="-342900" algn="just">
              <a:spcBef>
                <a:spcPts val="0"/>
              </a:spcBef>
            </a:pPr>
            <a:r>
              <a:rPr lang="en-US" dirty="0" smtClean="0"/>
              <a:t>Book = Any best book</a:t>
            </a:r>
          </a:p>
          <a:p>
            <a:pPr marL="342900" lvl="0" indent="-342900" algn="just">
              <a:spcBef>
                <a:spcPts val="0"/>
              </a:spcBef>
            </a:pPr>
            <a:endParaRPr lang="en-US" dirty="0"/>
          </a:p>
          <a:p>
            <a:pPr marL="342900" lvl="0" indent="-342900" algn="just">
              <a:spcBef>
                <a:spcPts val="0"/>
              </a:spcBef>
            </a:pPr>
            <a:endParaRPr lang="en-US" dirty="0" smtClean="0"/>
          </a:p>
          <a:p>
            <a:pPr marL="342900" lvl="0" indent="-342900" algn="just">
              <a:spcBef>
                <a:spcPts val="0"/>
              </a:spcBef>
            </a:pPr>
            <a:r>
              <a:rPr lang="en-US" dirty="0" smtClean="0"/>
              <a:t>Audience = Students of BSCS or MCS program</a:t>
            </a:r>
          </a:p>
        </p:txBody>
      </p:sp>
    </p:spTree>
    <p:extLst>
      <p:ext uri="{BB962C8B-B14F-4D97-AF65-F5344CB8AC3E}">
        <p14:creationId xmlns:p14="http://schemas.microsoft.com/office/powerpoint/2010/main" val="69626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Today’s Agenda</a:t>
            </a:r>
            <a:endParaRPr dirty="0"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1"/>
          </p:nvPr>
        </p:nvSpPr>
        <p:spPr>
          <a:xfrm>
            <a:off x="1171574" y="2618214"/>
            <a:ext cx="7772400" cy="271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an Operating System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Computer System?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Serial Processing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Batch Operating Systems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Multi-programmed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Real -Time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146556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What is an Operating System?</a:t>
            </a: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1"/>
          </p:nvPr>
        </p:nvSpPr>
        <p:spPr>
          <a:xfrm>
            <a:off x="1150937" y="2187242"/>
            <a:ext cx="7704303" cy="4445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OS as User Interface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 that acts as an intermediary between a user of a computer and the computer hardware.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Operating system goals:</a:t>
            </a:r>
            <a:endParaRPr dirty="0"/>
          </a:p>
          <a:p>
            <a:pPr marL="742950" marR="0" lvl="1" indent="-2857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Execute user programs and make solving user problems easier.</a:t>
            </a:r>
            <a:endParaRPr dirty="0"/>
          </a:p>
          <a:p>
            <a:pPr marL="742950" marR="0" lvl="1" indent="-2857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Make the computer system convenient to use.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the computer hardware in an efficient manner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dirty="0" smtClean="0"/>
              <a:t>OS as Resource Manager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dirty="0" smtClean="0"/>
              <a:t>(IO, Processes, Memory, Files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Operating System Definitions</a:t>
            </a:r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1"/>
          </p:nvPr>
        </p:nvSpPr>
        <p:spPr>
          <a:xfrm>
            <a:off x="1085850" y="2124075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Resource allocator – manages and allocates resources.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Control program – controls the execution of user programs and operations of I/O devices 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Kernel – the one program running at all times (all else being application programs).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What is an Operating System?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34" y="2007571"/>
            <a:ext cx="78486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7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Computer System Components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	Hardware – provides basic computing resources (CPU, memory, I/O devices).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	Operating system – controls and coordinates the use of the hardware among the various application programs for the various users.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3.	Applications programs – define the ways in which the system resources are used to solve the computing problems of the users (compilers, database systems, video games, business programs).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4.	Users (people, machines, other computers).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678</Words>
  <Application>Microsoft Office PowerPoint</Application>
  <PresentationFormat>On-screen Show (4:3)</PresentationFormat>
  <Paragraphs>117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Times New Roman</vt:lpstr>
      <vt:lpstr>Arial</vt:lpstr>
      <vt:lpstr>Tahoma</vt:lpstr>
      <vt:lpstr>Helvetica Neue</vt:lpstr>
      <vt:lpstr>Noto Sans Symbols</vt:lpstr>
      <vt:lpstr>1_Blends</vt:lpstr>
      <vt:lpstr>Blends</vt:lpstr>
      <vt:lpstr>Operating Systems</vt:lpstr>
      <vt:lpstr>Course Objective</vt:lpstr>
      <vt:lpstr>Different Concepts</vt:lpstr>
      <vt:lpstr>Prerequisite for OS</vt:lpstr>
      <vt:lpstr>Today’s Agenda</vt:lpstr>
      <vt:lpstr>What is an Operating System?</vt:lpstr>
      <vt:lpstr>Operating System Definitions</vt:lpstr>
      <vt:lpstr>What is an Operating System?</vt:lpstr>
      <vt:lpstr>Computer System Components</vt:lpstr>
      <vt:lpstr>Abstract View of System Components</vt:lpstr>
      <vt:lpstr>Serial Processing</vt:lpstr>
      <vt:lpstr>Batch Processing</vt:lpstr>
      <vt:lpstr>Memory Layout for a Simple Batch System</vt:lpstr>
      <vt:lpstr>Multiprogrammed Batch Systems</vt:lpstr>
      <vt:lpstr>Time-Sharing Systems–Interactive Computing </vt:lpstr>
      <vt:lpstr>Real-Time Systems</vt:lpstr>
      <vt:lpstr>Real-Time Systems (Cont.)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cp:lastModifiedBy>Rafi Ullah</cp:lastModifiedBy>
  <cp:revision>80</cp:revision>
  <dcterms:modified xsi:type="dcterms:W3CDTF">2019-09-07T06:44:20Z</dcterms:modified>
</cp:coreProperties>
</file>