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5"/>
  </p:notesMasterIdLst>
  <p:sldIdLst>
    <p:sldId id="256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9144000" cy="6858000" type="screen4x3"/>
  <p:notesSz cx="7010400" cy="9296400"/>
  <p:embeddedFontLst>
    <p:embeddedFont>
      <p:font typeface="Helvetica Neue" panose="020B0604020202020204" charset="0"/>
      <p:regular r:id="rId36"/>
      <p:bold r:id="rId37"/>
      <p:italic r:id="rId38"/>
      <p:bold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040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21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12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855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301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21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741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46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65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598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841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4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604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824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998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36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923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778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219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441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811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811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30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036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40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575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0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6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3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26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8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72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23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3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8620" algn="l" rtl="0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0519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8620" algn="l" rtl="0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0519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400"/>
              <a:buFont typeface="Arimo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1480" algn="l" rtl="0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0840" algn="l" rtl="0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576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048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576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048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Helvetica Neue"/>
              <a:buNone/>
            </a:pPr>
            <a:r>
              <a:rPr lang="en-US" sz="1000" b="1" i="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Helvetica Neue"/>
              <a:buNone/>
            </a:pPr>
            <a:r>
              <a:rPr lang="en-US" sz="1000" b="1" i="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lang="en-US" sz="1000" b="1" i="0" u="none" baseline="30000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id="16" name="Google Shape;16;p1" descr="dino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" name="Google Shape;17;p1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w="57150" cap="flat" cmpd="thinThick">
            <a:solidFill>
              <a:srgbClr val="66CC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dino_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lang="en-US" sz="1000" b="1" i="0" u="none" baseline="30000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id="33" name="Google Shape;33;p3" descr="dino_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685800" y="782637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43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4:  Threads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85825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Multithreaded Server Architecture</a:t>
            </a:r>
            <a:endParaRPr/>
          </a:p>
        </p:txBody>
      </p:sp>
      <p:pic>
        <p:nvPicPr>
          <p:cNvPr id="83" name="Google Shape;83;p16" descr="4_02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137" y="1443037"/>
            <a:ext cx="63976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862012" y="415925"/>
            <a:ext cx="6951662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72072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Responsiveness –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allow continued execution if part of process is blocked, especially important for user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Sharing –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 share resources of process, easier than shared memory or message passing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Economy –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cheaper than process creation, thread switching lower overhead than context switching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 –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can take advantage of multiprocessor architectures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12825" y="176212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 Programming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882650" y="1208087"/>
            <a:ext cx="772318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Multicore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 putting pressure on programmers, challenges include: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Dividing activities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splitting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dependency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and debugging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implies a system can perform more than one task simultaneously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supports more than one task making progress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processor / core, scheduler providing concurrency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012825" y="176212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 Programming (Cont.)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71564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parallelism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parallelism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distributes subsets of the same data across multiple cores, same operation on each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parallelism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distributing threads across cores, each thread performing unique operation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# of threads grows, so does architectural support for threading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CPUs have cores as well as </a:t>
            </a:r>
            <a:r>
              <a:rPr lang="en-US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threads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Oracle SPARC T4 with 8 cores, and 8 hardware threads per core</a:t>
            </a:r>
            <a:endParaRPr/>
          </a:p>
          <a:p>
            <a:pPr marL="742950" marR="0" lvl="1" indent="-194309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76275" y="2968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Concurrency vs. Parallelism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57200" y="116363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 on single-core system:</a:t>
            </a:r>
            <a:endParaRPr/>
          </a:p>
          <a:p>
            <a:pPr marL="488950" marR="0" lvl="0" indent="-38608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8950" marR="0" lvl="0" indent="-38608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8950" marR="0" lvl="0" indent="-38608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8950" marR="0" lvl="0" indent="-4889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18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8950" marR="0" lvl="0" indent="-4889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on a multi-core system: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8" name="Google Shape;108;p20" descr="4_03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900" y="1814512"/>
            <a:ext cx="6259512" cy="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 descr="4_04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5575" y="3771900"/>
            <a:ext cx="3946525" cy="155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1019175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Single and Multithreaded Processes</a:t>
            </a:r>
            <a:endParaRPr/>
          </a:p>
        </p:txBody>
      </p:sp>
      <p:pic>
        <p:nvPicPr>
          <p:cNvPr id="115" name="Google Shape;115;p21" descr="4_0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750" y="1295400"/>
            <a:ext cx="6884987" cy="44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Amdahl’s Law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869950" y="1106487"/>
            <a:ext cx="790098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Identifies performance gains from adding additional cores to an application that has both serial and parallel components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serial portion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processing cores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if application is 75% parallel / 25% serial, moving from 1 to 2 cores results in speedup of 1.6 times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approaches infinity, speedup approaches 1 /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 portion of an application has disproportionate  effect on performance gained by adding additional cores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endParaRPr sz="8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does the law take into account contemporary multicore systems?</a:t>
            </a:r>
            <a:endParaRPr/>
          </a:p>
        </p:txBody>
      </p:sp>
      <p:pic>
        <p:nvPicPr>
          <p:cNvPr id="122" name="Google Shape;122;p22" descr="Screen Shot 2012-12-04 at 7.54.0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125" y="2676525"/>
            <a:ext cx="2430462" cy="90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36625" y="201612"/>
            <a:ext cx="78263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 Threads and Kernel Threads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threads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management done by user-level threads library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primary thread libraries: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POSIX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Pthreads</a:t>
            </a:r>
            <a:endParaRPr sz="1800" b="1" i="1" u="none" strike="noStrike" cap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Windows threads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Java threads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threads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Supported by the Kernel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 – virtually all general purpose operating systems, including: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Tru64 UNIX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 OS X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Multithreading Models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Many-to-One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One-to-One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Many-to-Many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Many-to-One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46545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user-level threads mapped to single kernel thread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thread blocking causes all to block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threads may not run in parallel on muticore system because only one may be in kernel at a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Few systems currently use this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Green Threads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GNU Portable Threads</a:t>
            </a:r>
            <a:endParaRPr/>
          </a:p>
        </p:txBody>
      </p:sp>
      <p:pic>
        <p:nvPicPr>
          <p:cNvPr id="141" name="Google Shape;141;p25" descr="4_05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8500" y="2339975"/>
            <a:ext cx="2743200" cy="305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68135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modern applications are multithreaded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 run within application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tasks with the application can be implemented by separate threads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display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Fetch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Spell checking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Answer a network request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creation is heavy-weight while thread creation is light-weight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simplify code, increase efficiency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Kernels are generally multithreaded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57721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user-level thread maps to kernel thread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 user-level thread creates a kernel thread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concurrency than many-to-one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threads per process sometimes restricted due to overhead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9 and later</a:t>
            </a:r>
            <a:endParaRPr/>
          </a:p>
        </p:txBody>
      </p:sp>
      <p:pic>
        <p:nvPicPr>
          <p:cNvPr id="148" name="Google Shape;148;p26" descr="4_06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100" y="3048000"/>
            <a:ext cx="4475162" cy="1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Many-to-Many Model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827087" y="1155700"/>
            <a:ext cx="4448175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many user level threads to be mapped to many kernel threads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the  operating system to create a sufficient number of kernel threads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prior to version 9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 with the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ThreadFiber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package</a:t>
            </a:r>
            <a:endParaRPr/>
          </a:p>
        </p:txBody>
      </p:sp>
      <p:pic>
        <p:nvPicPr>
          <p:cNvPr id="155" name="Google Shape;155;p27" descr="4_07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337" y="2451100"/>
            <a:ext cx="3159125" cy="303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457200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Two-level Model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839787" y="1155700"/>
            <a:ext cx="6450012" cy="44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M:M, except that it allows a user thread to be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kernel thread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IRIX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HP-UX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Tru64 UNIX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8 and earlier</a:t>
            </a:r>
            <a:endParaRPr/>
          </a:p>
        </p:txBody>
      </p:sp>
      <p:pic>
        <p:nvPicPr>
          <p:cNvPr id="162" name="Google Shape;162;p28" descr="4_08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976437"/>
            <a:ext cx="3778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 Libraries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65595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r>
              <a:rPr lang="en-US" sz="1800" b="0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programmer with API for creating and managing threads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primary ways of implementing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Library entirely in user space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Kernel-level library supported by the 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7016750" cy="44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provided either as user-level or kernel-level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POSIX standard (IEEE 1003.1c) API for thread creation and synchronization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Specification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not </a:t>
            </a:r>
            <a:r>
              <a:rPr lang="en-US" sz="18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specifies behavior of the thread library, implementation is up to development of the library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in UNIX operating systems (Solaris, Linux, Mac OS X)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Example</a:t>
            </a:r>
            <a:endParaRPr/>
          </a:p>
        </p:txBody>
      </p:sp>
      <p:pic>
        <p:nvPicPr>
          <p:cNvPr id="180" name="Google Shape;180;p31" descr="Screen Shot 2012-12-04 at 8.50.3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4775" y="1090612"/>
            <a:ext cx="6529387" cy="486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Example (Cont.)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1662" y="995362"/>
            <a:ext cx="5795962" cy="5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1023937" y="176212"/>
            <a:ext cx="77930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Code for Joining 10 Threads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612" y="1447800"/>
            <a:ext cx="54387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Java Threads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811212" y="1231900"/>
            <a:ext cx="7031037" cy="37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threads are managed by the JVM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implemented using the threads model provided by underlying 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threads may be created by: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Extending Thread class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Implementing the Runnable interface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id="199" name="Google Shape;199;p34" descr="Screen Shot 2012-12-04 at 9.09.2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675" y="2676525"/>
            <a:ext cx="3773487" cy="1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457200" y="1381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Java Multithreaded Program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877887"/>
            <a:ext cx="4202112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Processes and Threads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7" y="1822399"/>
            <a:ext cx="8911833" cy="38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25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1196975" y="163512"/>
            <a:ext cx="77184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Java Multithreaded Program (Cont.)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866775"/>
            <a:ext cx="7456487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457200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Implicit Threading</a:t>
            </a:r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6889750" cy="447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Growing in popularity as numbers of threads increase, program correctness more difficult with explicit threads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Creation and management of threads done by compilers and run-time libraries rather than programmers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methods explored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Pools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Grand Central Dispatch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methods include Microsoft Threading Building Blocks (TBB),</a:t>
            </a: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java.util.concurrent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457200" y="1381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OpenMP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806450" y="992187"/>
            <a:ext cx="3560762" cy="447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of compiler directives and an API for C, C++, FORTRAN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support for parallel programming in shared-memory environments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Identifies </a:t>
            </a:r>
            <a:r>
              <a:rPr lang="en-US" sz="16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regions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blocks of code that can run in parallel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as many threads as there are cores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for for(i=0;i&lt;N;i++) {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 = a[i] + b[i];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for loop in parallel</a:t>
            </a:r>
            <a:endParaRPr/>
          </a:p>
          <a:p>
            <a:pPr marL="342900" marR="0" lvl="0" indent="-251459" algn="l" rtl="0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00" y="1473200"/>
            <a:ext cx="44831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Multithreading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7" y="1382601"/>
            <a:ext cx="7154851" cy="43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Multithreading - Structure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7" y="1125996"/>
            <a:ext cx="7998246" cy="47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5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Benefits of Threading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8" y="1726044"/>
            <a:ext cx="8092342" cy="39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ULT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3" y="1643441"/>
            <a:ext cx="7866043" cy="39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1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Advantages of ULT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7" y="1505008"/>
            <a:ext cx="8196359" cy="40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8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Dis-advantages of ULT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1" y="2064532"/>
            <a:ext cx="8254257" cy="24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66748"/>
      </p:ext>
    </p:extLst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800</Words>
  <Application>Microsoft Office PowerPoint</Application>
  <PresentationFormat>On-screen Show (4:3)</PresentationFormat>
  <Paragraphs>151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Arimo</vt:lpstr>
      <vt:lpstr>Helvetica Neue</vt:lpstr>
      <vt:lpstr>Verdana</vt:lpstr>
      <vt:lpstr>Courier New</vt:lpstr>
      <vt:lpstr>Times New Roman</vt:lpstr>
      <vt:lpstr>1_os-8</vt:lpstr>
      <vt:lpstr>os-8</vt:lpstr>
      <vt:lpstr>Chapter 4:  Threads</vt:lpstr>
      <vt:lpstr>Motivation</vt:lpstr>
      <vt:lpstr>Processes and Threads</vt:lpstr>
      <vt:lpstr>Multithreading</vt:lpstr>
      <vt:lpstr>Multithreading - Structure</vt:lpstr>
      <vt:lpstr>Benefits of Threading</vt:lpstr>
      <vt:lpstr>ULT</vt:lpstr>
      <vt:lpstr>Advantages of ULT</vt:lpstr>
      <vt:lpstr>Dis-advantages of ULT</vt:lpstr>
      <vt:lpstr>Multithreaded Server Architecture</vt:lpstr>
      <vt:lpstr>Benefits</vt:lpstr>
      <vt:lpstr>Multicore Programming</vt:lpstr>
      <vt:lpstr>Multicore Programming (Cont.)</vt:lpstr>
      <vt:lpstr>Concurrency vs. Parallelism</vt:lpstr>
      <vt:lpstr>Single and Multithreaded Processes</vt:lpstr>
      <vt:lpstr>Amdahl’s Law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Pthreads Example (Cont.)</vt:lpstr>
      <vt:lpstr>Pthreads Code for Joining 10 Threads</vt:lpstr>
      <vt:lpstr>Java Threads</vt:lpstr>
      <vt:lpstr>Java Multithreaded Program</vt:lpstr>
      <vt:lpstr>Java Multithreaded Program (Cont.)</vt:lpstr>
      <vt:lpstr>Implicit Threading</vt:lpstr>
      <vt:lpstr>OpenMP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Threads</dc:title>
  <cp:lastModifiedBy>Rafi Ullah</cp:lastModifiedBy>
  <cp:revision>9</cp:revision>
  <dcterms:modified xsi:type="dcterms:W3CDTF">2019-11-16T05:49:49Z</dcterms:modified>
</cp:coreProperties>
</file>