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1" r:id="rId8"/>
    <p:sldId id="261" r:id="rId9"/>
    <p:sldId id="272" r:id="rId10"/>
    <p:sldId id="262" r:id="rId11"/>
    <p:sldId id="270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78" d="100"/>
          <a:sy n="78" d="100"/>
        </p:scale>
        <p:origin x="83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4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F9C8C-62C5-41FE-A71D-3C6CD9610055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0386-DEC9-4E43-A1F0-295B3BE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BE490-613A-4B9B-972F-7BE9FB5CDD02}"/>
              </a:ext>
            </a:extLst>
          </p:cNvPr>
          <p:cNvSpPr txBox="1"/>
          <p:nvPr/>
        </p:nvSpPr>
        <p:spPr>
          <a:xfrm>
            <a:off x="834502" y="2228671"/>
            <a:ext cx="10715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Deep Learning for Twitter Emotion Extraction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1860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6FA-51CA-4135-8F46-08B6B57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E100A-5F52-4B81-8CD8-618110789300}"/>
              </a:ext>
            </a:extLst>
          </p:cNvPr>
          <p:cNvSpPr txBox="1"/>
          <p:nvPr/>
        </p:nvSpPr>
        <p:spPr>
          <a:xfrm>
            <a:off x="4025699" y="1483269"/>
            <a:ext cx="549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00"/>
                </a:solidFill>
                <a:effectLst/>
                <a:latin typeface="Segoe UI Historic" panose="020B0502040204020203" pitchFamily="34" charset="0"/>
              </a:rPr>
              <a:t>Dataset: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7BA01-F297-40E2-98F4-71840828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28" y="2677111"/>
            <a:ext cx="6981268" cy="1503778"/>
          </a:xfrm>
        </p:spPr>
        <p:txBody>
          <a:bodyPr>
            <a:normAutofit/>
          </a:bodyPr>
          <a:lstStyle/>
          <a:p>
            <a:r>
              <a:rPr lang="en-US" sz="2400" dirty="0"/>
              <a:t> Kaggle Twitter Emotion 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>
                <a:solidFill>
                  <a:srgbClr val="FFFF00"/>
                </a:solidFill>
              </a:rPr>
              <a:t>      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DE1F1-9EE8-40BA-BCCD-67126FCEB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46" y="2313620"/>
            <a:ext cx="3303030" cy="29283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6FA-51CA-4135-8F46-08B6B57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7BA01-F297-40E2-98F4-71840828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60747"/>
            <a:ext cx="5594891" cy="3053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00"/>
                </a:solidFill>
              </a:rPr>
              <a:t>      </a:t>
            </a:r>
            <a:r>
              <a:rPr lang="en-US" sz="2400" b="1" dirty="0">
                <a:solidFill>
                  <a:srgbClr val="FFFF00"/>
                </a:solidFill>
              </a:rPr>
              <a:t>Confusion Matrix:</a:t>
            </a:r>
            <a:endParaRPr lang="en-US" sz="1800" b="1" dirty="0">
              <a:solidFill>
                <a:srgbClr val="FFFF00"/>
              </a:solidFill>
            </a:endParaRPr>
          </a:p>
          <a:p>
            <a:r>
              <a:rPr lang="en-US" sz="2200" dirty="0"/>
              <a:t>CNN, </a:t>
            </a:r>
          </a:p>
          <a:p>
            <a:r>
              <a:rPr lang="en-US" sz="2200" dirty="0"/>
              <a:t>Bi-LSTM, </a:t>
            </a:r>
          </a:p>
          <a:p>
            <a:r>
              <a:rPr lang="en-US" sz="2200" dirty="0"/>
              <a:t>BERT models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D8D7F-941C-4857-9FF6-4CACE1D9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3" y="3302046"/>
            <a:ext cx="2459679" cy="2973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6F752-82E1-4B9B-A380-03E0935A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50" y="3302046"/>
            <a:ext cx="2459679" cy="2973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90FF4-568B-4DFA-93B9-1F3EC7AE4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67" y="3302045"/>
            <a:ext cx="2459679" cy="2973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72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EB-F989-4FE2-80C6-E0C1C8BB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4495-D6CE-4754-A1F4-EE77D54F9F3C}"/>
              </a:ext>
            </a:extLst>
          </p:cNvPr>
          <p:cNvSpPr txBox="1"/>
          <p:nvPr/>
        </p:nvSpPr>
        <p:spPr>
          <a:xfrm>
            <a:off x="4048683" y="1412757"/>
            <a:ext cx="461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Model Performance: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E44E7-CBAF-4F1A-A75D-5D91078E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31" y="2257442"/>
            <a:ext cx="9404723" cy="1568875"/>
          </a:xfrm>
        </p:spPr>
        <p:txBody>
          <a:bodyPr>
            <a:normAutofit/>
          </a:bodyPr>
          <a:lstStyle/>
          <a:p>
            <a:r>
              <a:rPr lang="en-US" sz="2800" dirty="0"/>
              <a:t>Comparative values for different emotions</a:t>
            </a:r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12B3E-1339-4D76-AFE1-04AF483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1" y="3429000"/>
            <a:ext cx="3630958" cy="195897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3D387-93CC-4481-98AE-E4BB70B1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66" y="3428999"/>
            <a:ext cx="3772069" cy="198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4673A1-5658-40F9-A214-A9DE22A3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753" y="3428999"/>
            <a:ext cx="3697687" cy="19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EB-F989-4FE2-80C6-E0C1C8BB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4495-D6CE-4754-A1F4-EE77D54F9F3C}"/>
              </a:ext>
            </a:extLst>
          </p:cNvPr>
          <p:cNvSpPr txBox="1"/>
          <p:nvPr/>
        </p:nvSpPr>
        <p:spPr>
          <a:xfrm>
            <a:off x="4005379" y="1777909"/>
            <a:ext cx="549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BERT Model: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E44E7-CBAF-4F1A-A75D-5D91078E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2313620"/>
            <a:ext cx="10322402" cy="2817180"/>
          </a:xfrm>
        </p:spPr>
        <p:txBody>
          <a:bodyPr>
            <a:normAutofit/>
          </a:bodyPr>
          <a:lstStyle/>
          <a:p>
            <a:r>
              <a:rPr lang="en-US" dirty="0"/>
              <a:t>Exceptional precision and comprehensive emotional understanding</a:t>
            </a:r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b="1" dirty="0">
                <a:solidFill>
                  <a:srgbClr val="FFFF00"/>
                </a:solidFill>
              </a:rPr>
              <a:t>Bi-LSTM:</a:t>
            </a:r>
          </a:p>
          <a:p>
            <a:r>
              <a:rPr lang="en-US" dirty="0"/>
              <a:t>Good performance, especially in identifying surprise, joy, and fear</a:t>
            </a:r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b="1" dirty="0">
                <a:solidFill>
                  <a:srgbClr val="FFFF00"/>
                </a:solidFill>
              </a:rPr>
              <a:t>CNN:</a:t>
            </a:r>
          </a:p>
          <a:p>
            <a:r>
              <a:rPr lang="en-US" dirty="0"/>
              <a:t>Competitive performance, strong at identifying specific patterns</a:t>
            </a:r>
          </a:p>
        </p:txBody>
      </p:sp>
    </p:spTree>
    <p:extLst>
      <p:ext uri="{BB962C8B-B14F-4D97-AF65-F5344CB8AC3E}">
        <p14:creationId xmlns:p14="http://schemas.microsoft.com/office/powerpoint/2010/main" val="207092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26D-F9F0-48A2-AA09-6EF7259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04BAD5-E08E-4124-A3AB-CFF0F952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38" y="1853248"/>
            <a:ext cx="10464642" cy="2498077"/>
          </a:xfrm>
        </p:spPr>
        <p:txBody>
          <a:bodyPr>
            <a:normAutofit/>
          </a:bodyPr>
          <a:lstStyle/>
          <a:p>
            <a:r>
              <a:rPr lang="en-US" sz="2400" dirty="0"/>
              <a:t>All three models show potential for Twitter emotion classification</a:t>
            </a:r>
          </a:p>
          <a:p>
            <a:r>
              <a:rPr lang="en-US" sz="2400" dirty="0"/>
              <a:t>BERT excels in precision and understanding a wide range of emotions</a:t>
            </a:r>
          </a:p>
          <a:p>
            <a:pPr marL="0" indent="0">
              <a:buNone/>
            </a:pPr>
            <a:r>
              <a:rPr lang="en-US" sz="2400" dirty="0"/>
              <a:t>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1B0AA-C968-4006-AEBA-A05DF59EC7C0}"/>
              </a:ext>
            </a:extLst>
          </p:cNvPr>
          <p:cNvSpPr txBox="1"/>
          <p:nvPr/>
        </p:nvSpPr>
        <p:spPr>
          <a:xfrm>
            <a:off x="894238" y="3689752"/>
            <a:ext cx="77679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					</a:t>
            </a:r>
            <a:r>
              <a:rPr lang="en-US" sz="2800" b="1" dirty="0">
                <a:solidFill>
                  <a:srgbClr val="FFFF00"/>
                </a:solidFill>
              </a:rPr>
              <a:t>Overall Accuracy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BERT (94%),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Bi-LSTM (92%),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CNN (90%)</a:t>
            </a:r>
          </a:p>
        </p:txBody>
      </p:sp>
    </p:spTree>
    <p:extLst>
      <p:ext uri="{BB962C8B-B14F-4D97-AF65-F5344CB8AC3E}">
        <p14:creationId xmlns:p14="http://schemas.microsoft.com/office/powerpoint/2010/main" val="272775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F34-FA6A-4D8D-95E9-C7B58A22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1F5ED6-77EB-492D-8742-063E625E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18" y="1853249"/>
            <a:ext cx="9763602" cy="1875472"/>
          </a:xfrm>
        </p:spPr>
        <p:txBody>
          <a:bodyPr>
            <a:normAutofit/>
          </a:bodyPr>
          <a:lstStyle/>
          <a:p>
            <a:r>
              <a:rPr lang="en-US" sz="2400" dirty="0"/>
              <a:t>Hybrid models combining text and facial expressions</a:t>
            </a:r>
          </a:p>
          <a:p>
            <a:r>
              <a:rPr lang="en-US" sz="2400" dirty="0"/>
              <a:t>Exploration of emotions in different species</a:t>
            </a:r>
          </a:p>
          <a:p>
            <a:r>
              <a:rPr lang="en-US" sz="2400" dirty="0"/>
              <a:t>Real-time emotion recognition algorithms for social media</a:t>
            </a:r>
          </a:p>
        </p:txBody>
      </p:sp>
    </p:spTree>
    <p:extLst>
      <p:ext uri="{BB962C8B-B14F-4D97-AF65-F5344CB8AC3E}">
        <p14:creationId xmlns:p14="http://schemas.microsoft.com/office/powerpoint/2010/main" val="36058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2BC3-34AE-46CB-9ABC-FDC1E648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96" y="177510"/>
            <a:ext cx="9404723" cy="140053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8FE12-DC2D-4826-B890-EC593AE8990F}"/>
              </a:ext>
            </a:extLst>
          </p:cNvPr>
          <p:cNvSpPr txBox="1"/>
          <p:nvPr/>
        </p:nvSpPr>
        <p:spPr>
          <a:xfrm>
            <a:off x="471997" y="1321658"/>
            <a:ext cx="112480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M. Hasan, E. </a:t>
            </a:r>
            <a:r>
              <a:rPr lang="en-US" sz="1600" dirty="0" err="1"/>
              <a:t>Rundensteiner</a:t>
            </a:r>
            <a:r>
              <a:rPr lang="en-US" sz="1600" dirty="0"/>
              <a:t>, and E. </a:t>
            </a:r>
            <a:r>
              <a:rPr lang="en-US" sz="1600" dirty="0" err="1"/>
              <a:t>Agu</a:t>
            </a:r>
            <a:r>
              <a:rPr lang="en-US" sz="1600" dirty="0"/>
              <a:t>, ”</a:t>
            </a:r>
            <a:r>
              <a:rPr lang="en-US" sz="1600" dirty="0" err="1"/>
              <a:t>Emotex</a:t>
            </a:r>
            <a:r>
              <a:rPr lang="en-US" sz="1600" dirty="0"/>
              <a:t>: Detecting emotions in Twitter messages,” 2014.</a:t>
            </a:r>
          </a:p>
          <a:p>
            <a:r>
              <a:rPr lang="en-US" sz="1600" dirty="0"/>
              <a:t>[2] A. Go, R. </a:t>
            </a:r>
            <a:r>
              <a:rPr lang="en-US" sz="1600" dirty="0" err="1"/>
              <a:t>Bhayani</a:t>
            </a:r>
            <a:r>
              <a:rPr lang="en-US" sz="1600" dirty="0"/>
              <a:t>, and L. Huang, ”Twitter sentiment classification using distant supervision,” CS224N project report, Stanford, vol. 1, no. 12, p. 2009, 2009.</a:t>
            </a:r>
          </a:p>
          <a:p>
            <a:r>
              <a:rPr lang="en-US" sz="1600" dirty="0"/>
              <a:t>[3] V. K. Jain, S. Kumar, and S. L. Fernandes, ”Extraction of emotions from multilingual text using intelligent text processing and computational linguistics,” Journal of computational science, vol. 21, pp. 316–326,</a:t>
            </a:r>
          </a:p>
          <a:p>
            <a:r>
              <a:rPr lang="en-US" sz="1600" dirty="0"/>
              <a:t>2017.</a:t>
            </a:r>
          </a:p>
          <a:p>
            <a:r>
              <a:rPr lang="en-US" sz="1600" dirty="0"/>
              <a:t>[4] M. Hajar et al., ”Using </a:t>
            </a:r>
            <a:r>
              <a:rPr lang="en-US" sz="1600" dirty="0" err="1"/>
              <a:t>youtube</a:t>
            </a:r>
            <a:r>
              <a:rPr lang="en-US" sz="1600" dirty="0"/>
              <a:t> comments for text-based emotion recognition,” Procedia Computer Science, vol. 83, pp. 292–299, 2016.</a:t>
            </a:r>
          </a:p>
          <a:p>
            <a:r>
              <a:rPr lang="en-US" sz="1600" dirty="0"/>
              <a:t>[5] D. </a:t>
            </a:r>
            <a:r>
              <a:rPr lang="en-US" sz="1600" dirty="0" err="1"/>
              <a:t>Darmon</a:t>
            </a:r>
            <a:r>
              <a:rPr lang="en-US" sz="1600" dirty="0"/>
              <a:t>, J. Sylvester, M. Girvan, and W. Rand, ”Predictability of user behavior in social media: Bottom-up v. top-down modeling,” in 2013 International Conference on Social Computing, pp. 102–107, IEEE,</a:t>
            </a:r>
          </a:p>
          <a:p>
            <a:r>
              <a:rPr lang="en-US" sz="1600" dirty="0"/>
              <a:t>2013.</a:t>
            </a:r>
          </a:p>
          <a:p>
            <a:r>
              <a:rPr lang="en-US" sz="1600" dirty="0"/>
              <a:t>[6] CNN Description. https://en.wikipedia.org/wiki/ConvolutionalneuralnetworkcitenoteV </a:t>
            </a:r>
            <a:r>
              <a:rPr lang="en-US" sz="1600" dirty="0" err="1"/>
              <a:t>aluevaN</a:t>
            </a:r>
            <a:r>
              <a:rPr lang="en-US" sz="1600" dirty="0"/>
              <a:t> </a:t>
            </a:r>
            <a:r>
              <a:rPr lang="en-US" sz="1600" dirty="0" err="1"/>
              <a:t>agornovLyakhovV</a:t>
            </a:r>
            <a:r>
              <a:rPr lang="en-US" sz="1600" dirty="0"/>
              <a:t> aluev2020pp.232.</a:t>
            </a:r>
          </a:p>
          <a:p>
            <a:r>
              <a:rPr lang="en-US" sz="1600" dirty="0"/>
              <a:t>[7] Bi-LSTM Description. https://paperswithcode.com/method/bilstm.</a:t>
            </a:r>
          </a:p>
          <a:p>
            <a:r>
              <a:rPr lang="en-US" sz="1600" dirty="0"/>
              <a:t>[8] BERT Model. https://towardsdatascience.com/bert-explained-state-ofthe-art-language-model-for-nlp-f8b21a9b6270.</a:t>
            </a:r>
          </a:p>
        </p:txBody>
      </p:sp>
    </p:spTree>
    <p:extLst>
      <p:ext uri="{BB962C8B-B14F-4D97-AF65-F5344CB8AC3E}">
        <p14:creationId xmlns:p14="http://schemas.microsoft.com/office/powerpoint/2010/main" val="412962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BCFF4-7D35-4EFF-8A5B-F67E930E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23" y="935754"/>
            <a:ext cx="5962650" cy="4219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9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045D7-0418-4B0A-96D2-2FE3F2F5573D}"/>
              </a:ext>
            </a:extLst>
          </p:cNvPr>
          <p:cNvSpPr txBox="1"/>
          <p:nvPr/>
        </p:nvSpPr>
        <p:spPr>
          <a:xfrm>
            <a:off x="3053919" y="2672179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Istehad</a:t>
            </a:r>
            <a:r>
              <a:rPr lang="en-US" dirty="0"/>
              <a:t> Ahmed Rafi				</a:t>
            </a:r>
            <a:r>
              <a:rPr lang="en-US" sz="1400" dirty="0"/>
              <a:t>20200104077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39347-6290-4FC0-BD4B-C532191094D6}"/>
              </a:ext>
            </a:extLst>
          </p:cNvPr>
          <p:cNvSpPr txBox="1"/>
          <p:nvPr/>
        </p:nvSpPr>
        <p:spPr>
          <a:xfrm>
            <a:off x="4154750" y="1802167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68D77-8C45-4C7E-859E-3738173CB39B}"/>
              </a:ext>
            </a:extLst>
          </p:cNvPr>
          <p:cNvSpPr txBox="1"/>
          <p:nvPr/>
        </p:nvSpPr>
        <p:spPr>
          <a:xfrm>
            <a:off x="3053919" y="3140593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Mahbub Roujen					</a:t>
            </a:r>
            <a:r>
              <a:rPr lang="en-US" sz="1400" dirty="0"/>
              <a:t>20200104084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448D-1C16-49DD-9874-4C7C97EE4BDA}"/>
              </a:ext>
            </a:extLst>
          </p:cNvPr>
          <p:cNvSpPr txBox="1"/>
          <p:nvPr/>
        </p:nvSpPr>
        <p:spPr>
          <a:xfrm>
            <a:off x="3053919" y="4178139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Sayeed Ziarat Mahmud			</a:t>
            </a:r>
            <a:r>
              <a:rPr lang="en-US" sz="1400" dirty="0"/>
              <a:t>20200104086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A532-829A-4824-9A61-5C8996B0FCCF}"/>
              </a:ext>
            </a:extLst>
          </p:cNvPr>
          <p:cNvSpPr txBox="1"/>
          <p:nvPr/>
        </p:nvSpPr>
        <p:spPr>
          <a:xfrm>
            <a:off x="3053919" y="3711489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Sheikh </a:t>
            </a:r>
            <a:r>
              <a:rPr lang="en-US" dirty="0" err="1"/>
              <a:t>Sadi</a:t>
            </a:r>
            <a:r>
              <a:rPr lang="en-US" dirty="0"/>
              <a:t>						</a:t>
            </a:r>
            <a:r>
              <a:rPr lang="en-US" sz="1400" dirty="0"/>
              <a:t>20200104085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2913-6D6D-463C-A87A-84295AA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2888-3283-47AE-8CED-BCD596BF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7" y="2428400"/>
            <a:ext cx="8946541" cy="1118978"/>
          </a:xfrm>
        </p:spPr>
        <p:txBody>
          <a:bodyPr/>
          <a:lstStyle/>
          <a:p>
            <a:r>
              <a:rPr lang="en-US" dirty="0"/>
              <a:t>Exploration of human emotions on Twitter</a:t>
            </a:r>
          </a:p>
          <a:p>
            <a:r>
              <a:rPr lang="en-US" dirty="0"/>
              <a:t>Utilizing CNN, Bi-LSTM, and BERT for emotion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EBBEF-AFDB-4AC5-8FBA-D2A325D87CB3}"/>
              </a:ext>
            </a:extLst>
          </p:cNvPr>
          <p:cNvSpPr txBox="1"/>
          <p:nvPr/>
        </p:nvSpPr>
        <p:spPr>
          <a:xfrm>
            <a:off x="4345296" y="1587359"/>
            <a:ext cx="143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AE7A6-FCE2-49A0-8CF9-3CA5C892C5F9}"/>
              </a:ext>
            </a:extLst>
          </p:cNvPr>
          <p:cNvSpPr txBox="1"/>
          <p:nvPr/>
        </p:nvSpPr>
        <p:spPr>
          <a:xfrm>
            <a:off x="4345296" y="3732974"/>
            <a:ext cx="143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Purpose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F56D47-3E45-43FA-AD6F-E2871D8311AB}"/>
              </a:ext>
            </a:extLst>
          </p:cNvPr>
          <p:cNvSpPr txBox="1">
            <a:spLocks/>
          </p:cNvSpPr>
          <p:nvPr/>
        </p:nvSpPr>
        <p:spPr>
          <a:xfrm>
            <a:off x="724280" y="4151663"/>
            <a:ext cx="8946541" cy="1118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88BE91-FB1B-4A95-82BA-10D688CFB2D8}"/>
              </a:ext>
            </a:extLst>
          </p:cNvPr>
          <p:cNvSpPr txBox="1">
            <a:spLocks/>
          </p:cNvSpPr>
          <p:nvPr/>
        </p:nvSpPr>
        <p:spPr>
          <a:xfrm>
            <a:off x="928467" y="4569398"/>
            <a:ext cx="8946541" cy="1118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Understanding the complexities of emotions in social media</a:t>
            </a:r>
          </a:p>
          <a:p>
            <a:r>
              <a:rPr lang="en-US" dirty="0"/>
              <a:t>Implications on public opinion in critical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C12-A1BE-4FC6-A19B-0D429356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9" y="82739"/>
            <a:ext cx="9404723" cy="140053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1CE8B-A81F-417D-AFBC-0047478404AC}"/>
              </a:ext>
            </a:extLst>
          </p:cNvPr>
          <p:cNvSpPr txBox="1"/>
          <p:nvPr/>
        </p:nvSpPr>
        <p:spPr>
          <a:xfrm>
            <a:off x="3936922" y="783004"/>
            <a:ext cx="549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Segoe UI Historic" panose="020B0502040204020203" pitchFamily="34" charset="0"/>
              </a:rPr>
              <a:t>Summary of Previous Research: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EA6A1D-D625-4955-80C6-1DBD434E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33" y="1310443"/>
            <a:ext cx="10967612" cy="4690862"/>
          </a:xfrm>
        </p:spPr>
        <p:txBody>
          <a:bodyPr>
            <a:noAutofit/>
          </a:bodyPr>
          <a:lstStyle/>
          <a:p>
            <a:r>
              <a:rPr lang="en-US" sz="1800" dirty="0"/>
              <a:t>*EMOTEX:* Detecting Emotions in Twitter Messages (Hasan et al. [1])</a:t>
            </a:r>
          </a:p>
          <a:p>
            <a:pPr marL="0" indent="0">
              <a:buNone/>
            </a:pPr>
            <a:r>
              <a:rPr lang="en-US" sz="1800" dirty="0"/>
              <a:t>		 - Innovative method using hashtags as labels for emotion categorization</a:t>
            </a:r>
          </a:p>
          <a:p>
            <a:pPr marL="0" indent="0">
              <a:buNone/>
            </a:pPr>
            <a:r>
              <a:rPr lang="en-US" sz="1800" dirty="0"/>
              <a:t>		 - Automatic classification without human participation</a:t>
            </a:r>
          </a:p>
          <a:p>
            <a:r>
              <a:rPr lang="en-US" sz="1800" dirty="0"/>
              <a:t>  *Twitter Sentiment Classification using Distant Supervision* (Go et al. [2])</a:t>
            </a:r>
          </a:p>
          <a:p>
            <a:pPr marL="400050" lvl="1" indent="0">
              <a:buNone/>
            </a:pPr>
            <a:r>
              <a:rPr lang="en-US" dirty="0"/>
              <a:t>		- Utilized Twitter text and emoticons for sentiment classification</a:t>
            </a:r>
          </a:p>
          <a:p>
            <a:pPr marL="400050" lvl="1" indent="0">
              <a:buNone/>
            </a:pPr>
            <a:r>
              <a:rPr lang="en-US" dirty="0"/>
              <a:t>		- Achieved an impressive 80% accuracy rate using SVM, Maximum Entropy, and Naive 			  Bayes</a:t>
            </a:r>
          </a:p>
          <a:p>
            <a:r>
              <a:rPr lang="en-US" sz="1800" dirty="0"/>
              <a:t>  *Using </a:t>
            </a:r>
            <a:r>
              <a:rPr lang="en-US" sz="1800" dirty="0" err="1"/>
              <a:t>Youtube</a:t>
            </a:r>
            <a:r>
              <a:rPr lang="en-US" sz="1800" dirty="0"/>
              <a:t> comments for text-based emotion recognition* (</a:t>
            </a:r>
            <a:r>
              <a:rPr lang="en-US" sz="1800" dirty="0" err="1"/>
              <a:t>Yasamina</a:t>
            </a:r>
            <a:r>
              <a:rPr lang="en-US" sz="1800" dirty="0"/>
              <a:t> et al. [3])</a:t>
            </a:r>
          </a:p>
          <a:p>
            <a:pPr marL="0" indent="0">
              <a:buNone/>
            </a:pPr>
            <a:r>
              <a:rPr lang="en-US" dirty="0"/>
              <a:t>		- Explored emotion detection in textual exchanges from YouTube comments</a:t>
            </a:r>
          </a:p>
          <a:p>
            <a:pPr marL="0" indent="0">
              <a:buNone/>
            </a:pPr>
            <a:r>
              <a:rPr lang="en-US" sz="1800" dirty="0"/>
              <a:t>		- Addressed challenges related to character writing style and language change</a:t>
            </a:r>
          </a:p>
        </p:txBody>
      </p:sp>
    </p:spTree>
    <p:extLst>
      <p:ext uri="{BB962C8B-B14F-4D97-AF65-F5344CB8AC3E}">
        <p14:creationId xmlns:p14="http://schemas.microsoft.com/office/powerpoint/2010/main" val="7849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C12-A1BE-4FC6-A19B-0D429356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79" y="377379"/>
            <a:ext cx="9404723" cy="140053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EA6A1D-D625-4955-80C6-1DBD434E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32" y="1696523"/>
            <a:ext cx="10976489" cy="2462567"/>
          </a:xfrm>
        </p:spPr>
        <p:txBody>
          <a:bodyPr>
            <a:noAutofit/>
          </a:bodyPr>
          <a:lstStyle/>
          <a:p>
            <a:r>
              <a:rPr lang="en-US" sz="1800" dirty="0"/>
              <a:t>*Extraction of emotions from multilingual text using intelligent text processing* (Kumar et al. [4])</a:t>
            </a:r>
          </a:p>
          <a:p>
            <a:pPr marL="0" indent="0">
              <a:buNone/>
            </a:pPr>
            <a:r>
              <a:rPr lang="en-US" sz="1800" dirty="0"/>
              <a:t>		- Used multilingual text data based on linguistics and psychology</a:t>
            </a:r>
          </a:p>
          <a:p>
            <a:pPr marL="0" indent="0">
              <a:buNone/>
            </a:pPr>
            <a:r>
              <a:rPr lang="en-US" sz="1800" dirty="0"/>
              <a:t>		- Influenced the inclusion of </a:t>
            </a:r>
            <a:r>
              <a:rPr lang="en-US" sz="1800" dirty="0" err="1"/>
              <a:t>GloVe</a:t>
            </a:r>
            <a:r>
              <a:rPr lang="en-US" sz="1800" dirty="0"/>
              <a:t> embeddings in our research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*Predictability of user behavior in social media* (</a:t>
            </a:r>
            <a:r>
              <a:rPr lang="en-US" sz="1800" dirty="0" err="1"/>
              <a:t>Darmon</a:t>
            </a:r>
            <a:r>
              <a:rPr lang="en-US" sz="1800" dirty="0"/>
              <a:t> et al. [5])</a:t>
            </a:r>
          </a:p>
          <a:p>
            <a:pPr marL="0" indent="0">
              <a:buNone/>
            </a:pPr>
            <a:r>
              <a:rPr lang="en-US" sz="1800" dirty="0"/>
              <a:t>		- Explored representation modeling to predict social media user behavior</a:t>
            </a:r>
          </a:p>
          <a:p>
            <a:pPr marL="0" indent="0">
              <a:buNone/>
            </a:pPr>
            <a:r>
              <a:rPr lang="en-US" sz="1800" dirty="0"/>
              <a:t>		- Highlighted the presence of a small number of latent behavioral processing </a:t>
            </a:r>
          </a:p>
        </p:txBody>
      </p:sp>
    </p:spTree>
    <p:extLst>
      <p:ext uri="{BB962C8B-B14F-4D97-AF65-F5344CB8AC3E}">
        <p14:creationId xmlns:p14="http://schemas.microsoft.com/office/powerpoint/2010/main" val="162870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C770-081F-4A35-B694-7B51639C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D7FFB-6237-4FC5-954A-CF92343A75DA}"/>
              </a:ext>
            </a:extLst>
          </p:cNvPr>
          <p:cNvSpPr txBox="1"/>
          <p:nvPr/>
        </p:nvSpPr>
        <p:spPr>
          <a:xfrm>
            <a:off x="4025699" y="1483269"/>
            <a:ext cx="549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Segoe UI Historic" panose="020B0502040204020203" pitchFamily="34" charset="0"/>
              </a:rPr>
              <a:t>Objective: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6F0B6-4DA2-4557-9ED5-FEF3626B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2313620"/>
            <a:ext cx="9404723" cy="2498077"/>
          </a:xfrm>
        </p:spPr>
        <p:txBody>
          <a:bodyPr>
            <a:normAutofit/>
          </a:bodyPr>
          <a:lstStyle/>
          <a:p>
            <a:r>
              <a:rPr lang="en-US" dirty="0"/>
              <a:t>Recognition of emotions in texts on Twitter</a:t>
            </a:r>
          </a:p>
          <a:p>
            <a:r>
              <a:rPr lang="en-US" dirty="0"/>
              <a:t>Utilizing deep learning models: Bi-LSTM, CNN, and BERT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b="1" dirty="0">
                <a:solidFill>
                  <a:srgbClr val="FFFF00"/>
                </a:solidFill>
              </a:rPr>
              <a:t>Emotions Targeted:</a:t>
            </a:r>
          </a:p>
          <a:p>
            <a:r>
              <a:rPr lang="en-US" dirty="0"/>
              <a:t>Joy, Surprise, Sadness, Anger, Love, Fear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A6C-86B7-402C-8FE2-F1B4F4AC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AC9F9-857B-4442-869F-9C800AE0B665}"/>
              </a:ext>
            </a:extLst>
          </p:cNvPr>
          <p:cNvSpPr txBox="1"/>
          <p:nvPr/>
        </p:nvSpPr>
        <p:spPr>
          <a:xfrm>
            <a:off x="4025699" y="1483269"/>
            <a:ext cx="549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Segoe UI Historic" panose="020B0502040204020203" pitchFamily="34" charset="0"/>
              </a:rPr>
              <a:t>Convolutional Neural Network (CNN):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E59933-235C-4CD2-AA0B-165518AA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967574"/>
            <a:ext cx="8696655" cy="3037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    - Embedding Layer: </a:t>
            </a:r>
            <a:r>
              <a:rPr lang="en-US" dirty="0" err="1"/>
              <a:t>GloVe</a:t>
            </a:r>
            <a:r>
              <a:rPr lang="en-US" dirty="0"/>
              <a:t> 6B 300d</a:t>
            </a:r>
          </a:p>
          <a:p>
            <a:r>
              <a:rPr lang="en-US" dirty="0"/>
              <a:t>    - Convolution Layer: Feature extraction</a:t>
            </a:r>
          </a:p>
          <a:p>
            <a:r>
              <a:rPr lang="en-US" dirty="0"/>
              <a:t>    - Pooling Layer: Dimensionality reduction</a:t>
            </a:r>
          </a:p>
          <a:p>
            <a:r>
              <a:rPr lang="en-US" dirty="0"/>
              <a:t>    - Dropout Layer: 0.1 dropout to prevent overfitting</a:t>
            </a:r>
          </a:p>
          <a:p>
            <a:r>
              <a:rPr lang="en-US" dirty="0"/>
              <a:t>    - Fully Connected Layer: Output layer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69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A6C-86B7-402C-8FE2-F1B4F4AC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AC9F9-857B-4442-869F-9C800AE0B665}"/>
              </a:ext>
            </a:extLst>
          </p:cNvPr>
          <p:cNvSpPr txBox="1"/>
          <p:nvPr/>
        </p:nvSpPr>
        <p:spPr>
          <a:xfrm>
            <a:off x="2278602" y="1746024"/>
            <a:ext cx="7634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Bi-LSTM (Bidirectional Long Short-Term Memory):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E59933-235C-4CD2-AA0B-165518AA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86" y="2439020"/>
            <a:ext cx="10373223" cy="2656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900" dirty="0"/>
              <a:t>    Embedding Layer: </a:t>
            </a:r>
            <a:r>
              <a:rPr lang="en-US" sz="1900" dirty="0" err="1"/>
              <a:t>GloVe</a:t>
            </a:r>
            <a:r>
              <a:rPr lang="en-US" sz="1900" dirty="0"/>
              <a:t> 6B 300d</a:t>
            </a:r>
          </a:p>
          <a:p>
            <a:r>
              <a:rPr lang="en-US" sz="1900" dirty="0"/>
              <a:t>    Pooling Layer: Average and Max pooling for dimensionality reduction</a:t>
            </a:r>
          </a:p>
          <a:p>
            <a:r>
              <a:rPr lang="en-US" sz="1900" dirty="0"/>
              <a:t>    Dropout Layer: 0.1 dropout to prevent overfitting</a:t>
            </a:r>
          </a:p>
          <a:p>
            <a:r>
              <a:rPr lang="en-US" sz="1900" dirty="0"/>
              <a:t>    Fully Connected Layer: Output layer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67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A6C-86B7-402C-8FE2-F1B4F4AC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AC9F9-857B-4442-869F-9C800AE0B665}"/>
              </a:ext>
            </a:extLst>
          </p:cNvPr>
          <p:cNvSpPr txBox="1"/>
          <p:nvPr/>
        </p:nvSpPr>
        <p:spPr>
          <a:xfrm>
            <a:off x="1519156" y="1502011"/>
            <a:ext cx="947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BERT (Bidirectional Encoder Representations from Transformers)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E59933-235C-4CD2-AA0B-165518AA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0" y="2438089"/>
            <a:ext cx="11602614" cy="30483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Bidirectional contextual comprehension</a:t>
            </a:r>
          </a:p>
          <a:p>
            <a:r>
              <a:rPr lang="en-US" dirty="0"/>
              <a:t>  Pre-trained weights for detailed emotion analysis on tweets</a:t>
            </a:r>
          </a:p>
        </p:txBody>
      </p:sp>
    </p:spTree>
    <p:extLst>
      <p:ext uri="{BB962C8B-B14F-4D97-AF65-F5344CB8AC3E}">
        <p14:creationId xmlns:p14="http://schemas.microsoft.com/office/powerpoint/2010/main" val="346938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B31982-9253-4BF2-B2B1-7A4A10B7E91B}">
  <we:reference id="wa200005566" version="3.0.0.1" store="en-US" storeType="OMEX"/>
  <we:alternateReferences>
    <we:reference id="WA200005566" version="3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862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Segoe UI Historic</vt:lpstr>
      <vt:lpstr>Wingdings</vt:lpstr>
      <vt:lpstr>Wingdings 3</vt:lpstr>
      <vt:lpstr>Ion</vt:lpstr>
      <vt:lpstr>PowerPoint Presentation</vt:lpstr>
      <vt:lpstr>PowerPoint Presentation</vt:lpstr>
      <vt:lpstr>Introduction</vt:lpstr>
      <vt:lpstr>Literature Review</vt:lpstr>
      <vt:lpstr>Literature Review</vt:lpstr>
      <vt:lpstr>Project Objective</vt:lpstr>
      <vt:lpstr>Methodology</vt:lpstr>
      <vt:lpstr>Methodology</vt:lpstr>
      <vt:lpstr>Methodology</vt:lpstr>
      <vt:lpstr>Experiments</vt:lpstr>
      <vt:lpstr>Experiments</vt:lpstr>
      <vt:lpstr>Results</vt:lpstr>
      <vt:lpstr>Discussion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Mahabub Roujen</dc:creator>
  <cp:lastModifiedBy>Mahabub Roujen</cp:lastModifiedBy>
  <cp:revision>38</cp:revision>
  <dcterms:created xsi:type="dcterms:W3CDTF">2024-01-30T15:22:04Z</dcterms:created>
  <dcterms:modified xsi:type="dcterms:W3CDTF">2024-01-30T18:21:37Z</dcterms:modified>
</cp:coreProperties>
</file>