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Raleway"/>
      <p:regular r:id="rId31"/>
      <p:bold r:id="rId32"/>
      <p:italic r:id="rId33"/>
      <p:boldItalic r:id="rId34"/>
    </p:embeddedFont>
    <p:embeddedFont>
      <p:font typeface="Lato"/>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8FF8B5-A77E-4D33-86D1-55D7E23DE750}">
  <a:tblStyle styleId="{0A8FF8B5-A77E-4D33-86D1-55D7E23DE75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aleway-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Raleway-italic.fntdata"/><Relationship Id="rId10" Type="http://schemas.openxmlformats.org/officeDocument/2006/relationships/slide" Target="slides/slide4.xml"/><Relationship Id="rId32" Type="http://schemas.openxmlformats.org/officeDocument/2006/relationships/font" Target="fonts/Raleway-bold.fntdata"/><Relationship Id="rId13" Type="http://schemas.openxmlformats.org/officeDocument/2006/relationships/slide" Target="slides/slide7.xml"/><Relationship Id="rId35" Type="http://schemas.openxmlformats.org/officeDocument/2006/relationships/font" Target="fonts/Lato-regular.fntdata"/><Relationship Id="rId12" Type="http://schemas.openxmlformats.org/officeDocument/2006/relationships/slide" Target="slides/slide6.xml"/><Relationship Id="rId34" Type="http://schemas.openxmlformats.org/officeDocument/2006/relationships/font" Target="fonts/Raleway-boldItalic.fntdata"/><Relationship Id="rId15" Type="http://schemas.openxmlformats.org/officeDocument/2006/relationships/slide" Target="slides/slide9.xml"/><Relationship Id="rId37" Type="http://schemas.openxmlformats.org/officeDocument/2006/relationships/font" Target="fonts/Lato-italic.fntdata"/><Relationship Id="rId14" Type="http://schemas.openxmlformats.org/officeDocument/2006/relationships/slide" Target="slides/slide8.xml"/><Relationship Id="rId36" Type="http://schemas.openxmlformats.org/officeDocument/2006/relationships/font" Target="fonts/Lato-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ato-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8d03d7e0d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8d03d7e0d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d03d7e0d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d03d7e0d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d03d7e0d8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d03d7e0d8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8d03d7e0d8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8d03d7e0d8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8d03d7e0d8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8d03d7e0d8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8d03d7e0d8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8d03d7e0d8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8d03d7e0d8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8d03d7e0d8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8d03d7e0d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8d03d7e0d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8d03d7e0d8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8d03d7e0d8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8d03d7e0d8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8d03d7e0d8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8d03d7e0d8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8d03d7e0d8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8d03d7e0d8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8d03d7e0d8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8d03d7e0d8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8d03d7e0d8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8d03d7e0d8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8d03d7e0d8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8d03d7e0d8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8d03d7e0d8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8d03d7e0d8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8d03d7e0d8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8d03d7e0d8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8d03d7e0d8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d03d7e0d8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d03d7e0d8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d03d7e0d8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8d03d7e0d8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8d03d7e0d8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8d03d7e0d8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d03d7e0d8_0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8d03d7e0d8_0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8d03d7e0d8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8d03d7e0d8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8d03d7e0d8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8d03d7e0d8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r>
              <a:rPr lang="en-GB"/>
              <a:t> to AI Agents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Prepared by Ahnaf Hossain Rafi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Level of Agency</a:t>
            </a:r>
            <a:endParaRPr/>
          </a:p>
        </p:txBody>
      </p:sp>
      <p:graphicFrame>
        <p:nvGraphicFramePr>
          <p:cNvPr id="141" name="Google Shape;141;p22"/>
          <p:cNvGraphicFramePr/>
          <p:nvPr/>
        </p:nvGraphicFramePr>
        <p:xfrm>
          <a:off x="887325" y="1954198"/>
          <a:ext cx="3000000" cy="3000000"/>
        </p:xfrm>
        <a:graphic>
          <a:graphicData uri="http://schemas.openxmlformats.org/drawingml/2006/table">
            <a:tbl>
              <a:tblPr>
                <a:noFill/>
                <a:tableStyleId>{0A8FF8B5-A77E-4D33-86D1-55D7E23DE750}</a:tableStyleId>
              </a:tblPr>
              <a:tblGrid>
                <a:gridCol w="622675"/>
                <a:gridCol w="3613675"/>
                <a:gridCol w="1452225"/>
                <a:gridCol w="1896200"/>
              </a:tblGrid>
              <a:tr h="342150">
                <a:tc>
                  <a:txBody>
                    <a:bodyPr/>
                    <a:lstStyle/>
                    <a:p>
                      <a:pPr indent="0" lvl="0" marL="0" rtl="0" algn="l">
                        <a:spcBef>
                          <a:spcPts val="0"/>
                        </a:spcBef>
                        <a:spcAft>
                          <a:spcPts val="0"/>
                        </a:spcAft>
                        <a:buNone/>
                      </a:pPr>
                      <a:r>
                        <a:rPr lang="en-GB" sz="1000"/>
                        <a:t>Level</a:t>
                      </a:r>
                      <a:endParaRPr sz="1000"/>
                    </a:p>
                  </a:txBody>
                  <a:tcPr marT="91425" marB="91425" marR="91425" marL="91425"/>
                </a:tc>
                <a:tc>
                  <a:txBody>
                    <a:bodyPr/>
                    <a:lstStyle/>
                    <a:p>
                      <a:pPr indent="0" lvl="0" marL="0" rtl="0" algn="ctr">
                        <a:spcBef>
                          <a:spcPts val="0"/>
                        </a:spcBef>
                        <a:spcAft>
                          <a:spcPts val="0"/>
                        </a:spcAft>
                        <a:buNone/>
                      </a:pPr>
                      <a:r>
                        <a:rPr lang="en-GB" sz="1000"/>
                        <a:t>Description</a:t>
                      </a:r>
                      <a:endParaRPr sz="1000"/>
                    </a:p>
                  </a:txBody>
                  <a:tcPr marT="91425" marB="91425" marR="91425" marL="91425"/>
                </a:tc>
                <a:tc>
                  <a:txBody>
                    <a:bodyPr/>
                    <a:lstStyle/>
                    <a:p>
                      <a:pPr indent="0" lvl="0" marL="0" rtl="0" algn="ctr">
                        <a:spcBef>
                          <a:spcPts val="0"/>
                        </a:spcBef>
                        <a:spcAft>
                          <a:spcPts val="0"/>
                        </a:spcAft>
                        <a:buNone/>
                      </a:pPr>
                      <a:r>
                        <a:rPr lang="en-GB" sz="1000"/>
                        <a:t>What that’s called</a:t>
                      </a:r>
                      <a:endParaRPr sz="1000"/>
                    </a:p>
                  </a:txBody>
                  <a:tcPr marT="91425" marB="91425" marR="91425" marL="91425"/>
                </a:tc>
                <a:tc>
                  <a:txBody>
                    <a:bodyPr/>
                    <a:lstStyle/>
                    <a:p>
                      <a:pPr indent="0" lvl="0" marL="0" rtl="0" algn="ctr">
                        <a:spcBef>
                          <a:spcPts val="0"/>
                        </a:spcBef>
                        <a:spcAft>
                          <a:spcPts val="0"/>
                        </a:spcAft>
                        <a:buNone/>
                      </a:pPr>
                      <a:r>
                        <a:rPr lang="en-GB" sz="1000"/>
                        <a:t>Example pattern</a:t>
                      </a:r>
                      <a:endParaRPr sz="1000"/>
                    </a:p>
                  </a:txBody>
                  <a:tcPr marT="91425" marB="91425" marR="91425" marL="91425"/>
                </a:tc>
              </a:tr>
              <a:tr h="492675">
                <a:tc>
                  <a:txBody>
                    <a:bodyPr/>
                    <a:lstStyle/>
                    <a:p>
                      <a:pPr indent="0" lvl="0" marL="0" rtl="0" algn="l">
                        <a:spcBef>
                          <a:spcPts val="0"/>
                        </a:spcBef>
                        <a:spcAft>
                          <a:spcPts val="0"/>
                        </a:spcAft>
                        <a:buNone/>
                      </a:pPr>
                      <a:r>
                        <a:rPr lang="en-GB" sz="1000"/>
                        <a:t>1</a:t>
                      </a:r>
                      <a:endParaRPr sz="1000"/>
                    </a:p>
                  </a:txBody>
                  <a:tcPr marT="91425" marB="91425" marR="91425" marL="91425"/>
                </a:tc>
                <a:tc>
                  <a:txBody>
                    <a:bodyPr/>
                    <a:lstStyle/>
                    <a:p>
                      <a:pPr indent="0" lvl="0" marL="0" rtl="0" algn="l">
                        <a:spcBef>
                          <a:spcPts val="0"/>
                        </a:spcBef>
                        <a:spcAft>
                          <a:spcPts val="0"/>
                        </a:spcAft>
                        <a:buNone/>
                      </a:pPr>
                      <a:r>
                        <a:rPr lang="en-GB" sz="1000"/>
                        <a:t>Agent output has no impact on program flow</a:t>
                      </a:r>
                      <a:endParaRPr sz="1000"/>
                    </a:p>
                  </a:txBody>
                  <a:tcPr marT="91425" marB="91425" marR="91425" marL="91425"/>
                </a:tc>
                <a:tc>
                  <a:txBody>
                    <a:bodyPr/>
                    <a:lstStyle/>
                    <a:p>
                      <a:pPr indent="0" lvl="0" marL="0" rtl="0" algn="l">
                        <a:spcBef>
                          <a:spcPts val="0"/>
                        </a:spcBef>
                        <a:spcAft>
                          <a:spcPts val="0"/>
                        </a:spcAft>
                        <a:buNone/>
                      </a:pPr>
                      <a:r>
                        <a:rPr lang="en-GB" sz="1000"/>
                        <a:t>Simple processor</a:t>
                      </a:r>
                      <a:endParaRPr sz="1000"/>
                    </a:p>
                  </a:txBody>
                  <a:tcPr marT="91425" marB="91425" marR="91425" marL="91425"/>
                </a:tc>
                <a:tc>
                  <a:txBody>
                    <a:bodyPr/>
                    <a:lstStyle/>
                    <a:p>
                      <a:pPr indent="0" lvl="0" marL="0" rtl="0" algn="l">
                        <a:spcBef>
                          <a:spcPts val="0"/>
                        </a:spcBef>
                        <a:spcAft>
                          <a:spcPts val="0"/>
                        </a:spcAft>
                        <a:buNone/>
                      </a:pPr>
                      <a:r>
                        <a:rPr lang="en-GB" sz="1000"/>
                        <a:t>process_llm_output(llm_response)</a:t>
                      </a:r>
                      <a:endParaRPr sz="1000"/>
                    </a:p>
                  </a:txBody>
                  <a:tcPr marT="91425" marB="91425" marR="91425" marL="91425"/>
                </a:tc>
              </a:tr>
              <a:tr h="482400">
                <a:tc>
                  <a:txBody>
                    <a:bodyPr/>
                    <a:lstStyle/>
                    <a:p>
                      <a:pPr indent="0" lvl="0" marL="0" rtl="0" algn="l">
                        <a:spcBef>
                          <a:spcPts val="0"/>
                        </a:spcBef>
                        <a:spcAft>
                          <a:spcPts val="0"/>
                        </a:spcAft>
                        <a:buNone/>
                      </a:pPr>
                      <a:r>
                        <a:rPr lang="en-GB" sz="1000"/>
                        <a:t>2</a:t>
                      </a:r>
                      <a:endParaRPr sz="1000"/>
                    </a:p>
                  </a:txBody>
                  <a:tcPr marT="91425" marB="91425" marR="91425" marL="91425"/>
                </a:tc>
                <a:tc>
                  <a:txBody>
                    <a:bodyPr/>
                    <a:lstStyle/>
                    <a:p>
                      <a:pPr indent="0" lvl="0" marL="0" rtl="0" algn="l">
                        <a:spcBef>
                          <a:spcPts val="0"/>
                        </a:spcBef>
                        <a:spcAft>
                          <a:spcPts val="0"/>
                        </a:spcAft>
                        <a:buNone/>
                      </a:pPr>
                      <a:r>
                        <a:rPr lang="en-GB" sz="1000"/>
                        <a:t>Agent output determines basic control flow</a:t>
                      </a:r>
                      <a:endParaRPr sz="1000"/>
                    </a:p>
                  </a:txBody>
                  <a:tcPr marT="91425" marB="91425" marR="91425" marL="91425"/>
                </a:tc>
                <a:tc>
                  <a:txBody>
                    <a:bodyPr/>
                    <a:lstStyle/>
                    <a:p>
                      <a:pPr indent="0" lvl="0" marL="0" rtl="0" algn="l">
                        <a:spcBef>
                          <a:spcPts val="0"/>
                        </a:spcBef>
                        <a:spcAft>
                          <a:spcPts val="0"/>
                        </a:spcAft>
                        <a:buNone/>
                      </a:pPr>
                      <a:r>
                        <a:rPr lang="en-GB" sz="1000"/>
                        <a:t>Router</a:t>
                      </a:r>
                      <a:endParaRPr sz="1000"/>
                    </a:p>
                  </a:txBody>
                  <a:tcPr marT="91425" marB="91425" marR="91425" marL="91425"/>
                </a:tc>
                <a:tc>
                  <a:txBody>
                    <a:bodyPr/>
                    <a:lstStyle/>
                    <a:p>
                      <a:pPr indent="0" lvl="0" marL="0" rtl="0" algn="l">
                        <a:spcBef>
                          <a:spcPts val="0"/>
                        </a:spcBef>
                        <a:spcAft>
                          <a:spcPts val="0"/>
                        </a:spcAft>
                        <a:buNone/>
                      </a:pPr>
                      <a:r>
                        <a:rPr lang="en-GB" sz="1000"/>
                        <a:t>if llm_decision(): path_a() else: path_b()</a:t>
                      </a:r>
                      <a:endParaRPr sz="1000"/>
                    </a:p>
                  </a:txBody>
                  <a:tcPr marT="91425" marB="91425" marR="91425" marL="91425"/>
                </a:tc>
              </a:tr>
              <a:tr h="482400">
                <a:tc>
                  <a:txBody>
                    <a:bodyPr/>
                    <a:lstStyle/>
                    <a:p>
                      <a:pPr indent="0" lvl="0" marL="0" rtl="0" algn="l">
                        <a:spcBef>
                          <a:spcPts val="0"/>
                        </a:spcBef>
                        <a:spcAft>
                          <a:spcPts val="0"/>
                        </a:spcAft>
                        <a:buNone/>
                      </a:pPr>
                      <a:r>
                        <a:rPr lang="en-GB" sz="1000"/>
                        <a:t>3</a:t>
                      </a:r>
                      <a:endParaRPr sz="1000"/>
                    </a:p>
                  </a:txBody>
                  <a:tcPr marT="91425" marB="91425" marR="91425" marL="91425"/>
                </a:tc>
                <a:tc>
                  <a:txBody>
                    <a:bodyPr/>
                    <a:lstStyle/>
                    <a:p>
                      <a:pPr indent="0" lvl="0" marL="0" rtl="0" algn="l">
                        <a:spcBef>
                          <a:spcPts val="0"/>
                        </a:spcBef>
                        <a:spcAft>
                          <a:spcPts val="0"/>
                        </a:spcAft>
                        <a:buNone/>
                      </a:pPr>
                      <a:r>
                        <a:rPr lang="en-GB" sz="1000"/>
                        <a:t>Agent output determines function execution</a:t>
                      </a:r>
                      <a:endParaRPr sz="1000"/>
                    </a:p>
                  </a:txBody>
                  <a:tcPr marT="91425" marB="91425" marR="91425" marL="91425"/>
                </a:tc>
                <a:tc>
                  <a:txBody>
                    <a:bodyPr/>
                    <a:lstStyle/>
                    <a:p>
                      <a:pPr indent="0" lvl="0" marL="0" rtl="0" algn="l">
                        <a:spcBef>
                          <a:spcPts val="0"/>
                        </a:spcBef>
                        <a:spcAft>
                          <a:spcPts val="0"/>
                        </a:spcAft>
                        <a:buNone/>
                      </a:pPr>
                      <a:r>
                        <a:rPr lang="en-GB" sz="1000"/>
                        <a:t>Tool caller</a:t>
                      </a:r>
                      <a:endParaRPr sz="1000"/>
                    </a:p>
                  </a:txBody>
                  <a:tcPr marT="91425" marB="91425" marR="91425" marL="91425"/>
                </a:tc>
                <a:tc>
                  <a:txBody>
                    <a:bodyPr/>
                    <a:lstStyle/>
                    <a:p>
                      <a:pPr indent="0" lvl="0" marL="0" rtl="0" algn="l">
                        <a:spcBef>
                          <a:spcPts val="0"/>
                        </a:spcBef>
                        <a:spcAft>
                          <a:spcPts val="0"/>
                        </a:spcAft>
                        <a:buNone/>
                      </a:pPr>
                      <a:r>
                        <a:rPr lang="en-GB" sz="1000"/>
                        <a:t>run_function(llm_chosen_tool, llm_chosen_args)</a:t>
                      </a:r>
                      <a:endParaRPr sz="1000"/>
                    </a:p>
                  </a:txBody>
                  <a:tcPr marT="91425" marB="91425" marR="91425" marL="91425"/>
                </a:tc>
              </a:tr>
              <a:tr h="643200">
                <a:tc>
                  <a:txBody>
                    <a:bodyPr/>
                    <a:lstStyle/>
                    <a:p>
                      <a:pPr indent="0" lvl="0" marL="0" rtl="0" algn="l">
                        <a:spcBef>
                          <a:spcPts val="0"/>
                        </a:spcBef>
                        <a:spcAft>
                          <a:spcPts val="0"/>
                        </a:spcAft>
                        <a:buNone/>
                      </a:pPr>
                      <a:r>
                        <a:rPr lang="en-GB" sz="1000"/>
                        <a:t>4</a:t>
                      </a:r>
                      <a:endParaRPr sz="1000"/>
                    </a:p>
                  </a:txBody>
                  <a:tcPr marT="91425" marB="91425" marR="91425" marL="91425"/>
                </a:tc>
                <a:tc>
                  <a:txBody>
                    <a:bodyPr/>
                    <a:lstStyle/>
                    <a:p>
                      <a:pPr indent="0" lvl="0" marL="0" rtl="0" algn="l">
                        <a:spcBef>
                          <a:spcPts val="0"/>
                        </a:spcBef>
                        <a:spcAft>
                          <a:spcPts val="0"/>
                        </a:spcAft>
                        <a:buNone/>
                      </a:pPr>
                      <a:r>
                        <a:rPr lang="en-GB" sz="1000"/>
                        <a:t>Agent output controls iteration and program continuation</a:t>
                      </a:r>
                      <a:endParaRPr sz="1000"/>
                    </a:p>
                  </a:txBody>
                  <a:tcPr marT="91425" marB="91425" marR="91425" marL="91425"/>
                </a:tc>
                <a:tc>
                  <a:txBody>
                    <a:bodyPr/>
                    <a:lstStyle/>
                    <a:p>
                      <a:pPr indent="0" lvl="0" marL="0" rtl="0" algn="l">
                        <a:spcBef>
                          <a:spcPts val="0"/>
                        </a:spcBef>
                        <a:spcAft>
                          <a:spcPts val="0"/>
                        </a:spcAft>
                        <a:buNone/>
                      </a:pPr>
                      <a:r>
                        <a:rPr lang="en-GB" sz="1000"/>
                        <a:t>Multi-step Agent</a:t>
                      </a:r>
                      <a:endParaRPr sz="1000"/>
                    </a:p>
                  </a:txBody>
                  <a:tcPr marT="91425" marB="91425" marR="91425" marL="91425"/>
                </a:tc>
                <a:tc>
                  <a:txBody>
                    <a:bodyPr/>
                    <a:lstStyle/>
                    <a:p>
                      <a:pPr indent="0" lvl="0" marL="0" rtl="0" algn="l">
                        <a:spcBef>
                          <a:spcPts val="0"/>
                        </a:spcBef>
                        <a:spcAft>
                          <a:spcPts val="0"/>
                        </a:spcAft>
                        <a:buNone/>
                      </a:pPr>
                      <a:r>
                        <a:rPr lang="en-GB" sz="1000"/>
                        <a:t>w</a:t>
                      </a:r>
                      <a:r>
                        <a:rPr lang="en-GB" sz="1000"/>
                        <a:t>hile llm_should_continue(): execute_next_step()</a:t>
                      </a:r>
                      <a:endParaRPr sz="1000"/>
                    </a:p>
                  </a:txBody>
                  <a:tcPr marT="91425" marB="91425" marR="91425" marL="91425"/>
                </a:tc>
              </a:tr>
              <a:tr h="482400">
                <a:tc>
                  <a:txBody>
                    <a:bodyPr/>
                    <a:lstStyle/>
                    <a:p>
                      <a:pPr indent="0" lvl="0" marL="0" rtl="0" algn="l">
                        <a:spcBef>
                          <a:spcPts val="0"/>
                        </a:spcBef>
                        <a:spcAft>
                          <a:spcPts val="0"/>
                        </a:spcAft>
                        <a:buNone/>
                      </a:pPr>
                      <a:r>
                        <a:rPr lang="en-GB" sz="1000"/>
                        <a:t>5</a:t>
                      </a:r>
                      <a:endParaRPr sz="1000"/>
                    </a:p>
                  </a:txBody>
                  <a:tcPr marT="91425" marB="91425" marR="91425" marL="91425"/>
                </a:tc>
                <a:tc>
                  <a:txBody>
                    <a:bodyPr/>
                    <a:lstStyle/>
                    <a:p>
                      <a:pPr indent="0" lvl="0" marL="0" rtl="0" algn="l">
                        <a:spcBef>
                          <a:spcPts val="0"/>
                        </a:spcBef>
                        <a:spcAft>
                          <a:spcPts val="0"/>
                        </a:spcAft>
                        <a:buNone/>
                      </a:pPr>
                      <a:r>
                        <a:rPr lang="en-GB" sz="1000"/>
                        <a:t>One agentic workflow can start another agentic workflow</a:t>
                      </a:r>
                      <a:endParaRPr sz="1000"/>
                    </a:p>
                  </a:txBody>
                  <a:tcPr marT="91425" marB="91425" marR="91425" marL="91425"/>
                </a:tc>
                <a:tc>
                  <a:txBody>
                    <a:bodyPr/>
                    <a:lstStyle/>
                    <a:p>
                      <a:pPr indent="0" lvl="0" marL="0" rtl="0" algn="l">
                        <a:spcBef>
                          <a:spcPts val="0"/>
                        </a:spcBef>
                        <a:spcAft>
                          <a:spcPts val="0"/>
                        </a:spcAft>
                        <a:buNone/>
                      </a:pPr>
                      <a:r>
                        <a:rPr lang="en-GB" sz="1000"/>
                        <a:t>Multi-Agent</a:t>
                      </a:r>
                      <a:endParaRPr sz="1000"/>
                    </a:p>
                  </a:txBody>
                  <a:tcPr marT="91425" marB="91425" marR="91425" marL="91425"/>
                </a:tc>
                <a:tc>
                  <a:txBody>
                    <a:bodyPr/>
                    <a:lstStyle/>
                    <a:p>
                      <a:pPr indent="0" lvl="0" marL="0" rtl="0" algn="l">
                        <a:spcBef>
                          <a:spcPts val="0"/>
                        </a:spcBef>
                        <a:spcAft>
                          <a:spcPts val="0"/>
                        </a:spcAft>
                        <a:buNone/>
                      </a:pPr>
                      <a:r>
                        <a:rPr lang="en-GB" sz="1000"/>
                        <a:t>if llm_trigger(): execute_agent()</a:t>
                      </a:r>
                      <a:endParaRPr sz="1000"/>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Quiz</a:t>
            </a:r>
            <a:endParaRPr/>
          </a:p>
        </p:txBody>
      </p:sp>
      <p:pic>
        <p:nvPicPr>
          <p:cNvPr id="147" name="Google Shape;147;p23" title="quiz-1.png"/>
          <p:cNvPicPr preferRelativeResize="0"/>
          <p:nvPr/>
        </p:nvPicPr>
        <p:blipFill>
          <a:blip r:embed="rId3">
            <a:alphaModFix/>
          </a:blip>
          <a:stretch>
            <a:fillRect/>
          </a:stretch>
        </p:blipFill>
        <p:spPr>
          <a:xfrm>
            <a:off x="3145050" y="1995100"/>
            <a:ext cx="28575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Types of AI Agents</a:t>
            </a:r>
            <a:endParaRPr/>
          </a:p>
        </p:txBody>
      </p:sp>
      <p:sp>
        <p:nvSpPr>
          <p:cNvPr id="153" name="Google Shape;153;p2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Simple reflex agents</a:t>
            </a:r>
            <a:endParaRPr sz="1500"/>
          </a:p>
          <a:p>
            <a:pPr indent="-323850" lvl="0" marL="457200" rtl="0" algn="l">
              <a:spcBef>
                <a:spcPts val="0"/>
              </a:spcBef>
              <a:spcAft>
                <a:spcPts val="0"/>
              </a:spcAft>
              <a:buSzPts val="1500"/>
              <a:buChar char="●"/>
            </a:pPr>
            <a:r>
              <a:rPr lang="en-GB" sz="1500"/>
              <a:t>M</a:t>
            </a:r>
            <a:r>
              <a:rPr lang="en-GB" sz="1500"/>
              <a:t>odel-based reflex agents</a:t>
            </a:r>
            <a:endParaRPr sz="1500"/>
          </a:p>
          <a:p>
            <a:pPr indent="-323850" lvl="0" marL="457200" rtl="0" algn="l">
              <a:spcBef>
                <a:spcPts val="0"/>
              </a:spcBef>
              <a:spcAft>
                <a:spcPts val="0"/>
              </a:spcAft>
              <a:buSzPts val="1500"/>
              <a:buChar char="●"/>
            </a:pPr>
            <a:r>
              <a:rPr lang="en-GB" sz="1500"/>
              <a:t>Goal-based agents</a:t>
            </a:r>
            <a:endParaRPr sz="1500"/>
          </a:p>
          <a:p>
            <a:pPr indent="-323850" lvl="0" marL="457200" rtl="0" algn="l">
              <a:spcBef>
                <a:spcPts val="0"/>
              </a:spcBef>
              <a:spcAft>
                <a:spcPts val="0"/>
              </a:spcAft>
              <a:buSzPts val="1500"/>
              <a:buChar char="●"/>
            </a:pPr>
            <a:r>
              <a:rPr lang="en-GB" sz="1500"/>
              <a:t>Utility-based agents</a:t>
            </a:r>
            <a:endParaRPr sz="1500"/>
          </a:p>
          <a:p>
            <a:pPr indent="-323850" lvl="0" marL="457200" rtl="0" algn="l">
              <a:spcBef>
                <a:spcPts val="0"/>
              </a:spcBef>
              <a:spcAft>
                <a:spcPts val="0"/>
              </a:spcAft>
              <a:buSzPts val="1500"/>
              <a:buChar char="●"/>
            </a:pPr>
            <a:r>
              <a:rPr lang="en-GB" sz="1500"/>
              <a:t>Learning agents</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Simple Reflex Agents</a:t>
            </a:r>
            <a:endParaRPr/>
          </a:p>
        </p:txBody>
      </p:sp>
      <p:sp>
        <p:nvSpPr>
          <p:cNvPr id="159" name="Google Shape;159;p25"/>
          <p:cNvSpPr txBox="1"/>
          <p:nvPr>
            <p:ph idx="1" type="body"/>
          </p:nvPr>
        </p:nvSpPr>
        <p:spPr>
          <a:xfrm>
            <a:off x="729450" y="2078875"/>
            <a:ext cx="3842400" cy="2261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A</a:t>
            </a:r>
            <a:r>
              <a:rPr lang="en-GB"/>
              <a:t>cts directly on environmental inputs using condition–action rules.</a:t>
            </a:r>
            <a:endParaRPr/>
          </a:p>
          <a:p>
            <a:pPr indent="-311150" lvl="0" marL="457200" rtl="0" algn="l">
              <a:spcBef>
                <a:spcPts val="0"/>
              </a:spcBef>
              <a:spcAft>
                <a:spcPts val="0"/>
              </a:spcAft>
              <a:buSzPts val="1300"/>
              <a:buChar char="●"/>
            </a:pPr>
            <a:r>
              <a:rPr lang="en-GB"/>
              <a:t>Se</a:t>
            </a:r>
            <a:r>
              <a:rPr lang="en-GB"/>
              <a:t>nses the environment and r</a:t>
            </a:r>
            <a:r>
              <a:rPr lang="en-GB"/>
              <a:t>esponds with fixed, predefined rules, without using memory or future planning.</a:t>
            </a:r>
            <a:endParaRPr/>
          </a:p>
          <a:p>
            <a:pPr indent="-311150" lvl="0" marL="457200" rtl="0" algn="l">
              <a:spcBef>
                <a:spcPts val="0"/>
              </a:spcBef>
              <a:spcAft>
                <a:spcPts val="0"/>
              </a:spcAft>
              <a:buSzPts val="1300"/>
              <a:buChar char="●"/>
            </a:pPr>
            <a:r>
              <a:rPr lang="en-GB"/>
              <a:t>Work well in structured, predictable environments with clearly defined rules.</a:t>
            </a:r>
            <a:endParaRPr/>
          </a:p>
          <a:p>
            <a:pPr indent="-311150" lvl="0" marL="457200" rtl="0" algn="l">
              <a:spcBef>
                <a:spcPts val="0"/>
              </a:spcBef>
              <a:spcAft>
                <a:spcPts val="0"/>
              </a:spcAft>
              <a:buSzPts val="1300"/>
              <a:buChar char="●"/>
            </a:pPr>
            <a:r>
              <a:rPr lang="en-GB"/>
              <a:t>C</a:t>
            </a:r>
            <a:r>
              <a:rPr lang="en-GB"/>
              <a:t>an’t</a:t>
            </a:r>
            <a:r>
              <a:rPr lang="en-GB"/>
              <a:t> learn, adapt, or avoid repeating mistakes since they ignore past experiences and future consequences.</a:t>
            </a:r>
            <a:endParaRPr/>
          </a:p>
        </p:txBody>
      </p:sp>
      <p:pic>
        <p:nvPicPr>
          <p:cNvPr id="160" name="Google Shape;160;p25" title="simple-reflex.png"/>
          <p:cNvPicPr preferRelativeResize="0"/>
          <p:nvPr/>
        </p:nvPicPr>
        <p:blipFill>
          <a:blip r:embed="rId3">
            <a:alphaModFix/>
          </a:blip>
          <a:stretch>
            <a:fillRect/>
          </a:stretch>
        </p:blipFill>
        <p:spPr>
          <a:xfrm>
            <a:off x="4571850" y="2006250"/>
            <a:ext cx="4572150" cy="2570246"/>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Simple Reflex Agents</a:t>
            </a:r>
            <a:endParaRPr/>
          </a:p>
        </p:txBody>
      </p:sp>
      <p:sp>
        <p:nvSpPr>
          <p:cNvPr id="166" name="Google Shape;166;p2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A cleaning robot vacuums whenever its dirt sensor detects dust.</a:t>
            </a:r>
            <a:endParaRPr sz="1500"/>
          </a:p>
          <a:p>
            <a:pPr indent="-323850" lvl="0" marL="457200" rtl="0" algn="l">
              <a:spcBef>
                <a:spcPts val="0"/>
              </a:spcBef>
              <a:spcAft>
                <a:spcPts val="0"/>
              </a:spcAft>
              <a:buSzPts val="1500"/>
              <a:buChar char="●"/>
            </a:pPr>
            <a:r>
              <a:rPr lang="en-GB" sz="1500"/>
              <a:t>If dirt detected → start vacuuming. If no dirt → stop.</a:t>
            </a:r>
            <a:endParaRPr sz="1500"/>
          </a:p>
          <a:p>
            <a:pPr indent="-323850" lvl="0" marL="457200" rtl="0" algn="l">
              <a:spcBef>
                <a:spcPts val="0"/>
              </a:spcBef>
              <a:spcAft>
                <a:spcPts val="0"/>
              </a:spcAft>
              <a:buSzPts val="1500"/>
              <a:buChar char="●"/>
            </a:pPr>
            <a:r>
              <a:rPr lang="en-GB" sz="1500"/>
              <a:t>Doesn’t remember where it already cleaned; it might keep cleaning the same spot.</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Model-based Reflex Agents</a:t>
            </a:r>
            <a:endParaRPr/>
          </a:p>
        </p:txBody>
      </p:sp>
      <p:sp>
        <p:nvSpPr>
          <p:cNvPr id="172" name="Google Shape;172;p27"/>
          <p:cNvSpPr txBox="1"/>
          <p:nvPr>
            <p:ph idx="1" type="body"/>
          </p:nvPr>
        </p:nvSpPr>
        <p:spPr>
          <a:xfrm>
            <a:off x="729450" y="2078875"/>
            <a:ext cx="3842400" cy="27540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B</a:t>
            </a:r>
            <a:r>
              <a:rPr lang="en-GB"/>
              <a:t>uilds on simple reflex agents by using an internal model of the world alongside condition–action rules.</a:t>
            </a:r>
            <a:endParaRPr/>
          </a:p>
          <a:p>
            <a:pPr indent="-311150" lvl="0" marL="457200" rtl="0" algn="l">
              <a:spcBef>
                <a:spcPts val="0"/>
              </a:spcBef>
              <a:spcAft>
                <a:spcPts val="0"/>
              </a:spcAft>
              <a:buSzPts val="1300"/>
              <a:buChar char="●"/>
            </a:pPr>
            <a:r>
              <a:rPr lang="en-GB"/>
              <a:t>Tracks the current state of the environment and considers past interactions to make more informed decisions.</a:t>
            </a:r>
            <a:endParaRPr/>
          </a:p>
          <a:p>
            <a:pPr indent="-311150" lvl="0" marL="457200" rtl="0" algn="l">
              <a:spcBef>
                <a:spcPts val="0"/>
              </a:spcBef>
              <a:spcAft>
                <a:spcPts val="0"/>
              </a:spcAft>
              <a:buSzPts val="1300"/>
              <a:buChar char="●"/>
            </a:pPr>
            <a:r>
              <a:rPr lang="en-GB"/>
              <a:t>Work well in partially observable environments, as they can recall context and adapt better than simple reflex agents.</a:t>
            </a:r>
            <a:endParaRPr/>
          </a:p>
          <a:p>
            <a:pPr indent="-311150" lvl="0" marL="457200" rtl="0" algn="l">
              <a:spcBef>
                <a:spcPts val="0"/>
              </a:spcBef>
              <a:spcAft>
                <a:spcPts val="0"/>
              </a:spcAft>
              <a:buSzPts val="1300"/>
              <a:buChar char="●"/>
            </a:pPr>
            <a:r>
              <a:rPr lang="en-GB"/>
              <a:t>Lack advanced reasoning and learning abilities for highly dynamic or complex problems.</a:t>
            </a:r>
            <a:endParaRPr/>
          </a:p>
        </p:txBody>
      </p:sp>
      <p:pic>
        <p:nvPicPr>
          <p:cNvPr id="173" name="Google Shape;173;p27" title="model-based-reflex.png"/>
          <p:cNvPicPr preferRelativeResize="0"/>
          <p:nvPr/>
        </p:nvPicPr>
        <p:blipFill>
          <a:blip r:embed="rId3">
            <a:alphaModFix/>
          </a:blip>
          <a:stretch>
            <a:fillRect/>
          </a:stretch>
        </p:blipFill>
        <p:spPr>
          <a:xfrm>
            <a:off x="4571850" y="2006250"/>
            <a:ext cx="4572150" cy="257024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Model-based Reflex Agents</a:t>
            </a:r>
            <a:endParaRPr/>
          </a:p>
        </p:txBody>
      </p:sp>
      <p:sp>
        <p:nvSpPr>
          <p:cNvPr id="179" name="Google Shape;179;p28"/>
          <p:cNvSpPr txBox="1"/>
          <p:nvPr>
            <p:ph idx="1" type="body"/>
          </p:nvPr>
        </p:nvSpPr>
        <p:spPr>
          <a:xfrm>
            <a:off x="729450" y="2078875"/>
            <a:ext cx="7688700" cy="2453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The robot keeps an internal map of where it has already cleaned.</a:t>
            </a:r>
            <a:endParaRPr sz="1500"/>
          </a:p>
          <a:p>
            <a:pPr indent="-323850" lvl="0" marL="457200" rtl="0" algn="l">
              <a:spcBef>
                <a:spcPts val="0"/>
              </a:spcBef>
              <a:spcAft>
                <a:spcPts val="0"/>
              </a:spcAft>
              <a:buSzPts val="1500"/>
              <a:buChar char="●"/>
            </a:pPr>
            <a:r>
              <a:rPr lang="en-GB" sz="1500"/>
              <a:t>If sensor detects dirt AND the map shows this spot hasn’t been cleaned → vacuum, else move on.</a:t>
            </a:r>
            <a:endParaRPr sz="1500"/>
          </a:p>
          <a:p>
            <a:pPr indent="-323850" lvl="0" marL="457200" rtl="0" algn="l">
              <a:spcBef>
                <a:spcPts val="0"/>
              </a:spcBef>
              <a:spcAft>
                <a:spcPts val="0"/>
              </a:spcAft>
              <a:buSzPts val="1500"/>
              <a:buChar char="●"/>
            </a:pPr>
            <a:r>
              <a:rPr lang="en-GB" sz="1500"/>
              <a:t>Remembers past states, avoids redundant cleaning.</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Goal-based Agents</a:t>
            </a:r>
            <a:endParaRPr/>
          </a:p>
        </p:txBody>
      </p:sp>
      <p:sp>
        <p:nvSpPr>
          <p:cNvPr id="185" name="Google Shape;185;p29"/>
          <p:cNvSpPr txBox="1"/>
          <p:nvPr>
            <p:ph idx="1" type="body"/>
          </p:nvPr>
        </p:nvSpPr>
        <p:spPr>
          <a:xfrm>
            <a:off x="729450" y="2078875"/>
            <a:ext cx="3842400" cy="2570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I</a:t>
            </a:r>
            <a:r>
              <a:rPr lang="en-GB"/>
              <a:t>mproves on simple reflex agents by incorporating goal-oriented decision-making.</a:t>
            </a:r>
            <a:endParaRPr/>
          </a:p>
          <a:p>
            <a:pPr indent="-311150" lvl="0" marL="457200" rtl="0" algn="l">
              <a:spcBef>
                <a:spcPts val="0"/>
              </a:spcBef>
              <a:spcAft>
                <a:spcPts val="0"/>
              </a:spcAft>
              <a:buSzPts val="1300"/>
              <a:buChar char="●"/>
            </a:pPr>
            <a:r>
              <a:rPr lang="en-GB"/>
              <a:t>Sets specific goals and uses planning and reasoning to choose actions that move it closer to achieving them.</a:t>
            </a:r>
            <a:endParaRPr/>
          </a:p>
          <a:p>
            <a:pPr indent="-311150" lvl="0" marL="457200" rtl="0" algn="l">
              <a:spcBef>
                <a:spcPts val="0"/>
              </a:spcBef>
              <a:spcAft>
                <a:spcPts val="0"/>
              </a:spcAft>
              <a:buSzPts val="1300"/>
              <a:buChar char="●"/>
            </a:pPr>
            <a:r>
              <a:rPr lang="en-GB"/>
              <a:t>Evaluates different possible actions and select the one most likely to help them reach that goal.</a:t>
            </a:r>
            <a:endParaRPr/>
          </a:p>
          <a:p>
            <a:pPr indent="-311150" lvl="0" marL="457200" rtl="0" algn="l">
              <a:spcBef>
                <a:spcPts val="0"/>
              </a:spcBef>
              <a:spcAft>
                <a:spcPts val="0"/>
              </a:spcAft>
              <a:buSzPts val="1300"/>
              <a:buChar char="●"/>
            </a:pPr>
            <a:r>
              <a:rPr lang="en-GB"/>
              <a:t>Rely on preprogrammed strategies, limiting adaptability in complex scenarios..</a:t>
            </a:r>
            <a:endParaRPr/>
          </a:p>
        </p:txBody>
      </p:sp>
      <p:pic>
        <p:nvPicPr>
          <p:cNvPr id="186" name="Google Shape;186;p29" title="goal-based.png"/>
          <p:cNvPicPr preferRelativeResize="0"/>
          <p:nvPr/>
        </p:nvPicPr>
        <p:blipFill>
          <a:blip r:embed="rId3">
            <a:alphaModFix/>
          </a:blip>
          <a:stretch>
            <a:fillRect/>
          </a:stretch>
        </p:blipFill>
        <p:spPr>
          <a:xfrm>
            <a:off x="4572000" y="2006250"/>
            <a:ext cx="4572000" cy="257016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Goal-based Agents</a:t>
            </a:r>
            <a:endParaRPr/>
          </a:p>
        </p:txBody>
      </p:sp>
      <p:sp>
        <p:nvSpPr>
          <p:cNvPr id="192" name="Google Shape;192;p30"/>
          <p:cNvSpPr txBox="1"/>
          <p:nvPr>
            <p:ph idx="1" type="body"/>
          </p:nvPr>
        </p:nvSpPr>
        <p:spPr>
          <a:xfrm>
            <a:off x="729450" y="2078875"/>
            <a:ext cx="7688700" cy="25701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The robot’s goal is “make the entire room clean.”</a:t>
            </a:r>
            <a:endParaRPr sz="1500"/>
          </a:p>
          <a:p>
            <a:pPr indent="-323850" lvl="0" marL="457200" rtl="0" algn="l">
              <a:spcBef>
                <a:spcPts val="0"/>
              </a:spcBef>
              <a:spcAft>
                <a:spcPts val="0"/>
              </a:spcAft>
              <a:buSzPts val="1500"/>
              <a:buChar char="●"/>
            </a:pPr>
            <a:r>
              <a:rPr lang="en-GB" sz="1500"/>
              <a:t>It plans a route to cover all areas of the room efficiently, avoiding unnecessary overlap.</a:t>
            </a:r>
            <a:endParaRPr sz="1500"/>
          </a:p>
          <a:p>
            <a:pPr indent="-323850" lvl="0" marL="457200" rtl="0" algn="l">
              <a:spcBef>
                <a:spcPts val="0"/>
              </a:spcBef>
              <a:spcAft>
                <a:spcPts val="0"/>
              </a:spcAft>
              <a:buSzPts val="1500"/>
              <a:buChar char="●"/>
            </a:pPr>
            <a:r>
              <a:rPr lang="en-GB" sz="1500"/>
              <a:t>Doesn’t just react; it reasons about future states to achieve the goal faster.</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Utility-based Agents</a:t>
            </a:r>
            <a:endParaRPr/>
          </a:p>
        </p:txBody>
      </p:sp>
      <p:sp>
        <p:nvSpPr>
          <p:cNvPr id="198" name="Google Shape;198;p31"/>
          <p:cNvSpPr txBox="1"/>
          <p:nvPr>
            <p:ph idx="1" type="body"/>
          </p:nvPr>
        </p:nvSpPr>
        <p:spPr>
          <a:xfrm>
            <a:off x="729450" y="2078875"/>
            <a:ext cx="3842400" cy="27429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E</a:t>
            </a:r>
            <a:r>
              <a:rPr lang="en-GB"/>
              <a:t>xtends goal-based agents by using a utility function to evaluate and choose the most beneficial action.</a:t>
            </a:r>
            <a:endParaRPr/>
          </a:p>
          <a:p>
            <a:pPr indent="-311150" lvl="0" marL="457200" rtl="0" algn="l">
              <a:spcBef>
                <a:spcPts val="0"/>
              </a:spcBef>
              <a:spcAft>
                <a:spcPts val="0"/>
              </a:spcAft>
              <a:buSzPts val="1300"/>
              <a:buChar char="●"/>
            </a:pPr>
            <a:r>
              <a:rPr lang="en-GB"/>
              <a:t>Assigns utility values to possible outcomes, balancing multiple goals and tradeoffs to maximize overall benefit.</a:t>
            </a:r>
            <a:endParaRPr/>
          </a:p>
          <a:p>
            <a:pPr indent="-311150" lvl="0" marL="457200" rtl="0" algn="l">
              <a:spcBef>
                <a:spcPts val="0"/>
              </a:spcBef>
              <a:spcAft>
                <a:spcPts val="0"/>
              </a:spcAft>
              <a:buSzPts val="1300"/>
              <a:buChar char="●"/>
            </a:pPr>
            <a:r>
              <a:rPr lang="en-GB"/>
              <a:t>Effective in dynamic, complex environments where multiple competing objectives must be considered.</a:t>
            </a:r>
            <a:endParaRPr/>
          </a:p>
          <a:p>
            <a:pPr indent="-311150" lvl="0" marL="457200" rtl="0" algn="l">
              <a:spcBef>
                <a:spcPts val="0"/>
              </a:spcBef>
              <a:spcAft>
                <a:spcPts val="0"/>
              </a:spcAft>
              <a:buSzPts val="1300"/>
              <a:buChar char="●"/>
            </a:pPr>
            <a:r>
              <a:rPr lang="en-GB"/>
              <a:t>Designing accurate utility functions is difficult, as it requires weighing many factors and predicting their impacts.</a:t>
            </a:r>
            <a:endParaRPr/>
          </a:p>
        </p:txBody>
      </p:sp>
      <p:pic>
        <p:nvPicPr>
          <p:cNvPr id="199" name="Google Shape;199;p31" title="utility-based.png"/>
          <p:cNvPicPr preferRelativeResize="0"/>
          <p:nvPr/>
        </p:nvPicPr>
        <p:blipFill>
          <a:blip r:embed="rId3">
            <a:alphaModFix/>
          </a:blip>
          <a:stretch>
            <a:fillRect/>
          </a:stretch>
        </p:blipFill>
        <p:spPr>
          <a:xfrm>
            <a:off x="4571850" y="2006250"/>
            <a:ext cx="4572150" cy="257024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Analogy: The Chef in a Kitchen</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Think of an AI agent as a skilled chef in a busy kitchen. Just like a chef transforms simple ingredients into a delicious meal, an AI agent takes your goals and figures out how to accomplish them step by step.</a:t>
            </a:r>
            <a:endParaRPr sz="1500"/>
          </a:p>
          <a:p>
            <a:pPr indent="0" lvl="0" marL="0" rtl="0" algn="l">
              <a:spcBef>
                <a:spcPts val="1200"/>
              </a:spcBef>
              <a:spcAft>
                <a:spcPts val="1200"/>
              </a:spcAft>
              <a:buNone/>
            </a:pPr>
            <a:r>
              <a:rPr lang="en-GB" sz="1500"/>
              <a:t>It's not just following orders—it's thinking, planning, and adapting to get the job done right.</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Utility-based Agents</a:t>
            </a:r>
            <a:endParaRPr/>
          </a:p>
        </p:txBody>
      </p:sp>
      <p:sp>
        <p:nvSpPr>
          <p:cNvPr id="205" name="Google Shape;205;p32"/>
          <p:cNvSpPr txBox="1"/>
          <p:nvPr>
            <p:ph idx="1" type="body"/>
          </p:nvPr>
        </p:nvSpPr>
        <p:spPr>
          <a:xfrm>
            <a:off x="729450" y="2078875"/>
            <a:ext cx="7688700" cy="27429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The robot considers multiple factors: cleanliness level, battery life, and noise.</a:t>
            </a:r>
            <a:endParaRPr sz="1500"/>
          </a:p>
          <a:p>
            <a:pPr indent="-323850" lvl="0" marL="457200" rtl="0" algn="l">
              <a:spcBef>
                <a:spcPts val="0"/>
              </a:spcBef>
              <a:spcAft>
                <a:spcPts val="0"/>
              </a:spcAft>
              <a:buSzPts val="1500"/>
              <a:buChar char="●"/>
            </a:pPr>
            <a:r>
              <a:rPr lang="en-GB" sz="1500"/>
              <a:t>It chooses actions that maximize overall utility — e.g., cleans high-traffic areas first, goes to recharge when battery is low, avoids cleaning when people are sleeping.</a:t>
            </a:r>
            <a:endParaRPr sz="1500"/>
          </a:p>
          <a:p>
            <a:pPr indent="-323850" lvl="0" marL="457200" rtl="0" algn="l">
              <a:spcBef>
                <a:spcPts val="0"/>
              </a:spcBef>
              <a:spcAft>
                <a:spcPts val="0"/>
              </a:spcAft>
              <a:buSzPts val="1500"/>
              <a:buChar char="●"/>
            </a:pPr>
            <a:r>
              <a:rPr lang="en-GB" sz="1500"/>
              <a:t>Balances tradeoffs instead of blindly pursuing a single goal.</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Learning Agents</a:t>
            </a:r>
            <a:endParaRPr/>
          </a:p>
        </p:txBody>
      </p:sp>
      <p:sp>
        <p:nvSpPr>
          <p:cNvPr id="211" name="Google Shape;211;p33"/>
          <p:cNvSpPr txBox="1"/>
          <p:nvPr>
            <p:ph idx="1" type="body"/>
          </p:nvPr>
        </p:nvSpPr>
        <p:spPr>
          <a:xfrm>
            <a:off x="729450" y="2078875"/>
            <a:ext cx="3842400" cy="2798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a:t>
            </a:r>
            <a:r>
              <a:rPr lang="en-GB"/>
              <a:t>dapts and improves over time by updating its behavior based on experiences and feedback, unlike agents that rely only on fixed rules or models.</a:t>
            </a:r>
            <a:endParaRPr/>
          </a:p>
          <a:p>
            <a:pPr indent="-311150" lvl="0" marL="457200" rtl="0" algn="l">
              <a:spcBef>
                <a:spcPts val="0"/>
              </a:spcBef>
              <a:spcAft>
                <a:spcPts val="0"/>
              </a:spcAft>
              <a:buSzPts val="1300"/>
              <a:buChar char="●"/>
            </a:pPr>
            <a:r>
              <a:rPr lang="en-GB"/>
              <a:t>Highly flexible and capable of handling complex, ever-changing environments.</a:t>
            </a:r>
            <a:endParaRPr/>
          </a:p>
          <a:p>
            <a:pPr indent="-311150" lvl="0" marL="457200" rtl="0" algn="l">
              <a:spcBef>
                <a:spcPts val="0"/>
              </a:spcBef>
              <a:spcAft>
                <a:spcPts val="0"/>
              </a:spcAft>
              <a:buSzPts val="1300"/>
              <a:buChar char="●"/>
            </a:pPr>
            <a:r>
              <a:rPr lang="en-GB"/>
              <a:t>4 components:</a:t>
            </a:r>
            <a:endParaRPr/>
          </a:p>
          <a:p>
            <a:pPr indent="-298450" lvl="1" marL="914400" rtl="0" algn="l">
              <a:spcBef>
                <a:spcPts val="0"/>
              </a:spcBef>
              <a:spcAft>
                <a:spcPts val="0"/>
              </a:spcAft>
              <a:buSzPts val="1100"/>
              <a:buChar char="○"/>
            </a:pPr>
            <a:r>
              <a:rPr lang="en-GB"/>
              <a:t>Performance element</a:t>
            </a:r>
            <a:endParaRPr/>
          </a:p>
          <a:p>
            <a:pPr indent="-298450" lvl="1" marL="914400" rtl="0" algn="l">
              <a:spcBef>
                <a:spcPts val="0"/>
              </a:spcBef>
              <a:spcAft>
                <a:spcPts val="0"/>
              </a:spcAft>
              <a:buSzPts val="1100"/>
              <a:buChar char="○"/>
            </a:pPr>
            <a:r>
              <a:rPr lang="en-GB"/>
              <a:t>Learning element</a:t>
            </a:r>
            <a:endParaRPr/>
          </a:p>
          <a:p>
            <a:pPr indent="-298450" lvl="1" marL="914400" rtl="0" algn="l">
              <a:spcBef>
                <a:spcPts val="0"/>
              </a:spcBef>
              <a:spcAft>
                <a:spcPts val="0"/>
              </a:spcAft>
              <a:buSzPts val="1100"/>
              <a:buChar char="○"/>
            </a:pPr>
            <a:r>
              <a:rPr lang="en-GB"/>
              <a:t>Critic</a:t>
            </a:r>
            <a:endParaRPr/>
          </a:p>
          <a:p>
            <a:pPr indent="-298450" lvl="1" marL="914400" rtl="0" algn="l">
              <a:spcBef>
                <a:spcPts val="0"/>
              </a:spcBef>
              <a:spcAft>
                <a:spcPts val="0"/>
              </a:spcAft>
              <a:buSzPts val="1100"/>
              <a:buChar char="○"/>
            </a:pPr>
            <a:r>
              <a:rPr lang="en-GB"/>
              <a:t>Problem generator</a:t>
            </a:r>
            <a:endParaRPr/>
          </a:p>
        </p:txBody>
      </p:sp>
      <p:pic>
        <p:nvPicPr>
          <p:cNvPr id="212" name="Google Shape;212;p33" title="learning.png"/>
          <p:cNvPicPr preferRelativeResize="0"/>
          <p:nvPr/>
        </p:nvPicPr>
        <p:blipFill>
          <a:blip r:embed="rId3">
            <a:alphaModFix/>
          </a:blip>
          <a:stretch>
            <a:fillRect/>
          </a:stretch>
        </p:blipFill>
        <p:spPr>
          <a:xfrm>
            <a:off x="4571850" y="2006250"/>
            <a:ext cx="4572150" cy="257024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Learning Agents</a:t>
            </a:r>
            <a:endParaRPr/>
          </a:p>
        </p:txBody>
      </p:sp>
      <p:sp>
        <p:nvSpPr>
          <p:cNvPr id="218" name="Google Shape;218;p34"/>
          <p:cNvSpPr txBox="1"/>
          <p:nvPr>
            <p:ph idx="1" type="body"/>
          </p:nvPr>
        </p:nvSpPr>
        <p:spPr>
          <a:xfrm>
            <a:off x="729450" y="2078875"/>
            <a:ext cx="7688700" cy="27987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Char char="●"/>
            </a:pPr>
            <a:r>
              <a:rPr lang="en-GB" sz="1500"/>
              <a:t>The robot learns user habits and room layouts over time.</a:t>
            </a:r>
            <a:endParaRPr sz="1500"/>
          </a:p>
          <a:p>
            <a:pPr indent="-323850" lvl="0" marL="457200" rtl="0" algn="l">
              <a:spcBef>
                <a:spcPts val="0"/>
              </a:spcBef>
              <a:spcAft>
                <a:spcPts val="0"/>
              </a:spcAft>
              <a:buSzPts val="1500"/>
              <a:buChar char="●"/>
            </a:pPr>
            <a:r>
              <a:rPr lang="en-GB" sz="1500"/>
              <a:t>Notices that the living room gets dirty in the evening and optimizes cleaning schedules accordingly. Learns the most efficient cleaning paths from past runs.</a:t>
            </a:r>
            <a:endParaRPr sz="1500"/>
          </a:p>
          <a:p>
            <a:pPr indent="-323850" lvl="0" marL="457200" rtl="0" algn="l">
              <a:spcBef>
                <a:spcPts val="0"/>
              </a:spcBef>
              <a:spcAft>
                <a:spcPts val="0"/>
              </a:spcAft>
              <a:buSzPts val="1500"/>
              <a:buChar char="●"/>
            </a:pPr>
            <a:r>
              <a:rPr lang="en-GB" sz="1500"/>
              <a:t>Continuously adapts to dynamic environments and user preferences.</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Quiz</a:t>
            </a:r>
            <a:endParaRPr/>
          </a:p>
        </p:txBody>
      </p:sp>
      <p:pic>
        <p:nvPicPr>
          <p:cNvPr id="224" name="Google Shape;224;p35" title="quiz-2.png"/>
          <p:cNvPicPr preferRelativeResize="0"/>
          <p:nvPr/>
        </p:nvPicPr>
        <p:blipFill>
          <a:blip r:embed="rId3">
            <a:alphaModFix/>
          </a:blip>
          <a:stretch>
            <a:fillRect/>
          </a:stretch>
        </p:blipFill>
        <p:spPr>
          <a:xfrm>
            <a:off x="3143250" y="1961650"/>
            <a:ext cx="2857500" cy="2857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idx="1" type="body"/>
          </p:nvPr>
        </p:nvSpPr>
        <p:spPr>
          <a:xfrm>
            <a:off x="727650" y="1441200"/>
            <a:ext cx="7688700" cy="22611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2400"/>
              <a:t>Thank you! </a:t>
            </a:r>
            <a:r>
              <a:rPr lang="en-GB" sz="2400"/>
              <a:t>Questions</a:t>
            </a:r>
            <a:r>
              <a:rPr lang="en-GB" sz="2400"/>
              <a:t>?</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The Goal: A Pizza from a Recipe</a:t>
            </a:r>
            <a:endParaRPr/>
          </a:p>
        </p:txBody>
      </p:sp>
      <p:sp>
        <p:nvSpPr>
          <p:cNvPr id="99" name="Google Shape;99;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The chef starts with a recipe of a pizza to make, which is like the task or command given to an AI Agent. It's a list of what to do, but the chef has to figure out how to make it happen step by step.</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and Planning</a:t>
            </a:r>
            <a:endParaRPr/>
          </a:p>
        </p:txBody>
      </p:sp>
      <p:sp>
        <p:nvSpPr>
          <p:cNvPr id="105" name="Google Shape;105;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The chef reads the recipe and thinks about it: What ingredients do I need? In what order should I chop, mix, and bake? It makes a quick plan, like "First gather tools, then prep veggies, then assemble and cook."</a:t>
            </a:r>
            <a:endParaRPr sz="1500"/>
          </a:p>
          <a:p>
            <a:pPr indent="0" lvl="0" marL="0" rtl="0" algn="l">
              <a:spcBef>
                <a:spcPts val="1200"/>
              </a:spcBef>
              <a:spcAft>
                <a:spcPts val="1200"/>
              </a:spcAft>
              <a:buNone/>
            </a:pPr>
            <a:r>
              <a:rPr lang="en-GB" sz="1500"/>
              <a:t>This is the reasoning and planning part for an AI Agent. The agent "thinks" about the goal and breaks it down into a smart plan using its knowledge.</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Action and Interaction: Using Kitchen Tools</a:t>
            </a:r>
            <a:endParaRPr/>
          </a:p>
        </p:txBody>
      </p:sp>
      <p:sp>
        <p:nvSpPr>
          <p:cNvPr id="111" name="Google Shape;111;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Now the chef gets to work. It doesn't do everything alone—it use tools like a knife to chop, an oven to bake, or even ask a helper to grab something. The chef directs everything to make the pizza come together.</a:t>
            </a:r>
            <a:endParaRPr sz="1500"/>
          </a:p>
          <a:p>
            <a:pPr indent="0" lvl="0" marL="0" rtl="0" algn="l">
              <a:spcBef>
                <a:spcPts val="1200"/>
              </a:spcBef>
              <a:spcAft>
                <a:spcPts val="1200"/>
              </a:spcAft>
              <a:buNone/>
            </a:pPr>
            <a:r>
              <a:rPr lang="en-GB" sz="1500"/>
              <a:t>This shows how an AI Agent acts in its world. It uses "tools" (like searching the internet or writing code) to handle parts of the job, just like the chef uses kitchen gadgets.</a:t>
            </a:r>
            <a:endParaRPr sz="15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Observation and Adaptation: Checking the Taste</a:t>
            </a:r>
            <a:endParaRPr/>
          </a:p>
        </p:txBody>
      </p:sp>
      <p:sp>
        <p:nvSpPr>
          <p:cNvPr id="117" name="Google Shape;117;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While cooking, the chef watches and tastes. Is the dough too sticky? Add more flour. Is it burning? Turn down the heat. It fixes things on the spot to keep everything on track.</a:t>
            </a:r>
            <a:endParaRPr sz="1500"/>
          </a:p>
          <a:p>
            <a:pPr indent="0" lvl="0" marL="0" rtl="0" algn="l">
              <a:spcBef>
                <a:spcPts val="1200"/>
              </a:spcBef>
              <a:spcAft>
                <a:spcPts val="1200"/>
              </a:spcAft>
              <a:buNone/>
            </a:pPr>
            <a:r>
              <a:rPr lang="en-GB" sz="1500"/>
              <a:t>This is the observation and adaptation loop for an AI Agent. After acting, it checks the results and changes the plan if needed, like trying a new step to fix a problem.</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Achieving the Objective: The Pizza</a:t>
            </a:r>
            <a:endParaRPr/>
          </a:p>
        </p:txBody>
      </p:sp>
      <p:sp>
        <p:nvSpPr>
          <p:cNvPr id="123" name="Google Shape;123;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By planning, using tools, and adjusting as they go, the chef ends up with a perfect pizza that's hot and tasty. It's way better than just throwing ingredients together without thought.</a:t>
            </a:r>
            <a:endParaRPr sz="1500"/>
          </a:p>
          <a:p>
            <a:pPr indent="0" lvl="0" marL="0" rtl="0" algn="l">
              <a:spcBef>
                <a:spcPts val="1200"/>
              </a:spcBef>
              <a:spcAft>
                <a:spcPts val="1200"/>
              </a:spcAft>
              <a:buNone/>
            </a:pPr>
            <a:r>
              <a:rPr lang="en-GB" sz="1500"/>
              <a:t>In the same way, an AI Agent combines thinking, acting, and learning from results to handle tricky tasks that a basic AI couldn't do alone. That's what makes it smart and helpful.</a:t>
            </a:r>
            <a:endParaRPr sz="15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 Agents</a:t>
            </a:r>
            <a:endParaRPr/>
          </a:p>
        </p:txBody>
      </p:sp>
      <p:sp>
        <p:nvSpPr>
          <p:cNvPr id="129" name="Google Shape;129;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An Agent is a system that leverages an AI model to interact with its environment in order to achieve a user-defined objective. It combines reasoning, planning, and the execution of actions (often via external tools) to fulfill tasks.</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AI Agents</a:t>
            </a:r>
            <a:endParaRPr/>
          </a:p>
        </p:txBody>
      </p:sp>
      <p:sp>
        <p:nvSpPr>
          <p:cNvPr id="135" name="Google Shape;135;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t>2 main parts:</a:t>
            </a:r>
            <a:endParaRPr sz="1500"/>
          </a:p>
          <a:p>
            <a:pPr indent="-323850" lvl="0" marL="457200" rtl="0" algn="l">
              <a:spcBef>
                <a:spcPts val="1200"/>
              </a:spcBef>
              <a:spcAft>
                <a:spcPts val="0"/>
              </a:spcAft>
              <a:buSzPts val="1500"/>
              <a:buAutoNum type="arabicPeriod"/>
            </a:pPr>
            <a:r>
              <a:rPr lang="en-GB" sz="1500"/>
              <a:t>The Brain (AI Model): The AI model handles reasoning and planning. It decides which Actions to take based on the situation.</a:t>
            </a:r>
            <a:endParaRPr sz="1500"/>
          </a:p>
          <a:p>
            <a:pPr indent="-323850" lvl="0" marL="457200" rtl="0" algn="l">
              <a:spcBef>
                <a:spcPts val="0"/>
              </a:spcBef>
              <a:spcAft>
                <a:spcPts val="0"/>
              </a:spcAft>
              <a:buSzPts val="1500"/>
              <a:buAutoNum type="arabicPeriod"/>
            </a:pPr>
            <a:r>
              <a:rPr lang="en-GB" sz="1500"/>
              <a:t>The Body (Capabilities and Tools): This part represents everything the Agent is equipped to do. The scope of possible actions depends on what the agent has been equipped with. For example, because humans lack wings, they can’t perform the “fly” Action, but they can execute Actions like “walk”, “run” ,“jump”, “grab”, and so on.</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