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83" r:id="rId2"/>
    <p:sldId id="282" r:id="rId3"/>
    <p:sldId id="278" r:id="rId4"/>
    <p:sldId id="257" r:id="rId5"/>
    <p:sldId id="258" r:id="rId6"/>
    <p:sldId id="259" r:id="rId7"/>
    <p:sldId id="279" r:id="rId8"/>
    <p:sldId id="260" r:id="rId9"/>
    <p:sldId id="261" r:id="rId10"/>
    <p:sldId id="280" r:id="rId11"/>
    <p:sldId id="262" r:id="rId12"/>
    <p:sldId id="263" r:id="rId13"/>
    <p:sldId id="264" r:id="rId14"/>
    <p:sldId id="281"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1FF55229-1E06-4BB9-AA51-AFC62B119684}">
          <p14:sldIdLst>
            <p14:sldId id="283"/>
            <p14:sldId id="282"/>
          </p14:sldIdLst>
        </p14:section>
        <p14:section name="Introduction to Neural Networks and Perceptron Model" id="{3A6DBDDD-86E0-4E63-A4EB-A1FBB35778DE}">
          <p14:sldIdLst>
            <p14:sldId id="278"/>
            <p14:sldId id="257"/>
            <p14:sldId id="258"/>
            <p14:sldId id="259"/>
          </p14:sldIdLst>
        </p14:section>
        <p14:section name="Logistic Regression and Matrix Representation" id="{602E38C0-745A-43EE-B40A-7520867C4591}">
          <p14:sldIdLst>
            <p14:sldId id="279"/>
            <p14:sldId id="260"/>
            <p14:sldId id="261"/>
          </p14:sldIdLst>
        </p14:section>
        <p14:section name="Activation Functions" id="{28DF80FD-2741-4FBE-A00D-2F948120C6A0}">
          <p14:sldIdLst>
            <p14:sldId id="280"/>
            <p14:sldId id="262"/>
            <p14:sldId id="263"/>
            <p14:sldId id="264"/>
          </p14:sldIdLst>
        </p14:section>
        <p14:section name="Building Neural Networks" id="{6263E435-047D-4217-AB9B-ACF1902FA71A}">
          <p14:sldIdLst>
            <p14:sldId id="281"/>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3"/>
    <p:restoredTop sz="94734"/>
  </p:normalViewPr>
  <p:slideViewPr>
    <p:cSldViewPr snapToGrid="0">
      <p:cViewPr varScale="1">
        <p:scale>
          <a:sx n="104" d="100"/>
          <a:sy n="104" d="100"/>
        </p:scale>
        <p:origin x="216" y="3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86569-8A5F-AF4C-957F-CD3D1135C9B7}" type="datetimeFigureOut">
              <a:rPr lang="en-US" smtClean="0"/>
              <a:t>6/22/24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1354-CCBD-7842-871F-5A5E0F5935FA}" type="slidenum">
              <a:rPr lang="en-US" smtClean="0"/>
              <a:t>‹#›</a:t>
            </a:fld>
            <a:endParaRPr lang="en-US"/>
          </a:p>
        </p:txBody>
      </p:sp>
    </p:spTree>
    <p:extLst>
      <p:ext uri="{BB962C8B-B14F-4D97-AF65-F5344CB8AC3E}">
        <p14:creationId xmlns:p14="http://schemas.microsoft.com/office/powerpoint/2010/main" val="61887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is about Neural Networks and their structure. In the following slides, we will discuss the basics of Neural Networks and the different components that make up their structure.</a:t>
            </a:r>
          </a:p>
        </p:txBody>
      </p:sp>
      <p:sp>
        <p:nvSpPr>
          <p:cNvPr id="4" name="Slide Number Placeholder 3"/>
          <p:cNvSpPr>
            <a:spLocks noGrp="1"/>
          </p:cNvSpPr>
          <p:nvPr>
            <p:ph type="sldNum" sz="quarter" idx="5"/>
          </p:nvPr>
        </p:nvSpPr>
        <p:spPr/>
        <p:txBody>
          <a:bodyPr/>
          <a:lstStyle/>
          <a:p>
            <a:fld id="{C7501354-CCBD-7842-871F-5A5E0F5935FA}" type="slidenum">
              <a:rPr lang="en-US" smtClean="0"/>
              <a:t>1</a:t>
            </a:fld>
            <a:endParaRPr lang="en-US"/>
          </a:p>
        </p:txBody>
      </p:sp>
    </p:spTree>
    <p:extLst>
      <p:ext uri="{BB962C8B-B14F-4D97-AF65-F5344CB8AC3E}">
        <p14:creationId xmlns:p14="http://schemas.microsoft.com/office/powerpoint/2010/main" val="2715546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15</a:t>
            </a:fld>
            <a:endParaRPr lang="en-US"/>
          </a:p>
        </p:txBody>
      </p:sp>
    </p:spTree>
    <p:extLst>
      <p:ext uri="{BB962C8B-B14F-4D97-AF65-F5344CB8AC3E}">
        <p14:creationId xmlns:p14="http://schemas.microsoft.com/office/powerpoint/2010/main" val="318275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16</a:t>
            </a:fld>
            <a:endParaRPr lang="en-US"/>
          </a:p>
        </p:txBody>
      </p:sp>
    </p:spTree>
    <p:extLst>
      <p:ext uri="{BB962C8B-B14F-4D97-AF65-F5344CB8AC3E}">
        <p14:creationId xmlns:p14="http://schemas.microsoft.com/office/powerpoint/2010/main" val="417144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17</a:t>
            </a:fld>
            <a:endParaRPr lang="en-US"/>
          </a:p>
        </p:txBody>
      </p:sp>
    </p:spTree>
    <p:extLst>
      <p:ext uri="{BB962C8B-B14F-4D97-AF65-F5344CB8AC3E}">
        <p14:creationId xmlns:p14="http://schemas.microsoft.com/office/powerpoint/2010/main" val="311819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18</a:t>
            </a:fld>
            <a:endParaRPr lang="en-US"/>
          </a:p>
        </p:txBody>
      </p:sp>
    </p:spTree>
    <p:extLst>
      <p:ext uri="{BB962C8B-B14F-4D97-AF65-F5344CB8AC3E}">
        <p14:creationId xmlns:p14="http://schemas.microsoft.com/office/powerpoint/2010/main" val="74534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 cells are highly specialized cells that play a critical role in the nervous system. They are responsible for transmitting information throughout the body, allowing for communication between different parts of the body and the central nervous system. The four main components of a neuron cell are the cell body, axon, dendrites, and synapses. The cell body contains the nucleus and other organelles necessary for cellular function. The axon is responsible for transmitting electrical impulses away from the cell body, while the dendrites receive information from other neurons and pass it on to the cell body. Synapses are the contact points between neurons that allow for communication and transmission of information. These components work together to allow for the efficient transmission of information throughout the nervous system.</a:t>
            </a:r>
          </a:p>
        </p:txBody>
      </p:sp>
      <p:sp>
        <p:nvSpPr>
          <p:cNvPr id="4" name="Slide Number Placeholder 3"/>
          <p:cNvSpPr>
            <a:spLocks noGrp="1"/>
          </p:cNvSpPr>
          <p:nvPr>
            <p:ph type="sldNum" sz="quarter" idx="5"/>
          </p:nvPr>
        </p:nvSpPr>
        <p:spPr/>
        <p:txBody>
          <a:bodyPr/>
          <a:lstStyle/>
          <a:p>
            <a:fld id="{AD353F18-5ABF-5B46-9B19-6BDBB084AD0A}" type="slidenum">
              <a:rPr lang="en-US" smtClean="0"/>
              <a:t>4</a:t>
            </a:fld>
            <a:endParaRPr lang="en-US"/>
          </a:p>
        </p:txBody>
      </p:sp>
    </p:spTree>
    <p:extLst>
      <p:ext uri="{BB962C8B-B14F-4D97-AF65-F5344CB8AC3E}">
        <p14:creationId xmlns:p14="http://schemas.microsoft.com/office/powerpoint/2010/main" val="295283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neuron cell is the building block of the nervous system, with four main components: cell body, axon, synapse, and dendrites. The axon is responsible for transmitting electrical impulses away from the cell body, while synapses allow for communication and information transmission between neurons. Dendrites receive information from other neurons and pass it on to the cell body for processing. This transmission and processing of information is similar to a perceptron model, a mathematical algorithm designed to perform tasks similar to the neural network of the brain.</a:t>
            </a:r>
          </a:p>
        </p:txBody>
      </p:sp>
      <p:sp>
        <p:nvSpPr>
          <p:cNvPr id="4" name="Slide Number Placeholder 3"/>
          <p:cNvSpPr>
            <a:spLocks noGrp="1"/>
          </p:cNvSpPr>
          <p:nvPr>
            <p:ph type="sldNum" sz="quarter" idx="5"/>
          </p:nvPr>
        </p:nvSpPr>
        <p:spPr/>
        <p:txBody>
          <a:bodyPr/>
          <a:lstStyle/>
          <a:p>
            <a:fld id="{C7501354-CCBD-7842-871F-5A5E0F5935FA}" type="slidenum">
              <a:rPr lang="en-US" smtClean="0"/>
              <a:t>5</a:t>
            </a:fld>
            <a:endParaRPr lang="en-US"/>
          </a:p>
        </p:txBody>
      </p:sp>
    </p:spTree>
    <p:extLst>
      <p:ext uri="{BB962C8B-B14F-4D97-AF65-F5344CB8AC3E}">
        <p14:creationId xmlns:p14="http://schemas.microsoft.com/office/powerpoint/2010/main" val="289758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6</a:t>
            </a:fld>
            <a:endParaRPr lang="en-US"/>
          </a:p>
        </p:txBody>
      </p:sp>
    </p:spTree>
    <p:extLst>
      <p:ext uri="{BB962C8B-B14F-4D97-AF65-F5344CB8AC3E}">
        <p14:creationId xmlns:p14="http://schemas.microsoft.com/office/powerpoint/2010/main" val="2985405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8</a:t>
            </a:fld>
            <a:endParaRPr lang="en-US"/>
          </a:p>
        </p:txBody>
      </p:sp>
    </p:spTree>
    <p:extLst>
      <p:ext uri="{BB962C8B-B14F-4D97-AF65-F5344CB8AC3E}">
        <p14:creationId xmlns:p14="http://schemas.microsoft.com/office/powerpoint/2010/main" val="138720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9</a:t>
            </a:fld>
            <a:endParaRPr lang="en-US"/>
          </a:p>
        </p:txBody>
      </p:sp>
    </p:spTree>
    <p:extLst>
      <p:ext uri="{BB962C8B-B14F-4D97-AF65-F5344CB8AC3E}">
        <p14:creationId xmlns:p14="http://schemas.microsoft.com/office/powerpoint/2010/main" val="200886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11</a:t>
            </a:fld>
            <a:endParaRPr lang="en-US"/>
          </a:p>
        </p:txBody>
      </p:sp>
    </p:spTree>
    <p:extLst>
      <p:ext uri="{BB962C8B-B14F-4D97-AF65-F5344CB8AC3E}">
        <p14:creationId xmlns:p14="http://schemas.microsoft.com/office/powerpoint/2010/main" val="780091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12</a:t>
            </a:fld>
            <a:endParaRPr lang="en-US"/>
          </a:p>
        </p:txBody>
      </p:sp>
    </p:spTree>
    <p:extLst>
      <p:ext uri="{BB962C8B-B14F-4D97-AF65-F5344CB8AC3E}">
        <p14:creationId xmlns:p14="http://schemas.microsoft.com/office/powerpoint/2010/main" val="275651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01354-CCBD-7842-871F-5A5E0F5935FA}" type="slidenum">
              <a:rPr lang="en-US" smtClean="0"/>
              <a:t>13</a:t>
            </a:fld>
            <a:endParaRPr lang="en-US"/>
          </a:p>
        </p:txBody>
      </p:sp>
    </p:spTree>
    <p:extLst>
      <p:ext uri="{BB962C8B-B14F-4D97-AF65-F5344CB8AC3E}">
        <p14:creationId xmlns:p14="http://schemas.microsoft.com/office/powerpoint/2010/main" val="61007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ED9B-54E6-D4D2-AC20-6E80A2C2A7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253B8-45C6-6F6C-C12B-81E1618EC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00702F-693C-2B8C-85A3-32CE30CED440}"/>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CAAC2E49-E622-2301-DBA1-93077C499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80982-F4FC-421E-7849-2C21F2B4E2B7}"/>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49591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99A7-BAFC-172B-C29F-CC7C60D364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FB01B7-8E54-D337-5D00-3AC19647D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76616-0D23-B0E2-D8C5-1F86C26C8743}"/>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EFDDFD27-E538-1FDE-25C7-7290CB79E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AE71D-92C9-84A6-36D5-E85153E9DFAD}"/>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262911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DC254-59DF-0BCC-36DE-48759B5C7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447858-5ED4-F05C-3B7B-C71CB73A0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56943-635C-9BDF-DF2F-86C7D16AA880}"/>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E6E4A200-B16B-42D7-EA6B-268B2B278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50596-A9C0-F732-7EAC-9B63183F60A0}"/>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72004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3611-4A18-8BA0-A491-5D06B2226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51F9A-0119-CC3F-24E1-6A8318A7F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6CE-133A-740B-B056-F3B8E1D66125}"/>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D09994C2-8F41-F2AA-265D-035FFD13C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D1E9D-319E-9950-5AF9-2B6E0079B8BE}"/>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177910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311E-E0CB-A66E-795A-64DD2E0909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C0E322-05DE-00F3-9A8C-D08928A636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5A4FB-F945-7D32-7A67-83DEDBD895D6}"/>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8553301A-853A-FD57-E8CA-BD730A9FD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5AFAB-0BDF-0D41-9B5B-D81CD655B151}"/>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232792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D302-0879-1AA4-6DFB-6457D667C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32097-8E46-82E2-ED3B-D059053C1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DAC28-A7E6-5FCD-92EC-304CDC048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358369-5AD2-62F4-3ADE-731903422D1E}"/>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6" name="Footer Placeholder 5">
            <a:extLst>
              <a:ext uri="{FF2B5EF4-FFF2-40B4-BE49-F238E27FC236}">
                <a16:creationId xmlns:a16="http://schemas.microsoft.com/office/drawing/2014/main" id="{0F7C92F3-1EAD-91AA-61FB-81C00D618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3816C-5402-9FAE-9BF5-10FD2716120A}"/>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315164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211A-7BB7-5856-AFF5-87C57C934F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F0EF45-24C3-1026-3524-6F31B213A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761E2D-DECF-A5E9-0EEA-955D655F1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F9B9F1-4930-57FA-FA2C-CBFB3F4C9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7D827-5EDD-4BB1-418C-75D0DA02E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03CFEC-3AD3-1F60-375F-AC65435903C4}"/>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8" name="Footer Placeholder 7">
            <a:extLst>
              <a:ext uri="{FF2B5EF4-FFF2-40B4-BE49-F238E27FC236}">
                <a16:creationId xmlns:a16="http://schemas.microsoft.com/office/drawing/2014/main" id="{4A7BA275-24FC-5827-4148-7BB7A4DB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DD2F28-7477-EDD9-96FF-2F992D13D277}"/>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90404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A5FB-1ACB-9657-BF40-8E116D9CD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506BD-EC43-AC37-A5AB-8ABD9D9BE801}"/>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4" name="Footer Placeholder 3">
            <a:extLst>
              <a:ext uri="{FF2B5EF4-FFF2-40B4-BE49-F238E27FC236}">
                <a16:creationId xmlns:a16="http://schemas.microsoft.com/office/drawing/2014/main" id="{7DDBFDC8-95C1-49FC-A6DF-BEC5F4A9CD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61CC0-9F3B-E5FE-2246-9F99123134D5}"/>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151628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F5192-30A7-8C07-0A0B-7EAD8DAF671F}"/>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3" name="Footer Placeholder 2">
            <a:extLst>
              <a:ext uri="{FF2B5EF4-FFF2-40B4-BE49-F238E27FC236}">
                <a16:creationId xmlns:a16="http://schemas.microsoft.com/office/drawing/2014/main" id="{8E49FC2F-36F3-94B7-3306-A24C6420F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EE9DA-C579-E30F-52A1-01AEEDA93C7D}"/>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358480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A75-0DD8-3BFB-6BFD-80569C86F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2B9C75-37DB-B83E-E5ED-62F1AE643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CFEE6A-9CA3-6563-622D-128C4A950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6FBE3-B27D-2C14-D3C1-67350D13F262}"/>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6" name="Footer Placeholder 5">
            <a:extLst>
              <a:ext uri="{FF2B5EF4-FFF2-40B4-BE49-F238E27FC236}">
                <a16:creationId xmlns:a16="http://schemas.microsoft.com/office/drawing/2014/main" id="{91E00A85-3D1F-9C8C-6C53-CFC92B27D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AB7D8-4676-8AFA-778B-C10F1C5785CD}"/>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427663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9BE3-AA2D-72B1-7B9E-07660FED7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718D01-1C89-04D1-618D-E851B9C1A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4A42E-C81B-89EB-6BB5-C0137C7D6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667F-8EEA-47B2-A1D1-A8B6806D4A83}"/>
              </a:ext>
            </a:extLst>
          </p:cNvPr>
          <p:cNvSpPr>
            <a:spLocks noGrp="1"/>
          </p:cNvSpPr>
          <p:nvPr>
            <p:ph type="dt" sz="half" idx="10"/>
          </p:nvPr>
        </p:nvSpPr>
        <p:spPr/>
        <p:txBody>
          <a:bodyPr/>
          <a:lstStyle/>
          <a:p>
            <a:fld id="{B2E61B0F-2088-F641-B815-73C803947AD8}" type="datetimeFigureOut">
              <a:rPr lang="en-US" smtClean="0"/>
              <a:t>6/22/24</a:t>
            </a:fld>
            <a:endParaRPr lang="en-US"/>
          </a:p>
        </p:txBody>
      </p:sp>
      <p:sp>
        <p:nvSpPr>
          <p:cNvPr id="6" name="Footer Placeholder 5">
            <a:extLst>
              <a:ext uri="{FF2B5EF4-FFF2-40B4-BE49-F238E27FC236}">
                <a16:creationId xmlns:a16="http://schemas.microsoft.com/office/drawing/2014/main" id="{510397AE-BD98-36AB-F2EA-008F53217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0A022-84BD-840B-B7FE-67E5665BE69E}"/>
              </a:ext>
            </a:extLst>
          </p:cNvPr>
          <p:cNvSpPr>
            <a:spLocks noGrp="1"/>
          </p:cNvSpPr>
          <p:nvPr>
            <p:ph type="sldNum" sz="quarter" idx="12"/>
          </p:nvPr>
        </p:nvSpPr>
        <p:spPr/>
        <p:txBody>
          <a:bodyPr/>
          <a:lstStyle/>
          <a:p>
            <a:fld id="{A490EF27-00DF-F748-A801-17D9495D2EE0}" type="slidenum">
              <a:rPr lang="en-US" smtClean="0"/>
              <a:t>‹#›</a:t>
            </a:fld>
            <a:endParaRPr lang="en-US"/>
          </a:p>
        </p:txBody>
      </p:sp>
    </p:spTree>
    <p:extLst>
      <p:ext uri="{BB962C8B-B14F-4D97-AF65-F5344CB8AC3E}">
        <p14:creationId xmlns:p14="http://schemas.microsoft.com/office/powerpoint/2010/main" val="200429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C2844-D182-B1D7-0A02-06574DAA6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B82472-5056-0F00-7EC6-D6E40BD87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7B54C-CF1B-D7F1-6378-20C2E5A69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E61B0F-2088-F641-B815-73C803947AD8}" type="datetimeFigureOut">
              <a:rPr lang="en-US" smtClean="0"/>
              <a:t>6/22/24</a:t>
            </a:fld>
            <a:endParaRPr lang="en-US"/>
          </a:p>
        </p:txBody>
      </p:sp>
      <p:sp>
        <p:nvSpPr>
          <p:cNvPr id="5" name="Footer Placeholder 4">
            <a:extLst>
              <a:ext uri="{FF2B5EF4-FFF2-40B4-BE49-F238E27FC236}">
                <a16:creationId xmlns:a16="http://schemas.microsoft.com/office/drawing/2014/main" id="{C12358F6-58FF-FD7B-6243-8E3E035C9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AFB827-A1FC-0117-5D9D-2CF3C4397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0EF27-00DF-F748-A801-17D9495D2EE0}" type="slidenum">
              <a:rPr lang="en-US" smtClean="0"/>
              <a:t>‹#›</a:t>
            </a:fld>
            <a:endParaRPr lang="en-US"/>
          </a:p>
        </p:txBody>
      </p:sp>
      <p:sp>
        <p:nvSpPr>
          <p:cNvPr id="8" name="TextBox 7">
            <a:extLst>
              <a:ext uri="{FF2B5EF4-FFF2-40B4-BE49-F238E27FC236}">
                <a16:creationId xmlns:a16="http://schemas.microsoft.com/office/drawing/2014/main" id="{F62EEA99-DF0A-86D7-E876-283575482511}"/>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TechnipFMC | Internal</a:t>
            </a:r>
          </a:p>
        </p:txBody>
      </p:sp>
    </p:spTree>
    <p:extLst>
      <p:ext uri="{BB962C8B-B14F-4D97-AF65-F5344CB8AC3E}">
        <p14:creationId xmlns:p14="http://schemas.microsoft.com/office/powerpoint/2010/main" val="2808733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67.png"/><Relationship Id="rId3" Type="http://schemas.openxmlformats.org/officeDocument/2006/relationships/image" Target="../media/image5.png"/><Relationship Id="rId7" Type="http://schemas.openxmlformats.org/officeDocument/2006/relationships/image" Target="../media/image63.png"/><Relationship Id="rId12"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2.png"/><Relationship Id="rId11" Type="http://schemas.openxmlformats.org/officeDocument/2006/relationships/image" Target="../media/image58.png"/><Relationship Id="rId5" Type="http://schemas.openxmlformats.org/officeDocument/2006/relationships/image" Target="../media/image65.png"/><Relationship Id="rId10" Type="http://schemas.openxmlformats.org/officeDocument/2006/relationships/image" Target="../media/image57.png"/><Relationship Id="rId4" Type="http://schemas.openxmlformats.org/officeDocument/2006/relationships/image" Target="../media/image64.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70.png"/><Relationship Id="rId3" Type="http://schemas.openxmlformats.org/officeDocument/2006/relationships/image" Target="../media/image5.png"/><Relationship Id="rId7" Type="http://schemas.openxmlformats.org/officeDocument/2006/relationships/image" Target="../media/image56.png"/><Relationship Id="rId12"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68.png"/><Relationship Id="rId11" Type="http://schemas.openxmlformats.org/officeDocument/2006/relationships/image" Target="../media/image67.png"/><Relationship Id="rId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62.png"/><Relationship Id="rId9" Type="http://schemas.openxmlformats.org/officeDocument/2006/relationships/image" Target="../media/image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5.png"/><Relationship Id="rId7" Type="http://schemas.openxmlformats.org/officeDocument/2006/relationships/image" Target="../media/image7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5.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5.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notesSlide" Target="../notesSlides/notesSlide6.xml"/><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nerve cell">
            <a:extLst>
              <a:ext uri="{FF2B5EF4-FFF2-40B4-BE49-F238E27FC236}">
                <a16:creationId xmlns:a16="http://schemas.microsoft.com/office/drawing/2014/main" id="{2D52DA5D-5199-4D1D-88B4-9D85E90784BA}"/>
              </a:ext>
            </a:extLst>
          </p:cNvPr>
          <p:cNvPicPr>
            <a:picLocks noGrp="1" noChangeAspect="1"/>
          </p:cNvPicPr>
          <p:nvPr>
            <p:ph sz="half" idx="1"/>
          </p:nvPr>
        </p:nvPicPr>
        <p:blipFill rotWithShape="1">
          <a:blip r:embed="rId3"/>
          <a:srcRect l="8646"/>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62E4457-35A5-D525-86B2-70E2C79F5F29}"/>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800" b="1"/>
              <a:t>Neural Networks Introduction and Structure</a:t>
            </a:r>
          </a:p>
        </p:txBody>
      </p:sp>
      <p:sp>
        <p:nvSpPr>
          <p:cNvPr id="4" name="Content Placeholder 3">
            <a:extLst>
              <a:ext uri="{FF2B5EF4-FFF2-40B4-BE49-F238E27FC236}">
                <a16:creationId xmlns:a16="http://schemas.microsoft.com/office/drawing/2014/main" id="{0F16FDAF-2EFA-114A-A503-A3B21C388818}"/>
              </a:ext>
            </a:extLst>
          </p:cNvPr>
          <p:cNvSpPr>
            <a:spLocks noGrp="1"/>
          </p:cNvSpPr>
          <p:nvPr>
            <p:ph sz="half" idx="2"/>
          </p:nvPr>
        </p:nvSpPr>
        <p:spPr>
          <a:xfrm>
            <a:off x="640079" y="2176036"/>
            <a:ext cx="4261104" cy="4121887"/>
          </a:xfrm>
        </p:spPr>
        <p:txBody>
          <a:bodyPr vert="horz" lIns="91440" tIns="45720" rIns="91440" bIns="45720" rtlCol="0">
            <a:normAutofit/>
          </a:bodyPr>
          <a:lstStyle/>
          <a:p>
            <a:pPr>
              <a:lnSpc>
                <a:spcPct val="120000"/>
              </a:lnSpc>
              <a:buSzPct val="87000"/>
            </a:pPr>
            <a:r>
              <a:rPr lang="en-US"/>
              <a:t>Learn about Neural Networks</a:t>
            </a:r>
          </a:p>
          <a:p>
            <a:pPr>
              <a:lnSpc>
                <a:spcPct val="120000"/>
              </a:lnSpc>
              <a:buSzPct val="87000"/>
            </a:pPr>
            <a:r>
              <a:rPr lang="en-US"/>
              <a:t>Understand the Structure of Neural Networks</a:t>
            </a:r>
          </a:p>
        </p:txBody>
      </p:sp>
    </p:spTree>
    <p:extLst>
      <p:ext uri="{BB962C8B-B14F-4D97-AF65-F5344CB8AC3E}">
        <p14:creationId xmlns:p14="http://schemas.microsoft.com/office/powerpoint/2010/main" val="82215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E5FD2-9704-F00C-AC71-1EE2C05F09FB}"/>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lnSpc>
                <a:spcPct val="100000"/>
              </a:lnSpc>
            </a:pPr>
            <a:r>
              <a:rPr lang="en-US" sz="6600" b="1"/>
              <a:t>Activation Functions</a:t>
            </a:r>
          </a:p>
        </p:txBody>
      </p:sp>
      <p:cxnSp>
        <p:nvCxnSpPr>
          <p:cNvPr id="11" name="Straight Connector 10">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36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Active Function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47331D60-F036-CE8D-6913-99EF9946A50B}"/>
              </a:ext>
            </a:extLst>
          </p:cNvPr>
          <p:cNvGrpSpPr/>
          <p:nvPr/>
        </p:nvGrpSpPr>
        <p:grpSpPr>
          <a:xfrm>
            <a:off x="1724891" y="9528"/>
            <a:ext cx="8742218" cy="4394790"/>
            <a:chOff x="1717964" y="590077"/>
            <a:chExt cx="8742218" cy="4394790"/>
          </a:xfrm>
        </p:grpSpPr>
        <p:cxnSp>
          <p:nvCxnSpPr>
            <p:cNvPr id="18" name="Straight Connector 17">
              <a:extLst>
                <a:ext uri="{FF2B5EF4-FFF2-40B4-BE49-F238E27FC236}">
                  <a16:creationId xmlns:a16="http://schemas.microsoft.com/office/drawing/2014/main" id="{8203B37F-A73F-ADF6-BC5F-37D8B08E0470}"/>
                </a:ext>
              </a:extLst>
            </p:cNvPr>
            <p:cNvCxnSpPr/>
            <p:nvPr/>
          </p:nvCxnSpPr>
          <p:spPr>
            <a:xfrm>
              <a:off x="1717964" y="4641273"/>
              <a:ext cx="87422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F07B706-C76E-A0E4-FD0C-F10D22D2205B}"/>
                </a:ext>
              </a:extLst>
            </p:cNvPr>
            <p:cNvCxnSpPr/>
            <p:nvPr/>
          </p:nvCxnSpPr>
          <p:spPr>
            <a:xfrm flipV="1">
              <a:off x="5971309" y="1080655"/>
              <a:ext cx="0" cy="35606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Elbow Connector 25">
              <a:extLst>
                <a:ext uri="{FF2B5EF4-FFF2-40B4-BE49-F238E27FC236}">
                  <a16:creationId xmlns:a16="http://schemas.microsoft.com/office/drawing/2014/main" id="{930FF8E2-0477-2D47-6E8A-9D95784850EF}"/>
                </a:ext>
              </a:extLst>
            </p:cNvPr>
            <p:cNvCxnSpPr/>
            <p:nvPr/>
          </p:nvCxnSpPr>
          <p:spPr>
            <a:xfrm rot="10800000" flipV="1">
              <a:off x="4279669" y="2355274"/>
              <a:ext cx="3383280" cy="2286000"/>
            </a:xfrm>
            <a:prstGeom prst="bentConnector3">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61DF5CD-A5CB-140F-BE9A-1226E363ABFA}"/>
                    </a:ext>
                  </a:extLst>
                </p:cNvPr>
                <p:cNvSpPr txBox="1"/>
                <p:nvPr/>
              </p:nvSpPr>
              <p:spPr>
                <a:xfrm>
                  <a:off x="4465737" y="590077"/>
                  <a:ext cx="3011142" cy="369332"/>
                </a:xfrm>
                <a:prstGeom prst="rect">
                  <a:avLst/>
                </a:prstGeom>
                <a:solidFill>
                  <a:srgbClr val="FFC000"/>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𝐵𝑖𝑛𝑎𝑟𝑦</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𝑆𝑡𝑒𝑝</m:t>
                        </m:r>
                      </m:oMath>
                    </m:oMathPara>
                  </a14:m>
                  <a:endParaRPr lang="en-US" dirty="0">
                    <a:solidFill>
                      <a:schemeClr val="tx1"/>
                    </a:solidFill>
                  </a:endParaRPr>
                </a:p>
              </p:txBody>
            </p:sp>
          </mc:Choice>
          <mc:Fallback>
            <p:sp>
              <p:nvSpPr>
                <p:cNvPr id="27" name="TextBox 26">
                  <a:extLst>
                    <a:ext uri="{FF2B5EF4-FFF2-40B4-BE49-F238E27FC236}">
                      <a16:creationId xmlns:a16="http://schemas.microsoft.com/office/drawing/2014/main" id="{E61DF5CD-A5CB-140F-BE9A-1226E363ABFA}"/>
                    </a:ext>
                  </a:extLst>
                </p:cNvPr>
                <p:cNvSpPr txBox="1">
                  <a:spLocks noRot="1" noChangeAspect="1" noMove="1" noResize="1" noEditPoints="1" noAdjustHandles="1" noChangeArrowheads="1" noChangeShapeType="1" noTextEdit="1"/>
                </p:cNvSpPr>
                <p:nvPr/>
              </p:nvSpPr>
              <p:spPr>
                <a:xfrm>
                  <a:off x="4465737" y="590077"/>
                  <a:ext cx="3011142"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591E88F-092E-26E7-410A-B2205422C293}"/>
                    </a:ext>
                  </a:extLst>
                </p:cNvPr>
                <p:cNvSpPr txBox="1"/>
                <p:nvPr/>
              </p:nvSpPr>
              <p:spPr>
                <a:xfrm>
                  <a:off x="5756562" y="4707868"/>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p:sp>
              <p:nvSpPr>
                <p:cNvPr id="28" name="TextBox 27">
                  <a:extLst>
                    <a:ext uri="{FF2B5EF4-FFF2-40B4-BE49-F238E27FC236}">
                      <a16:creationId xmlns:a16="http://schemas.microsoft.com/office/drawing/2014/main" id="{F591E88F-092E-26E7-410A-B2205422C293}"/>
                    </a:ext>
                  </a:extLst>
                </p:cNvPr>
                <p:cNvSpPr txBox="1">
                  <a:spLocks noRot="1" noChangeAspect="1" noMove="1" noResize="1" noEditPoints="1" noAdjustHandles="1" noChangeArrowheads="1" noChangeShapeType="1" noTextEdit="1"/>
                </p:cNvSpPr>
                <p:nvPr/>
              </p:nvSpPr>
              <p:spPr>
                <a:xfrm>
                  <a:off x="5756562" y="4707868"/>
                  <a:ext cx="429491" cy="276999"/>
                </a:xfrm>
                <a:prstGeom prst="rect">
                  <a:avLst/>
                </a:prstGeom>
                <a:blipFill>
                  <a:blip r:embed="rId5"/>
                  <a:stretch>
                    <a:fillRect l="-2857" r="-2857"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D8FDC58-B612-AEA3-263D-0451D796DD9D}"/>
                    </a:ext>
                  </a:extLst>
                </p:cNvPr>
                <p:cNvSpPr txBox="1"/>
                <p:nvPr/>
              </p:nvSpPr>
              <p:spPr>
                <a:xfrm>
                  <a:off x="5507178" y="2150180"/>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p:sp>
              <p:nvSpPr>
                <p:cNvPr id="29" name="TextBox 28">
                  <a:extLst>
                    <a:ext uri="{FF2B5EF4-FFF2-40B4-BE49-F238E27FC236}">
                      <a16:creationId xmlns:a16="http://schemas.microsoft.com/office/drawing/2014/main" id="{ED8FDC58-B612-AEA3-263D-0451D796DD9D}"/>
                    </a:ext>
                  </a:extLst>
                </p:cNvPr>
                <p:cNvSpPr txBox="1">
                  <a:spLocks noRot="1" noChangeAspect="1" noMove="1" noResize="1" noEditPoints="1" noAdjustHandles="1" noChangeArrowheads="1" noChangeShapeType="1" noTextEdit="1"/>
                </p:cNvSpPr>
                <p:nvPr/>
              </p:nvSpPr>
              <p:spPr>
                <a:xfrm>
                  <a:off x="5507178" y="2150180"/>
                  <a:ext cx="429491" cy="276999"/>
                </a:xfrm>
                <a:prstGeom prst="rect">
                  <a:avLst/>
                </a:prstGeom>
                <a:blipFill>
                  <a:blip r:embed="rId6"/>
                  <a:stretch>
                    <a:fillRect l="-5714"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7C88082-E6D7-BE80-2586-036FBF8FAF9D}"/>
                    </a:ext>
                  </a:extLst>
                </p:cNvPr>
                <p:cNvSpPr txBox="1"/>
                <p:nvPr/>
              </p:nvSpPr>
              <p:spPr>
                <a:xfrm>
                  <a:off x="9418319" y="4707868"/>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0" name="TextBox 29">
                  <a:extLst>
                    <a:ext uri="{FF2B5EF4-FFF2-40B4-BE49-F238E27FC236}">
                      <a16:creationId xmlns:a16="http://schemas.microsoft.com/office/drawing/2014/main" id="{B7C88082-E6D7-BE80-2586-036FBF8FAF9D}"/>
                    </a:ext>
                  </a:extLst>
                </p:cNvPr>
                <p:cNvSpPr txBox="1">
                  <a:spLocks noRot="1" noChangeAspect="1" noMove="1" noResize="1" noEditPoints="1" noAdjustHandles="1" noChangeArrowheads="1" noChangeShapeType="1" noTextEdit="1"/>
                </p:cNvSpPr>
                <p:nvPr/>
              </p:nvSpPr>
              <p:spPr>
                <a:xfrm>
                  <a:off x="9418319" y="4707868"/>
                  <a:ext cx="429491" cy="276999"/>
                </a:xfrm>
                <a:prstGeom prst="rect">
                  <a:avLst/>
                </a:prstGeom>
                <a:blipFill>
                  <a:blip r:embed="rId7"/>
                  <a:stretch>
                    <a:fillRect l="-2857" r="-2857"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F5D701C-4A91-58F9-E9B4-AE5B01C70AA0}"/>
                    </a:ext>
                  </a:extLst>
                </p:cNvPr>
                <p:cNvSpPr txBox="1"/>
                <p:nvPr/>
              </p:nvSpPr>
              <p:spPr>
                <a:xfrm>
                  <a:off x="2309550" y="4707868"/>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2" name="TextBox 31">
                  <a:extLst>
                    <a:ext uri="{FF2B5EF4-FFF2-40B4-BE49-F238E27FC236}">
                      <a16:creationId xmlns:a16="http://schemas.microsoft.com/office/drawing/2014/main" id="{3F5D701C-4A91-58F9-E9B4-AE5B01C70AA0}"/>
                    </a:ext>
                  </a:extLst>
                </p:cNvPr>
                <p:cNvSpPr txBox="1">
                  <a:spLocks noRot="1" noChangeAspect="1" noMove="1" noResize="1" noEditPoints="1" noAdjustHandles="1" noChangeArrowheads="1" noChangeShapeType="1" noTextEdit="1"/>
                </p:cNvSpPr>
                <p:nvPr/>
              </p:nvSpPr>
              <p:spPr>
                <a:xfrm>
                  <a:off x="2309550" y="4707868"/>
                  <a:ext cx="429491" cy="276999"/>
                </a:xfrm>
                <a:prstGeom prst="rect">
                  <a:avLst/>
                </a:prstGeom>
                <a:blipFill>
                  <a:blip r:embed="rId8"/>
                  <a:stretch>
                    <a:fillRect l="-8571" r="-28571" b="-869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446A35F-0651-5449-003C-6A99E2D2D875}"/>
                  </a:ext>
                </a:extLst>
              </p:cNvPr>
              <p:cNvSpPr txBox="1"/>
              <p:nvPr/>
            </p:nvSpPr>
            <p:spPr>
              <a:xfrm>
                <a:off x="3572525" y="4717482"/>
                <a:ext cx="2073196"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eqArr>
                        </m:e>
                      </m:d>
                    </m:oMath>
                  </m:oMathPara>
                </a14:m>
                <a:endParaRPr lang="en-US" dirty="0"/>
              </a:p>
            </p:txBody>
          </p:sp>
        </mc:Choice>
        <mc:Fallback>
          <p:sp>
            <p:nvSpPr>
              <p:cNvPr id="34" name="TextBox 33">
                <a:extLst>
                  <a:ext uri="{FF2B5EF4-FFF2-40B4-BE49-F238E27FC236}">
                    <a16:creationId xmlns:a16="http://schemas.microsoft.com/office/drawing/2014/main" id="{A446A35F-0651-5449-003C-6A99E2D2D875}"/>
                  </a:ext>
                </a:extLst>
              </p:cNvPr>
              <p:cNvSpPr txBox="1">
                <a:spLocks noRot="1" noChangeAspect="1" noMove="1" noResize="1" noEditPoints="1" noAdjustHandles="1" noChangeArrowheads="1" noChangeShapeType="1" noTextEdit="1"/>
              </p:cNvSpPr>
              <p:nvPr/>
            </p:nvSpPr>
            <p:spPr>
              <a:xfrm>
                <a:off x="3572525" y="4717482"/>
                <a:ext cx="2073196" cy="617861"/>
              </a:xfrm>
              <a:prstGeom prst="rect">
                <a:avLst/>
              </a:prstGeom>
              <a:blipFill>
                <a:blip r:embed="rId9"/>
                <a:stretch>
                  <a:fillRect l="-18902" t="-224000" r="-2439" b="-32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2907268D-927F-8713-144A-CD49AA3098A7}"/>
                  </a:ext>
                </a:extLst>
              </p:cNvPr>
              <p:cNvSpPr txBox="1"/>
              <p:nvPr/>
            </p:nvSpPr>
            <p:spPr>
              <a:xfrm>
                <a:off x="6447208" y="4717482"/>
                <a:ext cx="2149370"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eqArr>
                        </m:e>
                      </m:d>
                    </m:oMath>
                  </m:oMathPara>
                </a14:m>
                <a:endParaRPr lang="en-US" dirty="0"/>
              </a:p>
            </p:txBody>
          </p:sp>
        </mc:Choice>
        <mc:Fallback>
          <p:sp>
            <p:nvSpPr>
              <p:cNvPr id="35" name="TextBox 34">
                <a:extLst>
                  <a:ext uri="{FF2B5EF4-FFF2-40B4-BE49-F238E27FC236}">
                    <a16:creationId xmlns:a16="http://schemas.microsoft.com/office/drawing/2014/main" id="{2907268D-927F-8713-144A-CD49AA3098A7}"/>
                  </a:ext>
                </a:extLst>
              </p:cNvPr>
              <p:cNvSpPr txBox="1">
                <a:spLocks noRot="1" noChangeAspect="1" noMove="1" noResize="1" noEditPoints="1" noAdjustHandles="1" noChangeArrowheads="1" noChangeShapeType="1" noTextEdit="1"/>
              </p:cNvSpPr>
              <p:nvPr/>
            </p:nvSpPr>
            <p:spPr>
              <a:xfrm>
                <a:off x="6447208" y="4717482"/>
                <a:ext cx="2149370" cy="617861"/>
              </a:xfrm>
              <a:prstGeom prst="rect">
                <a:avLst/>
              </a:prstGeom>
              <a:blipFill>
                <a:blip r:embed="rId10"/>
                <a:stretch>
                  <a:fillRect l="-14706" t="-224000" r="-2353" b="-32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10B268A-1339-D467-D89E-A38E15A437D4}"/>
                  </a:ext>
                </a:extLst>
              </p:cNvPr>
              <p:cNvSpPr txBox="1"/>
              <p:nvPr/>
            </p:nvSpPr>
            <p:spPr>
              <a:xfrm>
                <a:off x="3663417" y="5574268"/>
                <a:ext cx="1916635" cy="369332"/>
              </a:xfrm>
              <a:prstGeom prst="rect">
                <a:avLst/>
              </a:prstGeom>
              <a:solidFill>
                <a:srgbClr val="FFC000"/>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𝐸𝑞𝑢𝑎𝑡𝑖𝑜𝑛</m:t>
                      </m:r>
                    </m:oMath>
                  </m:oMathPara>
                </a14:m>
                <a:endParaRPr lang="en-US" dirty="0">
                  <a:solidFill>
                    <a:schemeClr val="tx1"/>
                  </a:solidFill>
                </a:endParaRPr>
              </a:p>
            </p:txBody>
          </p:sp>
        </mc:Choice>
        <mc:Fallback>
          <p:sp>
            <p:nvSpPr>
              <p:cNvPr id="36" name="TextBox 35">
                <a:extLst>
                  <a:ext uri="{FF2B5EF4-FFF2-40B4-BE49-F238E27FC236}">
                    <a16:creationId xmlns:a16="http://schemas.microsoft.com/office/drawing/2014/main" id="{710B268A-1339-D467-D89E-A38E15A437D4}"/>
                  </a:ext>
                </a:extLst>
              </p:cNvPr>
              <p:cNvSpPr txBox="1">
                <a:spLocks noRot="1" noChangeAspect="1" noMove="1" noResize="1" noEditPoints="1" noAdjustHandles="1" noChangeArrowheads="1" noChangeShapeType="1" noTextEdit="1"/>
              </p:cNvSpPr>
              <p:nvPr/>
            </p:nvSpPr>
            <p:spPr>
              <a:xfrm>
                <a:off x="3663417" y="5574268"/>
                <a:ext cx="1916635" cy="369332"/>
              </a:xfrm>
              <a:prstGeom prst="rect">
                <a:avLst/>
              </a:prstGeom>
              <a:blipFill>
                <a:blip r:embed="rId11"/>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39E32F-D2BF-90DD-4229-51E2F3869673}"/>
                  </a:ext>
                </a:extLst>
              </p:cNvPr>
              <p:cNvSpPr txBox="1"/>
              <p:nvPr/>
            </p:nvSpPr>
            <p:spPr>
              <a:xfrm>
                <a:off x="6563575" y="5574268"/>
                <a:ext cx="1916635" cy="369332"/>
              </a:xfrm>
              <a:prstGeom prst="rect">
                <a:avLst/>
              </a:prstGeom>
              <a:solidFill>
                <a:srgbClr val="FFC000"/>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𝐷𝑒𝑟𝑖𝑣𝑎𝑡𝑖𝑜𝑛</m:t>
                      </m:r>
                    </m:oMath>
                  </m:oMathPara>
                </a14:m>
                <a:endParaRPr lang="en-US" dirty="0">
                  <a:solidFill>
                    <a:schemeClr val="tx1"/>
                  </a:solidFill>
                </a:endParaRPr>
              </a:p>
            </p:txBody>
          </p:sp>
        </mc:Choice>
        <mc:Fallback>
          <p:sp>
            <p:nvSpPr>
              <p:cNvPr id="37" name="TextBox 36">
                <a:extLst>
                  <a:ext uri="{FF2B5EF4-FFF2-40B4-BE49-F238E27FC236}">
                    <a16:creationId xmlns:a16="http://schemas.microsoft.com/office/drawing/2014/main" id="{0739E32F-D2BF-90DD-4229-51E2F3869673}"/>
                  </a:ext>
                </a:extLst>
              </p:cNvPr>
              <p:cNvSpPr txBox="1">
                <a:spLocks noRot="1" noChangeAspect="1" noMove="1" noResize="1" noEditPoints="1" noAdjustHandles="1" noChangeArrowheads="1" noChangeShapeType="1" noTextEdit="1"/>
              </p:cNvSpPr>
              <p:nvPr/>
            </p:nvSpPr>
            <p:spPr>
              <a:xfrm>
                <a:off x="6563575" y="5574268"/>
                <a:ext cx="1916635" cy="36933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369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Active Function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A446A35F-0651-5449-003C-6A99E2D2D875}"/>
                  </a:ext>
                </a:extLst>
              </p:cNvPr>
              <p:cNvSpPr txBox="1"/>
              <p:nvPr/>
            </p:nvSpPr>
            <p:spPr>
              <a:xfrm>
                <a:off x="3572525" y="4717482"/>
                <a:ext cx="1568635"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m:oMathPara>
                </a14:m>
                <a:endParaRPr lang="en-US" dirty="0"/>
              </a:p>
            </p:txBody>
          </p:sp>
        </mc:Choice>
        <mc:Fallback>
          <p:sp>
            <p:nvSpPr>
              <p:cNvPr id="34" name="TextBox 33">
                <a:extLst>
                  <a:ext uri="{FF2B5EF4-FFF2-40B4-BE49-F238E27FC236}">
                    <a16:creationId xmlns:a16="http://schemas.microsoft.com/office/drawing/2014/main" id="{A446A35F-0651-5449-003C-6A99E2D2D875}"/>
                  </a:ext>
                </a:extLst>
              </p:cNvPr>
              <p:cNvSpPr txBox="1">
                <a:spLocks noRot="1" noChangeAspect="1" noMove="1" noResize="1" noEditPoints="1" noAdjustHandles="1" noChangeArrowheads="1" noChangeShapeType="1" noTextEdit="1"/>
              </p:cNvSpPr>
              <p:nvPr/>
            </p:nvSpPr>
            <p:spPr>
              <a:xfrm>
                <a:off x="3572525" y="4717482"/>
                <a:ext cx="1568635" cy="525016"/>
              </a:xfrm>
              <a:prstGeom prst="rect">
                <a:avLst/>
              </a:prstGeom>
              <a:blipFill>
                <a:blip r:embed="rId4"/>
                <a:stretch>
                  <a:fillRect l="-4839" t="-4762" b="-119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2907268D-927F-8713-144A-CD49AA3098A7}"/>
                  </a:ext>
                </a:extLst>
              </p:cNvPr>
              <p:cNvSpPr txBox="1"/>
              <p:nvPr/>
            </p:nvSpPr>
            <p:spPr>
              <a:xfrm>
                <a:off x="6563575" y="4823665"/>
                <a:ext cx="2647776"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oMath>
                  </m:oMathPara>
                </a14:m>
                <a:endParaRPr lang="en-US" dirty="0"/>
              </a:p>
            </p:txBody>
          </p:sp>
        </mc:Choice>
        <mc:Fallback>
          <p:sp>
            <p:nvSpPr>
              <p:cNvPr id="35" name="TextBox 34">
                <a:extLst>
                  <a:ext uri="{FF2B5EF4-FFF2-40B4-BE49-F238E27FC236}">
                    <a16:creationId xmlns:a16="http://schemas.microsoft.com/office/drawing/2014/main" id="{2907268D-927F-8713-144A-CD49AA3098A7}"/>
                  </a:ext>
                </a:extLst>
              </p:cNvPr>
              <p:cNvSpPr txBox="1">
                <a:spLocks noRot="1" noChangeAspect="1" noMove="1" noResize="1" noEditPoints="1" noAdjustHandles="1" noChangeArrowheads="1" noChangeShapeType="1" noTextEdit="1"/>
              </p:cNvSpPr>
              <p:nvPr/>
            </p:nvSpPr>
            <p:spPr>
              <a:xfrm>
                <a:off x="6563575" y="4823665"/>
                <a:ext cx="2647776" cy="312650"/>
              </a:xfrm>
              <a:prstGeom prst="rect">
                <a:avLst/>
              </a:prstGeom>
              <a:blipFill>
                <a:blip r:embed="rId5"/>
                <a:stretch>
                  <a:fillRect l="-952" b="-26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10B268A-1339-D467-D89E-A38E15A437D4}"/>
                  </a:ext>
                </a:extLst>
              </p:cNvPr>
              <p:cNvSpPr txBox="1"/>
              <p:nvPr/>
            </p:nvSpPr>
            <p:spPr>
              <a:xfrm>
                <a:off x="3663417" y="5574268"/>
                <a:ext cx="1916635"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𝐸𝑞𝑢𝑎𝑡𝑖𝑜𝑛</m:t>
                      </m:r>
                    </m:oMath>
                  </m:oMathPara>
                </a14:m>
                <a:endParaRPr lang="en-US" dirty="0">
                  <a:solidFill>
                    <a:schemeClr val="tx1"/>
                  </a:solidFill>
                </a:endParaRPr>
              </a:p>
            </p:txBody>
          </p:sp>
        </mc:Choice>
        <mc:Fallback>
          <p:sp>
            <p:nvSpPr>
              <p:cNvPr id="36" name="TextBox 35">
                <a:extLst>
                  <a:ext uri="{FF2B5EF4-FFF2-40B4-BE49-F238E27FC236}">
                    <a16:creationId xmlns:a16="http://schemas.microsoft.com/office/drawing/2014/main" id="{710B268A-1339-D467-D89E-A38E15A437D4}"/>
                  </a:ext>
                </a:extLst>
              </p:cNvPr>
              <p:cNvSpPr txBox="1">
                <a:spLocks noRot="1" noChangeAspect="1" noMove="1" noResize="1" noEditPoints="1" noAdjustHandles="1" noChangeArrowheads="1" noChangeShapeType="1" noTextEdit="1"/>
              </p:cNvSpPr>
              <p:nvPr/>
            </p:nvSpPr>
            <p:spPr>
              <a:xfrm>
                <a:off x="3663417" y="5574268"/>
                <a:ext cx="1916635" cy="369332"/>
              </a:xfrm>
              <a:prstGeom prst="rect">
                <a:avLst/>
              </a:prstGeom>
              <a:blipFill>
                <a:blip r:embed="rId6"/>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39E32F-D2BF-90DD-4229-51E2F3869673}"/>
                  </a:ext>
                </a:extLst>
              </p:cNvPr>
              <p:cNvSpPr txBox="1"/>
              <p:nvPr/>
            </p:nvSpPr>
            <p:spPr>
              <a:xfrm>
                <a:off x="6563575" y="5574268"/>
                <a:ext cx="1916635"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𝐷𝑒𝑟𝑖𝑣𝑎𝑡𝑖𝑜𝑛</m:t>
                      </m:r>
                    </m:oMath>
                  </m:oMathPara>
                </a14:m>
                <a:endParaRPr lang="en-US" dirty="0">
                  <a:solidFill>
                    <a:schemeClr val="tx1"/>
                  </a:solidFill>
                </a:endParaRPr>
              </a:p>
            </p:txBody>
          </p:sp>
        </mc:Choice>
        <mc:Fallback>
          <p:sp>
            <p:nvSpPr>
              <p:cNvPr id="37" name="TextBox 36">
                <a:extLst>
                  <a:ext uri="{FF2B5EF4-FFF2-40B4-BE49-F238E27FC236}">
                    <a16:creationId xmlns:a16="http://schemas.microsoft.com/office/drawing/2014/main" id="{0739E32F-D2BF-90DD-4229-51E2F3869673}"/>
                  </a:ext>
                </a:extLst>
              </p:cNvPr>
              <p:cNvSpPr txBox="1">
                <a:spLocks noRot="1" noChangeAspect="1" noMove="1" noResize="1" noEditPoints="1" noAdjustHandles="1" noChangeArrowheads="1" noChangeShapeType="1" noTextEdit="1"/>
              </p:cNvSpPr>
              <p:nvPr/>
            </p:nvSpPr>
            <p:spPr>
              <a:xfrm>
                <a:off x="6563575" y="5574268"/>
                <a:ext cx="1916635" cy="369332"/>
              </a:xfrm>
              <a:prstGeom prst="rect">
                <a:avLst/>
              </a:prstGeom>
              <a:blipFill>
                <a:blip r:embed="rId7"/>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A0B3C5-A85E-7797-9A61-824CDB617E99}"/>
              </a:ext>
            </a:extLst>
          </p:cNvPr>
          <p:cNvGrpSpPr/>
          <p:nvPr/>
        </p:nvGrpSpPr>
        <p:grpSpPr>
          <a:xfrm>
            <a:off x="1724891" y="9528"/>
            <a:ext cx="8742218" cy="4394790"/>
            <a:chOff x="1724891" y="9528"/>
            <a:chExt cx="8742218" cy="4394790"/>
          </a:xfrm>
        </p:grpSpPr>
        <p:grpSp>
          <p:nvGrpSpPr>
            <p:cNvPr id="33" name="Group 32">
              <a:extLst>
                <a:ext uri="{FF2B5EF4-FFF2-40B4-BE49-F238E27FC236}">
                  <a16:creationId xmlns:a16="http://schemas.microsoft.com/office/drawing/2014/main" id="{47331D60-F036-CE8D-6913-99EF9946A50B}"/>
                </a:ext>
              </a:extLst>
            </p:cNvPr>
            <p:cNvGrpSpPr/>
            <p:nvPr/>
          </p:nvGrpSpPr>
          <p:grpSpPr>
            <a:xfrm>
              <a:off x="1724891" y="9528"/>
              <a:ext cx="8742218" cy="4394790"/>
              <a:chOff x="1717964" y="590077"/>
              <a:chExt cx="8742218" cy="4394790"/>
            </a:xfrm>
          </p:grpSpPr>
          <p:cxnSp>
            <p:nvCxnSpPr>
              <p:cNvPr id="18" name="Straight Connector 17">
                <a:extLst>
                  <a:ext uri="{FF2B5EF4-FFF2-40B4-BE49-F238E27FC236}">
                    <a16:creationId xmlns:a16="http://schemas.microsoft.com/office/drawing/2014/main" id="{8203B37F-A73F-ADF6-BC5F-37D8B08E0470}"/>
                  </a:ext>
                </a:extLst>
              </p:cNvPr>
              <p:cNvCxnSpPr/>
              <p:nvPr/>
            </p:nvCxnSpPr>
            <p:spPr>
              <a:xfrm>
                <a:off x="1717964" y="4641273"/>
                <a:ext cx="87422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F07B706-C76E-A0E4-FD0C-F10D22D2205B}"/>
                  </a:ext>
                </a:extLst>
              </p:cNvPr>
              <p:cNvCxnSpPr/>
              <p:nvPr/>
            </p:nvCxnSpPr>
            <p:spPr>
              <a:xfrm flipV="1">
                <a:off x="5971309" y="1080655"/>
                <a:ext cx="0" cy="3560618"/>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61DF5CD-A5CB-140F-BE9A-1226E363ABFA}"/>
                      </a:ext>
                    </a:extLst>
                  </p:cNvPr>
                  <p:cNvSpPr txBox="1"/>
                  <p:nvPr/>
                </p:nvSpPr>
                <p:spPr>
                  <a:xfrm>
                    <a:off x="4465737" y="590077"/>
                    <a:ext cx="3011142"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𝐿𝑜𝑔𝑖𝑠𝑡𝑖𝑐</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𝑆𝑖𝑔𝑚𝑜𝑖𝑑</m:t>
                          </m:r>
                        </m:oMath>
                      </m:oMathPara>
                    </a14:m>
                    <a:endParaRPr lang="en-US" dirty="0">
                      <a:solidFill>
                        <a:schemeClr val="tx1"/>
                      </a:solidFill>
                    </a:endParaRPr>
                  </a:p>
                </p:txBody>
              </p:sp>
            </mc:Choice>
            <mc:Fallback>
              <p:sp>
                <p:nvSpPr>
                  <p:cNvPr id="27" name="TextBox 26">
                    <a:extLst>
                      <a:ext uri="{FF2B5EF4-FFF2-40B4-BE49-F238E27FC236}">
                        <a16:creationId xmlns:a16="http://schemas.microsoft.com/office/drawing/2014/main" id="{E61DF5CD-A5CB-140F-BE9A-1226E363ABFA}"/>
                      </a:ext>
                    </a:extLst>
                  </p:cNvPr>
                  <p:cNvSpPr txBox="1">
                    <a:spLocks noRot="1" noChangeAspect="1" noMove="1" noResize="1" noEditPoints="1" noAdjustHandles="1" noChangeArrowheads="1" noChangeShapeType="1" noTextEdit="1"/>
                  </p:cNvSpPr>
                  <p:nvPr/>
                </p:nvSpPr>
                <p:spPr>
                  <a:xfrm>
                    <a:off x="4465737" y="590077"/>
                    <a:ext cx="3011142"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591E88F-092E-26E7-410A-B2205422C293}"/>
                      </a:ext>
                    </a:extLst>
                  </p:cNvPr>
                  <p:cNvSpPr txBox="1"/>
                  <p:nvPr/>
                </p:nvSpPr>
                <p:spPr>
                  <a:xfrm>
                    <a:off x="5756562"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p:sp>
                <p:nvSpPr>
                  <p:cNvPr id="28" name="TextBox 27">
                    <a:extLst>
                      <a:ext uri="{FF2B5EF4-FFF2-40B4-BE49-F238E27FC236}">
                        <a16:creationId xmlns:a16="http://schemas.microsoft.com/office/drawing/2014/main" id="{F591E88F-092E-26E7-410A-B2205422C293}"/>
                      </a:ext>
                    </a:extLst>
                  </p:cNvPr>
                  <p:cNvSpPr txBox="1">
                    <a:spLocks noRot="1" noChangeAspect="1" noMove="1" noResize="1" noEditPoints="1" noAdjustHandles="1" noChangeArrowheads="1" noChangeShapeType="1" noTextEdit="1"/>
                  </p:cNvSpPr>
                  <p:nvPr/>
                </p:nvSpPr>
                <p:spPr>
                  <a:xfrm>
                    <a:off x="5756562" y="4707868"/>
                    <a:ext cx="429491" cy="276999"/>
                  </a:xfrm>
                  <a:prstGeom prst="rect">
                    <a:avLst/>
                  </a:prstGeom>
                  <a:blipFill>
                    <a:blip r:embed="rId9"/>
                    <a:stretch>
                      <a:fillRect l="-2857" r="-2857"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D8FDC58-B612-AEA3-263D-0451D796DD9D}"/>
                      </a:ext>
                    </a:extLst>
                  </p:cNvPr>
                  <p:cNvSpPr txBox="1"/>
                  <p:nvPr/>
                </p:nvSpPr>
                <p:spPr>
                  <a:xfrm>
                    <a:off x="5507178" y="2150180"/>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p:sp>
                <p:nvSpPr>
                  <p:cNvPr id="29" name="TextBox 28">
                    <a:extLst>
                      <a:ext uri="{FF2B5EF4-FFF2-40B4-BE49-F238E27FC236}">
                        <a16:creationId xmlns:a16="http://schemas.microsoft.com/office/drawing/2014/main" id="{ED8FDC58-B612-AEA3-263D-0451D796DD9D}"/>
                      </a:ext>
                    </a:extLst>
                  </p:cNvPr>
                  <p:cNvSpPr txBox="1">
                    <a:spLocks noRot="1" noChangeAspect="1" noMove="1" noResize="1" noEditPoints="1" noAdjustHandles="1" noChangeArrowheads="1" noChangeShapeType="1" noTextEdit="1"/>
                  </p:cNvSpPr>
                  <p:nvPr/>
                </p:nvSpPr>
                <p:spPr>
                  <a:xfrm>
                    <a:off x="5507178" y="2150180"/>
                    <a:ext cx="429491" cy="276999"/>
                  </a:xfrm>
                  <a:prstGeom prst="rect">
                    <a:avLst/>
                  </a:prstGeom>
                  <a:blipFill>
                    <a:blip r:embed="rId10"/>
                    <a:stretch>
                      <a:fillRect l="-5714"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7C88082-E6D7-BE80-2586-036FBF8FAF9D}"/>
                      </a:ext>
                    </a:extLst>
                  </p:cNvPr>
                  <p:cNvSpPr txBox="1"/>
                  <p:nvPr/>
                </p:nvSpPr>
                <p:spPr>
                  <a:xfrm>
                    <a:off x="9418319"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0" name="TextBox 29">
                    <a:extLst>
                      <a:ext uri="{FF2B5EF4-FFF2-40B4-BE49-F238E27FC236}">
                        <a16:creationId xmlns:a16="http://schemas.microsoft.com/office/drawing/2014/main" id="{B7C88082-E6D7-BE80-2586-036FBF8FAF9D}"/>
                      </a:ext>
                    </a:extLst>
                  </p:cNvPr>
                  <p:cNvSpPr txBox="1">
                    <a:spLocks noRot="1" noChangeAspect="1" noMove="1" noResize="1" noEditPoints="1" noAdjustHandles="1" noChangeArrowheads="1" noChangeShapeType="1" noTextEdit="1"/>
                  </p:cNvSpPr>
                  <p:nvPr/>
                </p:nvSpPr>
                <p:spPr>
                  <a:xfrm>
                    <a:off x="9418319" y="4707868"/>
                    <a:ext cx="429491" cy="276999"/>
                  </a:xfrm>
                  <a:prstGeom prst="rect">
                    <a:avLst/>
                  </a:prstGeom>
                  <a:blipFill>
                    <a:blip r:embed="rId11"/>
                    <a:stretch>
                      <a:fillRect l="-2857" r="-2857"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F5D701C-4A91-58F9-E9B4-AE5B01C70AA0}"/>
                      </a:ext>
                    </a:extLst>
                  </p:cNvPr>
                  <p:cNvSpPr txBox="1"/>
                  <p:nvPr/>
                </p:nvSpPr>
                <p:spPr>
                  <a:xfrm>
                    <a:off x="2309550"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2" name="TextBox 31">
                    <a:extLst>
                      <a:ext uri="{FF2B5EF4-FFF2-40B4-BE49-F238E27FC236}">
                        <a16:creationId xmlns:a16="http://schemas.microsoft.com/office/drawing/2014/main" id="{3F5D701C-4A91-58F9-E9B4-AE5B01C70AA0}"/>
                      </a:ext>
                    </a:extLst>
                  </p:cNvPr>
                  <p:cNvSpPr txBox="1">
                    <a:spLocks noRot="1" noChangeAspect="1" noMove="1" noResize="1" noEditPoints="1" noAdjustHandles="1" noChangeArrowheads="1" noChangeShapeType="1" noTextEdit="1"/>
                  </p:cNvSpPr>
                  <p:nvPr/>
                </p:nvSpPr>
                <p:spPr>
                  <a:xfrm>
                    <a:off x="2309550" y="4707868"/>
                    <a:ext cx="429491" cy="276999"/>
                  </a:xfrm>
                  <a:prstGeom prst="rect">
                    <a:avLst/>
                  </a:prstGeom>
                  <a:blipFill>
                    <a:blip r:embed="rId12"/>
                    <a:stretch>
                      <a:fillRect l="-8571" r="-28571" b="-8696"/>
                    </a:stretch>
                  </a:blipFill>
                </p:spPr>
                <p:txBody>
                  <a:bodyPr/>
                  <a:lstStyle/>
                  <a:p>
                    <a:r>
                      <a:rPr lang="en-US">
                        <a:noFill/>
                      </a:rPr>
                      <a:t> </a:t>
                    </a:r>
                  </a:p>
                </p:txBody>
              </p:sp>
            </mc:Fallback>
          </mc:AlternateContent>
        </p:grpSp>
        <p:cxnSp>
          <p:nvCxnSpPr>
            <p:cNvPr id="4" name="Curved Connector 3">
              <a:extLst>
                <a:ext uri="{FF2B5EF4-FFF2-40B4-BE49-F238E27FC236}">
                  <a16:creationId xmlns:a16="http://schemas.microsoft.com/office/drawing/2014/main" id="{7CD5FF48-141A-73D3-ECA2-96531B663291}"/>
                </a:ext>
              </a:extLst>
            </p:cNvPr>
            <p:cNvCxnSpPr>
              <a:cxnSpLocks/>
            </p:cNvCxnSpPr>
            <p:nvPr/>
          </p:nvCxnSpPr>
          <p:spPr>
            <a:xfrm rot="10800000" flipV="1">
              <a:off x="4590695" y="1669501"/>
              <a:ext cx="2789723" cy="2381540"/>
            </a:xfrm>
            <a:prstGeom prst="curvedConnector3">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6C8FFE0-DC4A-2DBE-291B-556D51FBC153}"/>
                    </a:ext>
                  </a:extLst>
                </p:cNvPr>
                <p:cNvSpPr txBox="1"/>
                <p:nvPr/>
              </p:nvSpPr>
              <p:spPr>
                <a:xfrm>
                  <a:off x="5556065" y="2620704"/>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dirty="0"/>
                </a:p>
              </p:txBody>
            </p:sp>
          </mc:Choice>
          <mc:Fallback>
            <p:sp>
              <p:nvSpPr>
                <p:cNvPr id="6" name="TextBox 5">
                  <a:extLst>
                    <a:ext uri="{FF2B5EF4-FFF2-40B4-BE49-F238E27FC236}">
                      <a16:creationId xmlns:a16="http://schemas.microsoft.com/office/drawing/2014/main" id="{16C8FFE0-DC4A-2DBE-291B-556D51FBC153}"/>
                    </a:ext>
                  </a:extLst>
                </p:cNvPr>
                <p:cNvSpPr txBox="1">
                  <a:spLocks noRot="1" noChangeAspect="1" noMove="1" noResize="1" noEditPoints="1" noAdjustHandles="1" noChangeArrowheads="1" noChangeShapeType="1" noTextEdit="1"/>
                </p:cNvSpPr>
                <p:nvPr/>
              </p:nvSpPr>
              <p:spPr>
                <a:xfrm>
                  <a:off x="5556065" y="2620704"/>
                  <a:ext cx="429491" cy="276999"/>
                </a:xfrm>
                <a:prstGeom prst="rect">
                  <a:avLst/>
                </a:prstGeom>
                <a:blipFill>
                  <a:blip r:embed="rId13"/>
                  <a:stretch>
                    <a:fillRect l="-2857" r="-2857" b="-4348"/>
                  </a:stretch>
                </a:blipFill>
              </p:spPr>
              <p:txBody>
                <a:bodyPr/>
                <a:lstStyle/>
                <a:p>
                  <a:r>
                    <a:rPr lang="en-US">
                      <a:noFill/>
                    </a:rPr>
                    <a:t> </a:t>
                  </a:r>
                </a:p>
              </p:txBody>
            </p:sp>
          </mc:Fallback>
        </mc:AlternateContent>
      </p:grpSp>
    </p:spTree>
    <p:extLst>
      <p:ext uri="{BB962C8B-B14F-4D97-AF65-F5344CB8AC3E}">
        <p14:creationId xmlns:p14="http://schemas.microsoft.com/office/powerpoint/2010/main" val="227137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Active Function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10B268A-1339-D467-D89E-A38E15A437D4}"/>
                  </a:ext>
                </a:extLst>
              </p:cNvPr>
              <p:cNvSpPr txBox="1"/>
              <p:nvPr/>
            </p:nvSpPr>
            <p:spPr>
              <a:xfrm>
                <a:off x="3663417" y="5574268"/>
                <a:ext cx="1916635"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𝐸𝑞𝑢𝑎𝑡𝑖𝑜𝑛</m:t>
                      </m:r>
                    </m:oMath>
                  </m:oMathPara>
                </a14:m>
                <a:endParaRPr lang="en-US" dirty="0">
                  <a:solidFill>
                    <a:schemeClr val="tx1"/>
                  </a:solidFill>
                </a:endParaRPr>
              </a:p>
            </p:txBody>
          </p:sp>
        </mc:Choice>
        <mc:Fallback>
          <p:sp>
            <p:nvSpPr>
              <p:cNvPr id="36" name="TextBox 35">
                <a:extLst>
                  <a:ext uri="{FF2B5EF4-FFF2-40B4-BE49-F238E27FC236}">
                    <a16:creationId xmlns:a16="http://schemas.microsoft.com/office/drawing/2014/main" id="{710B268A-1339-D467-D89E-A38E15A437D4}"/>
                  </a:ext>
                </a:extLst>
              </p:cNvPr>
              <p:cNvSpPr txBox="1">
                <a:spLocks noRot="1" noChangeAspect="1" noMove="1" noResize="1" noEditPoints="1" noAdjustHandles="1" noChangeArrowheads="1" noChangeShapeType="1" noTextEdit="1"/>
              </p:cNvSpPr>
              <p:nvPr/>
            </p:nvSpPr>
            <p:spPr>
              <a:xfrm>
                <a:off x="3663417" y="5574268"/>
                <a:ext cx="1916635" cy="369332"/>
              </a:xfrm>
              <a:prstGeom prst="rect">
                <a:avLst/>
              </a:prstGeom>
              <a:blipFill>
                <a:blip r:embed="rId4"/>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39E32F-D2BF-90DD-4229-51E2F3869673}"/>
                  </a:ext>
                </a:extLst>
              </p:cNvPr>
              <p:cNvSpPr txBox="1"/>
              <p:nvPr/>
            </p:nvSpPr>
            <p:spPr>
              <a:xfrm>
                <a:off x="6563575" y="5574268"/>
                <a:ext cx="1916635"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𝐷𝑒𝑟𝑖𝑣𝑎𝑡𝑖𝑜𝑛</m:t>
                      </m:r>
                    </m:oMath>
                  </m:oMathPara>
                </a14:m>
                <a:endParaRPr lang="en-US" dirty="0">
                  <a:solidFill>
                    <a:schemeClr val="tx1"/>
                  </a:solidFill>
                </a:endParaRPr>
              </a:p>
            </p:txBody>
          </p:sp>
        </mc:Choice>
        <mc:Fallback>
          <p:sp>
            <p:nvSpPr>
              <p:cNvPr id="37" name="TextBox 36">
                <a:extLst>
                  <a:ext uri="{FF2B5EF4-FFF2-40B4-BE49-F238E27FC236}">
                    <a16:creationId xmlns:a16="http://schemas.microsoft.com/office/drawing/2014/main" id="{0739E32F-D2BF-90DD-4229-51E2F3869673}"/>
                  </a:ext>
                </a:extLst>
              </p:cNvPr>
              <p:cNvSpPr txBox="1">
                <a:spLocks noRot="1" noChangeAspect="1" noMove="1" noResize="1" noEditPoints="1" noAdjustHandles="1" noChangeArrowheads="1" noChangeShapeType="1" noTextEdit="1"/>
              </p:cNvSpPr>
              <p:nvPr/>
            </p:nvSpPr>
            <p:spPr>
              <a:xfrm>
                <a:off x="6563575" y="5574268"/>
                <a:ext cx="1916635" cy="369332"/>
              </a:xfrm>
              <a:prstGeom prst="rect">
                <a:avLst/>
              </a:prstGeom>
              <a:blipFill>
                <a:blip r:embed="rId5"/>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A0B3C5-A85E-7797-9A61-824CDB617E99}"/>
              </a:ext>
            </a:extLst>
          </p:cNvPr>
          <p:cNvGrpSpPr/>
          <p:nvPr/>
        </p:nvGrpSpPr>
        <p:grpSpPr>
          <a:xfrm>
            <a:off x="1724891" y="9528"/>
            <a:ext cx="8742218" cy="4394790"/>
            <a:chOff x="1724891" y="9528"/>
            <a:chExt cx="8742218" cy="4394790"/>
          </a:xfrm>
        </p:grpSpPr>
        <p:grpSp>
          <p:nvGrpSpPr>
            <p:cNvPr id="33" name="Group 32">
              <a:extLst>
                <a:ext uri="{FF2B5EF4-FFF2-40B4-BE49-F238E27FC236}">
                  <a16:creationId xmlns:a16="http://schemas.microsoft.com/office/drawing/2014/main" id="{47331D60-F036-CE8D-6913-99EF9946A50B}"/>
                </a:ext>
              </a:extLst>
            </p:cNvPr>
            <p:cNvGrpSpPr/>
            <p:nvPr/>
          </p:nvGrpSpPr>
          <p:grpSpPr>
            <a:xfrm>
              <a:off x="1724891" y="9528"/>
              <a:ext cx="8742218" cy="4394790"/>
              <a:chOff x="1717964" y="590077"/>
              <a:chExt cx="8742218" cy="4394790"/>
            </a:xfrm>
          </p:grpSpPr>
          <p:cxnSp>
            <p:nvCxnSpPr>
              <p:cNvPr id="18" name="Straight Connector 17">
                <a:extLst>
                  <a:ext uri="{FF2B5EF4-FFF2-40B4-BE49-F238E27FC236}">
                    <a16:creationId xmlns:a16="http://schemas.microsoft.com/office/drawing/2014/main" id="{8203B37F-A73F-ADF6-BC5F-37D8B08E0470}"/>
                  </a:ext>
                </a:extLst>
              </p:cNvPr>
              <p:cNvCxnSpPr/>
              <p:nvPr/>
            </p:nvCxnSpPr>
            <p:spPr>
              <a:xfrm>
                <a:off x="1717964" y="4641273"/>
                <a:ext cx="87422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F07B706-C76E-A0E4-FD0C-F10D22D2205B}"/>
                  </a:ext>
                </a:extLst>
              </p:cNvPr>
              <p:cNvCxnSpPr/>
              <p:nvPr/>
            </p:nvCxnSpPr>
            <p:spPr>
              <a:xfrm flipV="1">
                <a:off x="5971309" y="1080655"/>
                <a:ext cx="0" cy="3560618"/>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61DF5CD-A5CB-140F-BE9A-1226E363ABFA}"/>
                      </a:ext>
                    </a:extLst>
                  </p:cNvPr>
                  <p:cNvSpPr txBox="1"/>
                  <p:nvPr/>
                </p:nvSpPr>
                <p:spPr>
                  <a:xfrm>
                    <a:off x="4465736" y="590077"/>
                    <a:ext cx="3175039" cy="369332"/>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𝑅𝑒𝑐𝑡𝑖𝑓𝑖𝑒𝑑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𝐿𝑖𝑛𝑒𝑎𝑟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𝑈𝑛𝑖𝑡</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𝑅𝑒𝐿𝑈</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27" name="TextBox 26">
                    <a:extLst>
                      <a:ext uri="{FF2B5EF4-FFF2-40B4-BE49-F238E27FC236}">
                        <a16:creationId xmlns:a16="http://schemas.microsoft.com/office/drawing/2014/main" id="{E61DF5CD-A5CB-140F-BE9A-1226E363ABFA}"/>
                      </a:ext>
                    </a:extLst>
                  </p:cNvPr>
                  <p:cNvSpPr txBox="1">
                    <a:spLocks noRot="1" noChangeAspect="1" noMove="1" noResize="1" noEditPoints="1" noAdjustHandles="1" noChangeArrowheads="1" noChangeShapeType="1" noTextEdit="1"/>
                  </p:cNvSpPr>
                  <p:nvPr/>
                </p:nvSpPr>
                <p:spPr>
                  <a:xfrm>
                    <a:off x="4465736" y="590077"/>
                    <a:ext cx="3175039" cy="369332"/>
                  </a:xfrm>
                  <a:prstGeom prst="rect">
                    <a:avLst/>
                  </a:prstGeom>
                  <a:blipFill>
                    <a:blip r:embed="rId6"/>
                    <a:stretch>
                      <a:fillRect l="-797" r="-797"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591E88F-092E-26E7-410A-B2205422C293}"/>
                      </a:ext>
                    </a:extLst>
                  </p:cNvPr>
                  <p:cNvSpPr txBox="1"/>
                  <p:nvPr/>
                </p:nvSpPr>
                <p:spPr>
                  <a:xfrm>
                    <a:off x="5756562"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m:t>
                          </m:r>
                        </m:oMath>
                      </m:oMathPara>
                    </a14:m>
                    <a:endParaRPr lang="en-US" dirty="0"/>
                  </a:p>
                </p:txBody>
              </p:sp>
            </mc:Choice>
            <mc:Fallback>
              <p:sp>
                <p:nvSpPr>
                  <p:cNvPr id="28" name="TextBox 27">
                    <a:extLst>
                      <a:ext uri="{FF2B5EF4-FFF2-40B4-BE49-F238E27FC236}">
                        <a16:creationId xmlns:a16="http://schemas.microsoft.com/office/drawing/2014/main" id="{F591E88F-092E-26E7-410A-B2205422C293}"/>
                      </a:ext>
                    </a:extLst>
                  </p:cNvPr>
                  <p:cNvSpPr txBox="1">
                    <a:spLocks noRot="1" noChangeAspect="1" noMove="1" noResize="1" noEditPoints="1" noAdjustHandles="1" noChangeArrowheads="1" noChangeShapeType="1" noTextEdit="1"/>
                  </p:cNvSpPr>
                  <p:nvPr/>
                </p:nvSpPr>
                <p:spPr>
                  <a:xfrm>
                    <a:off x="5756562" y="4707868"/>
                    <a:ext cx="429491" cy="276999"/>
                  </a:xfrm>
                  <a:prstGeom prst="rect">
                    <a:avLst/>
                  </a:prstGeom>
                  <a:blipFill>
                    <a:blip r:embed="rId7"/>
                    <a:stretch>
                      <a:fillRect l="-2857" r="-2857"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D8FDC58-B612-AEA3-263D-0451D796DD9D}"/>
                      </a:ext>
                    </a:extLst>
                  </p:cNvPr>
                  <p:cNvSpPr txBox="1"/>
                  <p:nvPr/>
                </p:nvSpPr>
                <p:spPr>
                  <a:xfrm>
                    <a:off x="5507178" y="2150180"/>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p:sp>
                <p:nvSpPr>
                  <p:cNvPr id="29" name="TextBox 28">
                    <a:extLst>
                      <a:ext uri="{FF2B5EF4-FFF2-40B4-BE49-F238E27FC236}">
                        <a16:creationId xmlns:a16="http://schemas.microsoft.com/office/drawing/2014/main" id="{ED8FDC58-B612-AEA3-263D-0451D796DD9D}"/>
                      </a:ext>
                    </a:extLst>
                  </p:cNvPr>
                  <p:cNvSpPr txBox="1">
                    <a:spLocks noRot="1" noChangeAspect="1" noMove="1" noResize="1" noEditPoints="1" noAdjustHandles="1" noChangeArrowheads="1" noChangeShapeType="1" noTextEdit="1"/>
                  </p:cNvSpPr>
                  <p:nvPr/>
                </p:nvSpPr>
                <p:spPr>
                  <a:xfrm>
                    <a:off x="5507178" y="2150180"/>
                    <a:ext cx="429491" cy="276999"/>
                  </a:xfrm>
                  <a:prstGeom prst="rect">
                    <a:avLst/>
                  </a:prstGeom>
                  <a:blipFill>
                    <a:blip r:embed="rId8"/>
                    <a:stretch>
                      <a:fillRect l="-5714"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7C88082-E6D7-BE80-2586-036FBF8FAF9D}"/>
                      </a:ext>
                    </a:extLst>
                  </p:cNvPr>
                  <p:cNvSpPr txBox="1"/>
                  <p:nvPr/>
                </p:nvSpPr>
                <p:spPr>
                  <a:xfrm>
                    <a:off x="9418319"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0" name="TextBox 29">
                    <a:extLst>
                      <a:ext uri="{FF2B5EF4-FFF2-40B4-BE49-F238E27FC236}">
                        <a16:creationId xmlns:a16="http://schemas.microsoft.com/office/drawing/2014/main" id="{B7C88082-E6D7-BE80-2586-036FBF8FAF9D}"/>
                      </a:ext>
                    </a:extLst>
                  </p:cNvPr>
                  <p:cNvSpPr txBox="1">
                    <a:spLocks noRot="1" noChangeAspect="1" noMove="1" noResize="1" noEditPoints="1" noAdjustHandles="1" noChangeArrowheads="1" noChangeShapeType="1" noTextEdit="1"/>
                  </p:cNvSpPr>
                  <p:nvPr/>
                </p:nvSpPr>
                <p:spPr>
                  <a:xfrm>
                    <a:off x="9418319" y="4707868"/>
                    <a:ext cx="429491" cy="276999"/>
                  </a:xfrm>
                  <a:prstGeom prst="rect">
                    <a:avLst/>
                  </a:prstGeom>
                  <a:blipFill>
                    <a:blip r:embed="rId9"/>
                    <a:stretch>
                      <a:fillRect l="-2857" r="-2857"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F5D701C-4A91-58F9-E9B4-AE5B01C70AA0}"/>
                      </a:ext>
                    </a:extLst>
                  </p:cNvPr>
                  <p:cNvSpPr txBox="1"/>
                  <p:nvPr/>
                </p:nvSpPr>
                <p:spPr>
                  <a:xfrm>
                    <a:off x="2309550" y="4707868"/>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smtClean="0">
                              <a:latin typeface="Cambria Math" panose="02040503050406030204" pitchFamily="18" charset="0"/>
                            </a:rPr>
                            <m:t>2</m:t>
                          </m:r>
                          <m:r>
                            <a:rPr lang="en-US" b="0" i="1" smtClean="0">
                              <a:latin typeface="Cambria Math" panose="02040503050406030204" pitchFamily="18" charset="0"/>
                            </a:rPr>
                            <m:t>.5</m:t>
                          </m:r>
                        </m:oMath>
                      </m:oMathPara>
                    </a14:m>
                    <a:endParaRPr lang="en-US" dirty="0"/>
                  </a:p>
                </p:txBody>
              </p:sp>
            </mc:Choice>
            <mc:Fallback>
              <p:sp>
                <p:nvSpPr>
                  <p:cNvPr id="32" name="TextBox 31">
                    <a:extLst>
                      <a:ext uri="{FF2B5EF4-FFF2-40B4-BE49-F238E27FC236}">
                        <a16:creationId xmlns:a16="http://schemas.microsoft.com/office/drawing/2014/main" id="{3F5D701C-4A91-58F9-E9B4-AE5B01C70AA0}"/>
                      </a:ext>
                    </a:extLst>
                  </p:cNvPr>
                  <p:cNvSpPr txBox="1">
                    <a:spLocks noRot="1" noChangeAspect="1" noMove="1" noResize="1" noEditPoints="1" noAdjustHandles="1" noChangeArrowheads="1" noChangeShapeType="1" noTextEdit="1"/>
                  </p:cNvSpPr>
                  <p:nvPr/>
                </p:nvSpPr>
                <p:spPr>
                  <a:xfrm>
                    <a:off x="2309550" y="4707868"/>
                    <a:ext cx="429491" cy="276999"/>
                  </a:xfrm>
                  <a:prstGeom prst="rect">
                    <a:avLst/>
                  </a:prstGeom>
                  <a:blipFill>
                    <a:blip r:embed="rId10"/>
                    <a:stretch>
                      <a:fillRect l="-8571" r="-28571" b="-869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6C8FFE0-DC4A-2DBE-291B-556D51FBC153}"/>
                    </a:ext>
                  </a:extLst>
                </p:cNvPr>
                <p:cNvSpPr txBox="1"/>
                <p:nvPr/>
              </p:nvSpPr>
              <p:spPr>
                <a:xfrm>
                  <a:off x="5556065" y="2620704"/>
                  <a:ext cx="42949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oMath>
                    </m:oMathPara>
                  </a14:m>
                  <a:endParaRPr lang="en-US" dirty="0"/>
                </a:p>
              </p:txBody>
            </p:sp>
          </mc:Choice>
          <mc:Fallback>
            <p:sp>
              <p:nvSpPr>
                <p:cNvPr id="6" name="TextBox 5">
                  <a:extLst>
                    <a:ext uri="{FF2B5EF4-FFF2-40B4-BE49-F238E27FC236}">
                      <a16:creationId xmlns:a16="http://schemas.microsoft.com/office/drawing/2014/main" id="{16C8FFE0-DC4A-2DBE-291B-556D51FBC153}"/>
                    </a:ext>
                  </a:extLst>
                </p:cNvPr>
                <p:cNvSpPr txBox="1">
                  <a:spLocks noRot="1" noChangeAspect="1" noMove="1" noResize="1" noEditPoints="1" noAdjustHandles="1" noChangeArrowheads="1" noChangeShapeType="1" noTextEdit="1"/>
                </p:cNvSpPr>
                <p:nvPr/>
              </p:nvSpPr>
              <p:spPr>
                <a:xfrm>
                  <a:off x="5556065" y="2620704"/>
                  <a:ext cx="429491" cy="276999"/>
                </a:xfrm>
                <a:prstGeom prst="rect">
                  <a:avLst/>
                </a:prstGeom>
                <a:blipFill>
                  <a:blip r:embed="rId11"/>
                  <a:stretch>
                    <a:fillRect l="-2857" r="-2857" b="-4348"/>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C51B2267-B2E7-FD87-E732-2FC448881726}"/>
              </a:ext>
            </a:extLst>
          </p:cNvPr>
          <p:cNvGrpSpPr/>
          <p:nvPr/>
        </p:nvGrpSpPr>
        <p:grpSpPr>
          <a:xfrm>
            <a:off x="4253345" y="1846630"/>
            <a:ext cx="4045528" cy="2214094"/>
            <a:chOff x="4253345" y="1846630"/>
            <a:chExt cx="4045528" cy="2214094"/>
          </a:xfrm>
        </p:grpSpPr>
        <p:cxnSp>
          <p:nvCxnSpPr>
            <p:cNvPr id="5" name="Straight Connector 4">
              <a:extLst>
                <a:ext uri="{FF2B5EF4-FFF2-40B4-BE49-F238E27FC236}">
                  <a16:creationId xmlns:a16="http://schemas.microsoft.com/office/drawing/2014/main" id="{EC1CA21F-2372-A3F5-DA01-859FA189956D}"/>
                </a:ext>
              </a:extLst>
            </p:cNvPr>
            <p:cNvCxnSpPr/>
            <p:nvPr/>
          </p:nvCxnSpPr>
          <p:spPr>
            <a:xfrm>
              <a:off x="4253345" y="4060724"/>
              <a:ext cx="1732211"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F35D9B4-4FBF-C80B-0A07-3064FC48CF94}"/>
                </a:ext>
              </a:extLst>
            </p:cNvPr>
            <p:cNvCxnSpPr/>
            <p:nvPr/>
          </p:nvCxnSpPr>
          <p:spPr>
            <a:xfrm flipV="1">
              <a:off x="5985556" y="1846630"/>
              <a:ext cx="2313317" cy="2214094"/>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0BFC04A-21AA-69A5-C8B9-506DA31FD9BE}"/>
                  </a:ext>
                </a:extLst>
              </p:cNvPr>
              <p:cNvSpPr txBox="1"/>
              <p:nvPr/>
            </p:nvSpPr>
            <p:spPr>
              <a:xfrm>
                <a:off x="3572525" y="4717482"/>
                <a:ext cx="2073196"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&lt;0</m:t>
                              </m:r>
                            </m:e>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eqArr>
                        </m:e>
                      </m:d>
                    </m:oMath>
                  </m:oMathPara>
                </a14:m>
                <a:endParaRPr lang="en-US" dirty="0"/>
              </a:p>
            </p:txBody>
          </p:sp>
        </mc:Choice>
        <mc:Fallback>
          <p:sp>
            <p:nvSpPr>
              <p:cNvPr id="11" name="TextBox 10">
                <a:extLst>
                  <a:ext uri="{FF2B5EF4-FFF2-40B4-BE49-F238E27FC236}">
                    <a16:creationId xmlns:a16="http://schemas.microsoft.com/office/drawing/2014/main" id="{10BFC04A-21AA-69A5-C8B9-506DA31FD9BE}"/>
                  </a:ext>
                </a:extLst>
              </p:cNvPr>
              <p:cNvSpPr txBox="1">
                <a:spLocks noRot="1" noChangeAspect="1" noMove="1" noResize="1" noEditPoints="1" noAdjustHandles="1" noChangeArrowheads="1" noChangeShapeType="1" noTextEdit="1"/>
              </p:cNvSpPr>
              <p:nvPr/>
            </p:nvSpPr>
            <p:spPr>
              <a:xfrm>
                <a:off x="3572525" y="4717482"/>
                <a:ext cx="2073196" cy="617861"/>
              </a:xfrm>
              <a:prstGeom prst="rect">
                <a:avLst/>
              </a:prstGeom>
              <a:blipFill>
                <a:blip r:embed="rId12"/>
                <a:stretch>
                  <a:fillRect l="-18902" t="-224000" r="-2439" b="-32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DECD010-35E4-2B16-C5DC-D93FDCDDC655}"/>
                  </a:ext>
                </a:extLst>
              </p:cNvPr>
              <p:cNvSpPr txBox="1"/>
              <p:nvPr/>
            </p:nvSpPr>
            <p:spPr>
              <a:xfrm>
                <a:off x="6318493" y="4405867"/>
                <a:ext cx="2234714" cy="10256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 0</m:t>
                              </m:r>
                            </m:e>
                            <m:e>
                              <m:r>
                                <a:rPr lang="en-US" b="0" i="1" smtClean="0">
                                  <a:latin typeface="Cambria Math" panose="02040503050406030204" pitchFamily="18" charset="0"/>
                                </a:rPr>
                                <m:t>?</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&gt;0</m:t>
                              </m:r>
                            </m:e>
                          </m:eqArr>
                        </m:e>
                      </m:d>
                    </m:oMath>
                  </m:oMathPara>
                </a14:m>
                <a:endParaRPr lang="en-US" dirty="0"/>
              </a:p>
            </p:txBody>
          </p:sp>
        </mc:Choice>
        <mc:Fallback>
          <p:sp>
            <p:nvSpPr>
              <p:cNvPr id="13" name="TextBox 12">
                <a:extLst>
                  <a:ext uri="{FF2B5EF4-FFF2-40B4-BE49-F238E27FC236}">
                    <a16:creationId xmlns:a16="http://schemas.microsoft.com/office/drawing/2014/main" id="{7DECD010-35E4-2B16-C5DC-D93FDCDDC655}"/>
                  </a:ext>
                </a:extLst>
              </p:cNvPr>
              <p:cNvSpPr txBox="1">
                <a:spLocks noRot="1" noChangeAspect="1" noMove="1" noResize="1" noEditPoints="1" noAdjustHandles="1" noChangeArrowheads="1" noChangeShapeType="1" noTextEdit="1"/>
              </p:cNvSpPr>
              <p:nvPr/>
            </p:nvSpPr>
            <p:spPr>
              <a:xfrm>
                <a:off x="6318493" y="4405867"/>
                <a:ext cx="2234714" cy="1025665"/>
              </a:xfrm>
              <a:prstGeom prst="rect">
                <a:avLst/>
              </a:prstGeom>
              <a:blipFill>
                <a:blip r:embed="rId13"/>
                <a:stretch>
                  <a:fillRect l="-49153" t="-235802" r="-25989" b="-330864"/>
                </a:stretch>
              </a:blipFill>
            </p:spPr>
            <p:txBody>
              <a:bodyPr/>
              <a:lstStyle/>
              <a:p>
                <a:r>
                  <a:rPr lang="en-US">
                    <a:noFill/>
                  </a:rPr>
                  <a:t> </a:t>
                </a:r>
              </a:p>
            </p:txBody>
          </p:sp>
        </mc:Fallback>
      </mc:AlternateContent>
    </p:spTree>
    <p:extLst>
      <p:ext uri="{BB962C8B-B14F-4D97-AF65-F5344CB8AC3E}">
        <p14:creationId xmlns:p14="http://schemas.microsoft.com/office/powerpoint/2010/main" val="54546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F2ADD-9744-635A-0971-5D3B76A294D7}"/>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lnSpc>
                <a:spcPct val="100000"/>
              </a:lnSpc>
            </a:pPr>
            <a:r>
              <a:rPr lang="en-US" sz="6600" b="1"/>
              <a:t>Building Neural Networks</a:t>
            </a:r>
          </a:p>
        </p:txBody>
      </p:sp>
      <p:cxnSp>
        <p:nvCxnSpPr>
          <p:cNvPr id="11" name="Straight Connector 10">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46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Build Up Neural Network</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2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Networks – One Layer – One Neuron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7863079B-C7E5-AD61-928B-2B6E3B7D7544}"/>
              </a:ext>
            </a:extLst>
          </p:cNvPr>
          <p:cNvSpPr/>
          <p:nvPr/>
        </p:nvSpPr>
        <p:spPr>
          <a:xfrm>
            <a:off x="2006599" y="2233506"/>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FA7FB653-F268-9230-AD04-DCC963B31C01}"/>
              </a:ext>
            </a:extLst>
          </p:cNvPr>
          <p:cNvSpPr/>
          <p:nvPr/>
        </p:nvSpPr>
        <p:spPr>
          <a:xfrm>
            <a:off x="2006599" y="4194385"/>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39AFAC0-E0F3-8326-9D80-A84FDBC13435}"/>
              </a:ext>
            </a:extLst>
          </p:cNvPr>
          <p:cNvSpPr/>
          <p:nvPr/>
        </p:nvSpPr>
        <p:spPr>
          <a:xfrm>
            <a:off x="2006599" y="3569548"/>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61059D-70F8-7A62-DAE1-491B47CA2D03}"/>
              </a:ext>
            </a:extLst>
          </p:cNvPr>
          <p:cNvSpPr/>
          <p:nvPr/>
        </p:nvSpPr>
        <p:spPr>
          <a:xfrm>
            <a:off x="2006599" y="2922693"/>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6BFD0BE1-3240-8F66-4388-00C61AB37AAB}"/>
              </a:ext>
            </a:extLst>
          </p:cNvPr>
          <p:cNvSpPr/>
          <p:nvPr/>
        </p:nvSpPr>
        <p:spPr>
          <a:xfrm>
            <a:off x="3818466" y="3203787"/>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Arrow Connector 38">
            <a:extLst>
              <a:ext uri="{FF2B5EF4-FFF2-40B4-BE49-F238E27FC236}">
                <a16:creationId xmlns:a16="http://schemas.microsoft.com/office/drawing/2014/main" id="{45C98D9C-F5A9-CD66-60AF-6A45FDFBF68E}"/>
              </a:ext>
            </a:extLst>
          </p:cNvPr>
          <p:cNvCxnSpPr>
            <a:cxnSpLocks/>
            <a:stCxn id="3" idx="6"/>
            <a:endCxn id="16" idx="2"/>
          </p:cNvCxnSpPr>
          <p:nvPr/>
        </p:nvCxnSpPr>
        <p:spPr>
          <a:xfrm>
            <a:off x="2372359" y="2416386"/>
            <a:ext cx="1446107" cy="9702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402CE866-1699-7FBA-D620-33EFEBB9D192}"/>
              </a:ext>
            </a:extLst>
          </p:cNvPr>
          <p:cNvCxnSpPr>
            <a:stCxn id="15" idx="6"/>
            <a:endCxn id="16" idx="2"/>
          </p:cNvCxnSpPr>
          <p:nvPr/>
        </p:nvCxnSpPr>
        <p:spPr>
          <a:xfrm>
            <a:off x="2372359" y="3105573"/>
            <a:ext cx="1446107" cy="2810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35F6C76-3F8D-81D8-0974-CFE4527A99F4}"/>
              </a:ext>
            </a:extLst>
          </p:cNvPr>
          <p:cNvCxnSpPr>
            <a:stCxn id="8" idx="6"/>
            <a:endCxn id="16" idx="2"/>
          </p:cNvCxnSpPr>
          <p:nvPr/>
        </p:nvCxnSpPr>
        <p:spPr>
          <a:xfrm flipV="1">
            <a:off x="2372359" y="3386667"/>
            <a:ext cx="1446107" cy="3657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30A113A-C394-EC58-4652-61753496F37F}"/>
              </a:ext>
            </a:extLst>
          </p:cNvPr>
          <p:cNvCxnSpPr>
            <a:stCxn id="4" idx="6"/>
            <a:endCxn id="16" idx="2"/>
          </p:cNvCxnSpPr>
          <p:nvPr/>
        </p:nvCxnSpPr>
        <p:spPr>
          <a:xfrm flipV="1">
            <a:off x="2372359" y="3386667"/>
            <a:ext cx="1446107" cy="99059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Left Brace 46">
            <a:extLst>
              <a:ext uri="{FF2B5EF4-FFF2-40B4-BE49-F238E27FC236}">
                <a16:creationId xmlns:a16="http://schemas.microsoft.com/office/drawing/2014/main" id="{B0D701A2-08D9-C5B0-4652-F5A42A6CBDEA}"/>
              </a:ext>
            </a:extLst>
          </p:cNvPr>
          <p:cNvSpPr/>
          <p:nvPr/>
        </p:nvSpPr>
        <p:spPr>
          <a:xfrm>
            <a:off x="1735667" y="2233506"/>
            <a:ext cx="194733" cy="240622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E78D2416-999A-4D54-DA47-928DAF74404A}"/>
              </a:ext>
            </a:extLst>
          </p:cNvPr>
          <p:cNvSpPr txBox="1"/>
          <p:nvPr/>
        </p:nvSpPr>
        <p:spPr>
          <a:xfrm>
            <a:off x="492958" y="3200215"/>
            <a:ext cx="1292662" cy="369332"/>
          </a:xfrm>
          <a:prstGeom prst="rect">
            <a:avLst/>
          </a:prstGeom>
          <a:noFill/>
        </p:spPr>
        <p:txBody>
          <a:bodyPr wrap="none" rtlCol="0">
            <a:spAutoFit/>
          </a:bodyPr>
          <a:lstStyle/>
          <a:p>
            <a:r>
              <a:rPr lang="en-US" dirty="0">
                <a:solidFill>
                  <a:schemeClr val="accent1"/>
                </a:solidFill>
              </a:rPr>
              <a:t>Input Layer</a:t>
            </a:r>
          </a:p>
        </p:txBody>
      </p:sp>
      <p:sp>
        <p:nvSpPr>
          <p:cNvPr id="49" name="TextBox 48">
            <a:extLst>
              <a:ext uri="{FF2B5EF4-FFF2-40B4-BE49-F238E27FC236}">
                <a16:creationId xmlns:a16="http://schemas.microsoft.com/office/drawing/2014/main" id="{B1B167D3-6FF8-EA1F-3169-605D2FF4423F}"/>
              </a:ext>
            </a:extLst>
          </p:cNvPr>
          <p:cNvSpPr txBox="1"/>
          <p:nvPr/>
        </p:nvSpPr>
        <p:spPr>
          <a:xfrm>
            <a:off x="3355015" y="4312641"/>
            <a:ext cx="1478610" cy="369332"/>
          </a:xfrm>
          <a:prstGeom prst="rect">
            <a:avLst/>
          </a:prstGeom>
          <a:noFill/>
        </p:spPr>
        <p:txBody>
          <a:bodyPr wrap="none" rtlCol="0">
            <a:spAutoFit/>
          </a:bodyPr>
          <a:lstStyle/>
          <a:p>
            <a:r>
              <a:rPr lang="en-US" dirty="0">
                <a:solidFill>
                  <a:schemeClr val="accent2"/>
                </a:solidFill>
              </a:rPr>
              <a:t>Output Layer</a:t>
            </a:r>
          </a:p>
        </p:txBody>
      </p:sp>
      <p:sp>
        <p:nvSpPr>
          <p:cNvPr id="50" name="TextBox 49">
            <a:extLst>
              <a:ext uri="{FF2B5EF4-FFF2-40B4-BE49-F238E27FC236}">
                <a16:creationId xmlns:a16="http://schemas.microsoft.com/office/drawing/2014/main" id="{30E9D848-FAC8-20B5-6E42-BE5D273C4DB5}"/>
              </a:ext>
            </a:extLst>
          </p:cNvPr>
          <p:cNvSpPr txBox="1"/>
          <p:nvPr/>
        </p:nvSpPr>
        <p:spPr>
          <a:xfrm>
            <a:off x="1662225" y="5073962"/>
            <a:ext cx="2411238" cy="369332"/>
          </a:xfrm>
          <a:prstGeom prst="rect">
            <a:avLst/>
          </a:prstGeom>
          <a:solidFill>
            <a:srgbClr val="FFC000"/>
          </a:solidFill>
        </p:spPr>
        <p:txBody>
          <a:bodyPr wrap="none" rtlCol="0">
            <a:spAutoFit/>
          </a:bodyPr>
          <a:lstStyle/>
          <a:p>
            <a:r>
              <a:rPr lang="en-US" dirty="0"/>
              <a:t>Input </a:t>
            </a:r>
            <a:r>
              <a:rPr lang="en-US" dirty="0">
                <a:sym typeface="Wingdings" pitchFamily="2" charset="2"/>
              </a:rPr>
              <a:t> Output – (4x1)</a:t>
            </a:r>
            <a:endParaRPr lang="en-US" dirty="0"/>
          </a:p>
        </p:txBody>
      </p:sp>
      <p:sp>
        <p:nvSpPr>
          <p:cNvPr id="51" name="Title 1">
            <a:extLst>
              <a:ext uri="{FF2B5EF4-FFF2-40B4-BE49-F238E27FC236}">
                <a16:creationId xmlns:a16="http://schemas.microsoft.com/office/drawing/2014/main" id="{FD69FE04-ADC6-EC98-E250-588553389DED}"/>
              </a:ext>
            </a:extLst>
          </p:cNvPr>
          <p:cNvSpPr txBox="1">
            <a:spLocks/>
          </p:cNvSpPr>
          <p:nvPr/>
        </p:nvSpPr>
        <p:spPr>
          <a:xfrm>
            <a:off x="6269389" y="914400"/>
            <a:ext cx="4261104" cy="10972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dirty="0"/>
              <a:t>Neural Networks – Adding One Layer – Deep Learning</a:t>
            </a:r>
          </a:p>
        </p:txBody>
      </p:sp>
      <p:sp>
        <p:nvSpPr>
          <p:cNvPr id="52" name="Oval 51">
            <a:extLst>
              <a:ext uri="{FF2B5EF4-FFF2-40B4-BE49-F238E27FC236}">
                <a16:creationId xmlns:a16="http://schemas.microsoft.com/office/drawing/2014/main" id="{32CC484A-121B-7086-040A-8EE4F8FBD5B4}"/>
              </a:ext>
            </a:extLst>
          </p:cNvPr>
          <p:cNvSpPr/>
          <p:nvPr/>
        </p:nvSpPr>
        <p:spPr>
          <a:xfrm>
            <a:off x="7070007" y="2233506"/>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6C86CCF4-3271-3B1E-8BB0-C0B5081295D6}"/>
              </a:ext>
            </a:extLst>
          </p:cNvPr>
          <p:cNvSpPr/>
          <p:nvPr/>
        </p:nvSpPr>
        <p:spPr>
          <a:xfrm>
            <a:off x="7070007" y="4194385"/>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AE046C53-29F8-65EB-EE07-5C3086D75A63}"/>
              </a:ext>
            </a:extLst>
          </p:cNvPr>
          <p:cNvSpPr/>
          <p:nvPr/>
        </p:nvSpPr>
        <p:spPr>
          <a:xfrm>
            <a:off x="7070007" y="3569548"/>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B27A20AC-D6C1-30A9-7E26-3997D3F87ADC}"/>
              </a:ext>
            </a:extLst>
          </p:cNvPr>
          <p:cNvSpPr/>
          <p:nvPr/>
        </p:nvSpPr>
        <p:spPr>
          <a:xfrm>
            <a:off x="7070007" y="2922693"/>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67E42A96-5629-4157-D1AD-A200D48C8781}"/>
              </a:ext>
            </a:extLst>
          </p:cNvPr>
          <p:cNvSpPr/>
          <p:nvPr/>
        </p:nvSpPr>
        <p:spPr>
          <a:xfrm>
            <a:off x="10104797" y="3234004"/>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194BB82C-3C07-AA31-DAE5-A9497BDE099B}"/>
              </a:ext>
            </a:extLst>
          </p:cNvPr>
          <p:cNvSpPr/>
          <p:nvPr/>
        </p:nvSpPr>
        <p:spPr>
          <a:xfrm>
            <a:off x="8756566" y="2233506"/>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5B308471-1626-5239-8C96-C8A04FE21AEC}"/>
              </a:ext>
            </a:extLst>
          </p:cNvPr>
          <p:cNvSpPr/>
          <p:nvPr/>
        </p:nvSpPr>
        <p:spPr>
          <a:xfrm>
            <a:off x="8783998" y="4194385"/>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4AB76181-1810-D3E2-390A-026BD85F706E}"/>
              </a:ext>
            </a:extLst>
          </p:cNvPr>
          <p:cNvSpPr/>
          <p:nvPr/>
        </p:nvSpPr>
        <p:spPr>
          <a:xfrm>
            <a:off x="8756566" y="3243318"/>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83498E5F-730D-2E56-3CCA-1DCEE2B86AF3}"/>
              </a:ext>
            </a:extLst>
          </p:cNvPr>
          <p:cNvCxnSpPr>
            <a:stCxn id="52" idx="6"/>
            <a:endCxn id="57" idx="2"/>
          </p:cNvCxnSpPr>
          <p:nvPr/>
        </p:nvCxnSpPr>
        <p:spPr>
          <a:xfrm>
            <a:off x="7435767" y="2416386"/>
            <a:ext cx="132079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46AEAAB8-FFC5-08A2-FB54-399FF4AB20D2}"/>
              </a:ext>
            </a:extLst>
          </p:cNvPr>
          <p:cNvCxnSpPr>
            <a:stCxn id="52" idx="6"/>
            <a:endCxn id="59" idx="2"/>
          </p:cNvCxnSpPr>
          <p:nvPr/>
        </p:nvCxnSpPr>
        <p:spPr>
          <a:xfrm>
            <a:off x="7435767" y="2416386"/>
            <a:ext cx="1320799" cy="10098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E487727-B235-2CB3-0CD7-E6F84CC4A4AD}"/>
              </a:ext>
            </a:extLst>
          </p:cNvPr>
          <p:cNvCxnSpPr>
            <a:stCxn id="52" idx="6"/>
            <a:endCxn id="58" idx="2"/>
          </p:cNvCxnSpPr>
          <p:nvPr/>
        </p:nvCxnSpPr>
        <p:spPr>
          <a:xfrm>
            <a:off x="7435767" y="2416386"/>
            <a:ext cx="1348231" cy="1960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DFC7A75-495F-89A8-3F23-BF06EE2F3059}"/>
              </a:ext>
            </a:extLst>
          </p:cNvPr>
          <p:cNvCxnSpPr>
            <a:stCxn id="55" idx="6"/>
            <a:endCxn id="57" idx="2"/>
          </p:cNvCxnSpPr>
          <p:nvPr/>
        </p:nvCxnSpPr>
        <p:spPr>
          <a:xfrm flipV="1">
            <a:off x="7435767" y="2416386"/>
            <a:ext cx="1320799" cy="6891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309B6FD1-DEAA-3924-DA8C-4295D6C95250}"/>
              </a:ext>
            </a:extLst>
          </p:cNvPr>
          <p:cNvCxnSpPr>
            <a:stCxn id="55" idx="6"/>
            <a:endCxn id="59" idx="2"/>
          </p:cNvCxnSpPr>
          <p:nvPr/>
        </p:nvCxnSpPr>
        <p:spPr>
          <a:xfrm>
            <a:off x="7435767" y="3105573"/>
            <a:ext cx="1320799" cy="32062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BE61FD9-A2B1-96D5-317D-A3AA77A8B787}"/>
              </a:ext>
            </a:extLst>
          </p:cNvPr>
          <p:cNvCxnSpPr>
            <a:stCxn id="55" idx="6"/>
            <a:endCxn id="58" idx="2"/>
          </p:cNvCxnSpPr>
          <p:nvPr/>
        </p:nvCxnSpPr>
        <p:spPr>
          <a:xfrm>
            <a:off x="7435767" y="3105573"/>
            <a:ext cx="1348231" cy="127169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6FE056E6-59FE-3318-4DF0-C54C9266EDBD}"/>
              </a:ext>
            </a:extLst>
          </p:cNvPr>
          <p:cNvCxnSpPr>
            <a:stCxn id="54" idx="6"/>
            <a:endCxn id="57" idx="2"/>
          </p:cNvCxnSpPr>
          <p:nvPr/>
        </p:nvCxnSpPr>
        <p:spPr>
          <a:xfrm flipV="1">
            <a:off x="7435767" y="2416386"/>
            <a:ext cx="1320799" cy="1336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8148143-CDCB-1BFB-58E2-9DBC67F36153}"/>
              </a:ext>
            </a:extLst>
          </p:cNvPr>
          <p:cNvCxnSpPr>
            <a:stCxn id="54" idx="6"/>
            <a:endCxn id="59" idx="2"/>
          </p:cNvCxnSpPr>
          <p:nvPr/>
        </p:nvCxnSpPr>
        <p:spPr>
          <a:xfrm flipV="1">
            <a:off x="7435767" y="3426198"/>
            <a:ext cx="1320799" cy="3262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BC5DC865-CC2D-45E1-4E00-C097B7F76A90}"/>
              </a:ext>
            </a:extLst>
          </p:cNvPr>
          <p:cNvCxnSpPr>
            <a:stCxn id="54" idx="6"/>
            <a:endCxn id="58" idx="2"/>
          </p:cNvCxnSpPr>
          <p:nvPr/>
        </p:nvCxnSpPr>
        <p:spPr>
          <a:xfrm>
            <a:off x="7435767" y="3752428"/>
            <a:ext cx="1348231" cy="6248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B6FCAC2F-3F09-EE0F-6B11-EEA1A08941BD}"/>
              </a:ext>
            </a:extLst>
          </p:cNvPr>
          <p:cNvCxnSpPr>
            <a:stCxn id="53" idx="6"/>
            <a:endCxn id="57" idx="2"/>
          </p:cNvCxnSpPr>
          <p:nvPr/>
        </p:nvCxnSpPr>
        <p:spPr>
          <a:xfrm flipV="1">
            <a:off x="7435767" y="2416386"/>
            <a:ext cx="1320799" cy="1960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A38DF339-F3C9-D989-6F06-C24FA063D36A}"/>
              </a:ext>
            </a:extLst>
          </p:cNvPr>
          <p:cNvCxnSpPr>
            <a:stCxn id="53" idx="6"/>
            <a:endCxn id="59" idx="2"/>
          </p:cNvCxnSpPr>
          <p:nvPr/>
        </p:nvCxnSpPr>
        <p:spPr>
          <a:xfrm flipV="1">
            <a:off x="7435767" y="3426198"/>
            <a:ext cx="1320799" cy="95106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2240B8F-38AB-4150-B100-9BB31C4A63F9}"/>
              </a:ext>
            </a:extLst>
          </p:cNvPr>
          <p:cNvCxnSpPr>
            <a:stCxn id="53" idx="6"/>
            <a:endCxn id="58" idx="2"/>
          </p:cNvCxnSpPr>
          <p:nvPr/>
        </p:nvCxnSpPr>
        <p:spPr>
          <a:xfrm>
            <a:off x="7435767" y="4377265"/>
            <a:ext cx="134823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7EFA2AB-4B3B-DFD6-A047-5F71523D5D5A}"/>
              </a:ext>
            </a:extLst>
          </p:cNvPr>
          <p:cNvCxnSpPr>
            <a:stCxn id="57" idx="6"/>
            <a:endCxn id="56" idx="2"/>
          </p:cNvCxnSpPr>
          <p:nvPr/>
        </p:nvCxnSpPr>
        <p:spPr>
          <a:xfrm>
            <a:off x="9122326" y="2416386"/>
            <a:ext cx="982471" cy="100049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62B3358B-EE22-8CCC-B5F3-9E229F4A0A9D}"/>
              </a:ext>
            </a:extLst>
          </p:cNvPr>
          <p:cNvCxnSpPr>
            <a:stCxn id="59" idx="6"/>
            <a:endCxn id="56" idx="2"/>
          </p:cNvCxnSpPr>
          <p:nvPr/>
        </p:nvCxnSpPr>
        <p:spPr>
          <a:xfrm flipV="1">
            <a:off x="9122326" y="3416884"/>
            <a:ext cx="982471" cy="93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CD186CBC-34FF-2FF4-32B2-069A588F7AB7}"/>
              </a:ext>
            </a:extLst>
          </p:cNvPr>
          <p:cNvCxnSpPr>
            <a:stCxn id="58" idx="6"/>
            <a:endCxn id="56" idx="2"/>
          </p:cNvCxnSpPr>
          <p:nvPr/>
        </p:nvCxnSpPr>
        <p:spPr>
          <a:xfrm flipV="1">
            <a:off x="9149758" y="3416884"/>
            <a:ext cx="955039" cy="9603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DAA2ACD-AAA4-CEE3-64E3-8D2B109BFF79}"/>
              </a:ext>
            </a:extLst>
          </p:cNvPr>
          <p:cNvSpPr txBox="1"/>
          <p:nvPr/>
        </p:nvSpPr>
        <p:spPr>
          <a:xfrm>
            <a:off x="5625438" y="3234004"/>
            <a:ext cx="1292662" cy="369332"/>
          </a:xfrm>
          <a:prstGeom prst="rect">
            <a:avLst/>
          </a:prstGeom>
          <a:noFill/>
        </p:spPr>
        <p:txBody>
          <a:bodyPr wrap="none" rtlCol="0">
            <a:spAutoFit/>
          </a:bodyPr>
          <a:lstStyle/>
          <a:p>
            <a:r>
              <a:rPr lang="en-US" dirty="0">
                <a:solidFill>
                  <a:schemeClr val="accent1"/>
                </a:solidFill>
              </a:rPr>
              <a:t>Input Layer</a:t>
            </a:r>
          </a:p>
        </p:txBody>
      </p:sp>
      <p:sp>
        <p:nvSpPr>
          <p:cNvPr id="97" name="Left Brace 96">
            <a:extLst>
              <a:ext uri="{FF2B5EF4-FFF2-40B4-BE49-F238E27FC236}">
                <a16:creationId xmlns:a16="http://schemas.microsoft.com/office/drawing/2014/main" id="{B8C72193-C9E1-1D0E-A6A0-550298F3BA27}"/>
              </a:ext>
            </a:extLst>
          </p:cNvPr>
          <p:cNvSpPr/>
          <p:nvPr/>
        </p:nvSpPr>
        <p:spPr>
          <a:xfrm>
            <a:off x="6789761" y="2233506"/>
            <a:ext cx="194733" cy="240622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8" name="Left Brace 97">
            <a:extLst>
              <a:ext uri="{FF2B5EF4-FFF2-40B4-BE49-F238E27FC236}">
                <a16:creationId xmlns:a16="http://schemas.microsoft.com/office/drawing/2014/main" id="{90B5A420-26C5-8E87-4B3A-238885369257}"/>
              </a:ext>
            </a:extLst>
          </p:cNvPr>
          <p:cNvSpPr/>
          <p:nvPr/>
        </p:nvSpPr>
        <p:spPr>
          <a:xfrm rot="16200000">
            <a:off x="8811332" y="4154242"/>
            <a:ext cx="132256" cy="95503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Left Brace 98">
            <a:extLst>
              <a:ext uri="{FF2B5EF4-FFF2-40B4-BE49-F238E27FC236}">
                <a16:creationId xmlns:a16="http://schemas.microsoft.com/office/drawing/2014/main" id="{55B98D67-85B7-DC8E-5788-27652DFE9CC3}"/>
              </a:ext>
            </a:extLst>
          </p:cNvPr>
          <p:cNvSpPr/>
          <p:nvPr/>
        </p:nvSpPr>
        <p:spPr>
          <a:xfrm rot="16200000">
            <a:off x="10243267" y="4254529"/>
            <a:ext cx="105074" cy="7965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7DDE2A74-E23A-740F-EC38-42CDE7311995}"/>
              </a:ext>
            </a:extLst>
          </p:cNvPr>
          <p:cNvSpPr txBox="1"/>
          <p:nvPr/>
        </p:nvSpPr>
        <p:spPr>
          <a:xfrm>
            <a:off x="9627277" y="4712692"/>
            <a:ext cx="1478610" cy="369332"/>
          </a:xfrm>
          <a:prstGeom prst="rect">
            <a:avLst/>
          </a:prstGeom>
          <a:noFill/>
        </p:spPr>
        <p:txBody>
          <a:bodyPr wrap="none" rtlCol="0">
            <a:spAutoFit/>
          </a:bodyPr>
          <a:lstStyle/>
          <a:p>
            <a:r>
              <a:rPr lang="en-US" dirty="0">
                <a:solidFill>
                  <a:schemeClr val="accent2"/>
                </a:solidFill>
              </a:rPr>
              <a:t>Output Layer</a:t>
            </a:r>
          </a:p>
        </p:txBody>
      </p:sp>
      <p:sp>
        <p:nvSpPr>
          <p:cNvPr id="101" name="TextBox 100">
            <a:extLst>
              <a:ext uri="{FF2B5EF4-FFF2-40B4-BE49-F238E27FC236}">
                <a16:creationId xmlns:a16="http://schemas.microsoft.com/office/drawing/2014/main" id="{3C1AE597-319E-E271-A819-84DD3CBF54CB}"/>
              </a:ext>
            </a:extLst>
          </p:cNvPr>
          <p:cNvSpPr txBox="1"/>
          <p:nvPr/>
        </p:nvSpPr>
        <p:spPr>
          <a:xfrm>
            <a:off x="8138155" y="4704630"/>
            <a:ext cx="1499449" cy="369332"/>
          </a:xfrm>
          <a:prstGeom prst="rect">
            <a:avLst/>
          </a:prstGeom>
          <a:noFill/>
        </p:spPr>
        <p:txBody>
          <a:bodyPr wrap="none" rtlCol="0">
            <a:spAutoFit/>
          </a:bodyPr>
          <a:lstStyle/>
          <a:p>
            <a:r>
              <a:rPr lang="en-US" dirty="0">
                <a:solidFill>
                  <a:schemeClr val="accent5"/>
                </a:solidFill>
              </a:rPr>
              <a:t>Hidden Layer</a:t>
            </a:r>
          </a:p>
        </p:txBody>
      </p:sp>
      <p:sp>
        <p:nvSpPr>
          <p:cNvPr id="102" name="TextBox 101">
            <a:extLst>
              <a:ext uri="{FF2B5EF4-FFF2-40B4-BE49-F238E27FC236}">
                <a16:creationId xmlns:a16="http://schemas.microsoft.com/office/drawing/2014/main" id="{CEFAB8CF-D640-AE1D-D814-EE37C0746225}"/>
              </a:ext>
            </a:extLst>
          </p:cNvPr>
          <p:cNvSpPr txBox="1"/>
          <p:nvPr/>
        </p:nvSpPr>
        <p:spPr>
          <a:xfrm>
            <a:off x="6808909" y="5073962"/>
            <a:ext cx="3589444" cy="369332"/>
          </a:xfrm>
          <a:prstGeom prst="rect">
            <a:avLst/>
          </a:prstGeom>
          <a:solidFill>
            <a:srgbClr val="FFC000"/>
          </a:solidFill>
        </p:spPr>
        <p:txBody>
          <a:bodyPr wrap="none" rtlCol="0">
            <a:spAutoFit/>
          </a:bodyPr>
          <a:lstStyle/>
          <a:p>
            <a:r>
              <a:rPr lang="en-US" dirty="0"/>
              <a:t>Input </a:t>
            </a:r>
            <a:r>
              <a:rPr lang="en-US" dirty="0">
                <a:sym typeface="Wingdings" pitchFamily="2" charset="2"/>
              </a:rPr>
              <a:t>Hidden Output – (4x3x1)</a:t>
            </a:r>
            <a:endParaRPr lang="en-US" dirty="0"/>
          </a:p>
        </p:txBody>
      </p:sp>
    </p:spTree>
    <p:extLst>
      <p:ext uri="{BB962C8B-B14F-4D97-AF65-F5344CB8AC3E}">
        <p14:creationId xmlns:p14="http://schemas.microsoft.com/office/powerpoint/2010/main" val="36264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Networks – Wider Network</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0E9D848-FAC8-20B5-6E42-BE5D273C4DB5}"/>
              </a:ext>
            </a:extLst>
          </p:cNvPr>
          <p:cNvSpPr txBox="1"/>
          <p:nvPr/>
        </p:nvSpPr>
        <p:spPr>
          <a:xfrm>
            <a:off x="272337" y="1881504"/>
            <a:ext cx="4501682" cy="2585323"/>
          </a:xfrm>
          <a:prstGeom prst="rect">
            <a:avLst/>
          </a:prstGeom>
          <a:solidFill>
            <a:srgbClr val="FFC000"/>
          </a:solidFill>
        </p:spPr>
        <p:txBody>
          <a:bodyPr wrap="none" rtlCol="0">
            <a:spAutoFit/>
          </a:bodyPr>
          <a:lstStyle/>
          <a:p>
            <a:r>
              <a:rPr lang="en-US" dirty="0"/>
              <a:t>Popular Network:</a:t>
            </a:r>
          </a:p>
          <a:p>
            <a:pPr lvl="1"/>
            <a:r>
              <a:rPr lang="en-US" dirty="0"/>
              <a:t>Early Image Recognition (MNIST)</a:t>
            </a:r>
          </a:p>
          <a:p>
            <a:endParaRPr lang="en-US" dirty="0"/>
          </a:p>
          <a:p>
            <a:r>
              <a:rPr lang="en-US" dirty="0"/>
              <a:t>784 Inputs (28x28 pixels)</a:t>
            </a:r>
          </a:p>
          <a:p>
            <a:r>
              <a:rPr lang="en-US" dirty="0"/>
              <a:t>16 Hidden neurons</a:t>
            </a:r>
          </a:p>
          <a:p>
            <a:r>
              <a:rPr lang="en-US" dirty="0"/>
              <a:t>10 Output neurons</a:t>
            </a:r>
          </a:p>
          <a:p>
            <a:endParaRPr lang="en-US" dirty="0"/>
          </a:p>
          <a:p>
            <a:r>
              <a:rPr lang="en-US" dirty="0"/>
              <a:t>784x16 weights between Inputs and Hidden</a:t>
            </a:r>
          </a:p>
          <a:p>
            <a:r>
              <a:rPr lang="en-US" dirty="0"/>
              <a:t>16x10 weights between Hidden and Output</a:t>
            </a:r>
          </a:p>
        </p:txBody>
      </p:sp>
      <mc:AlternateContent xmlns:mc="http://schemas.openxmlformats.org/markup-compatibility/2006">
        <mc:Choice xmlns:a14="http://schemas.microsoft.com/office/drawing/2010/main" Requires="a14">
          <p:sp>
            <p:nvSpPr>
              <p:cNvPr id="52" name="Oval 51">
                <a:extLst>
                  <a:ext uri="{FF2B5EF4-FFF2-40B4-BE49-F238E27FC236}">
                    <a16:creationId xmlns:a16="http://schemas.microsoft.com/office/drawing/2014/main" id="{32CC484A-121B-7086-040A-8EE4F8FBD5B4}"/>
                  </a:ext>
                </a:extLst>
              </p:cNvPr>
              <p:cNvSpPr/>
              <p:nvPr/>
            </p:nvSpPr>
            <p:spPr>
              <a:xfrm>
                <a:off x="7070007" y="2087202"/>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52" name="Oval 51">
                <a:extLst>
                  <a:ext uri="{FF2B5EF4-FFF2-40B4-BE49-F238E27FC236}">
                    <a16:creationId xmlns:a16="http://schemas.microsoft.com/office/drawing/2014/main" id="{32CC484A-121B-7086-040A-8EE4F8FBD5B4}"/>
                  </a:ext>
                </a:extLst>
              </p:cNvPr>
              <p:cNvSpPr>
                <a:spLocks noRot="1" noChangeAspect="1" noMove="1" noResize="1" noEditPoints="1" noAdjustHandles="1" noChangeArrowheads="1" noChangeShapeType="1" noTextEdit="1"/>
              </p:cNvSpPr>
              <p:nvPr/>
            </p:nvSpPr>
            <p:spPr>
              <a:xfrm>
                <a:off x="7070007" y="2087202"/>
                <a:ext cx="365760" cy="365760"/>
              </a:xfrm>
              <a:prstGeom prst="ellipse">
                <a:avLst/>
              </a:prstGeom>
              <a:blipFill>
                <a:blip r:embed="rId4"/>
                <a:stretch>
                  <a:fillRect l="-3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Oval 52">
                <a:extLst>
                  <a:ext uri="{FF2B5EF4-FFF2-40B4-BE49-F238E27FC236}">
                    <a16:creationId xmlns:a16="http://schemas.microsoft.com/office/drawing/2014/main" id="{6C86CCF4-3271-3B1E-8BB0-C0B5081295D6}"/>
                  </a:ext>
                </a:extLst>
              </p:cNvPr>
              <p:cNvSpPr/>
              <p:nvPr/>
            </p:nvSpPr>
            <p:spPr>
              <a:xfrm>
                <a:off x="7070007" y="4048081"/>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784</m:t>
                          </m:r>
                        </m:sub>
                      </m:sSub>
                    </m:oMath>
                  </m:oMathPara>
                </a14:m>
                <a:endParaRPr lang="en-US" dirty="0"/>
              </a:p>
            </p:txBody>
          </p:sp>
        </mc:Choice>
        <mc:Fallback>
          <p:sp>
            <p:nvSpPr>
              <p:cNvPr id="53" name="Oval 52">
                <a:extLst>
                  <a:ext uri="{FF2B5EF4-FFF2-40B4-BE49-F238E27FC236}">
                    <a16:creationId xmlns:a16="http://schemas.microsoft.com/office/drawing/2014/main" id="{6C86CCF4-3271-3B1E-8BB0-C0B5081295D6}"/>
                  </a:ext>
                </a:extLst>
              </p:cNvPr>
              <p:cNvSpPr>
                <a:spLocks noRot="1" noChangeAspect="1" noMove="1" noResize="1" noEditPoints="1" noAdjustHandles="1" noChangeArrowheads="1" noChangeShapeType="1" noTextEdit="1"/>
              </p:cNvSpPr>
              <p:nvPr/>
            </p:nvSpPr>
            <p:spPr>
              <a:xfrm>
                <a:off x="7070007" y="4048081"/>
                <a:ext cx="365760" cy="365760"/>
              </a:xfrm>
              <a:prstGeom prst="ellipse">
                <a:avLst/>
              </a:prstGeom>
              <a:blipFill>
                <a:blip r:embed="rId5"/>
                <a:stretch>
                  <a:fillRect l="-25806" r="-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Oval 53">
                <a:extLst>
                  <a:ext uri="{FF2B5EF4-FFF2-40B4-BE49-F238E27FC236}">
                    <a16:creationId xmlns:a16="http://schemas.microsoft.com/office/drawing/2014/main" id="{AE046C53-29F8-65EB-EE07-5C3086D75A63}"/>
                  </a:ext>
                </a:extLst>
              </p:cNvPr>
              <p:cNvSpPr/>
              <p:nvPr/>
            </p:nvSpPr>
            <p:spPr>
              <a:xfrm>
                <a:off x="7070007" y="3423244"/>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54" name="Oval 53">
                <a:extLst>
                  <a:ext uri="{FF2B5EF4-FFF2-40B4-BE49-F238E27FC236}">
                    <a16:creationId xmlns:a16="http://schemas.microsoft.com/office/drawing/2014/main" id="{AE046C53-29F8-65EB-EE07-5C3086D75A63}"/>
                  </a:ext>
                </a:extLst>
              </p:cNvPr>
              <p:cNvSpPr>
                <a:spLocks noRot="1" noChangeAspect="1" noMove="1" noResize="1" noEditPoints="1" noAdjustHandles="1" noChangeArrowheads="1" noChangeShapeType="1" noTextEdit="1"/>
              </p:cNvSpPr>
              <p:nvPr/>
            </p:nvSpPr>
            <p:spPr>
              <a:xfrm>
                <a:off x="7070007" y="3423244"/>
                <a:ext cx="365760" cy="365760"/>
              </a:xfrm>
              <a:prstGeom prst="ellipse">
                <a:avLst/>
              </a:prstGeom>
              <a:blipFill>
                <a:blip r:embed="rId6"/>
                <a:stretch>
                  <a:fillRect l="-3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Oval 54">
                <a:extLst>
                  <a:ext uri="{FF2B5EF4-FFF2-40B4-BE49-F238E27FC236}">
                    <a16:creationId xmlns:a16="http://schemas.microsoft.com/office/drawing/2014/main" id="{B27A20AC-D6C1-30A9-7E26-3997D3F87ADC}"/>
                  </a:ext>
                </a:extLst>
              </p:cNvPr>
              <p:cNvSpPr/>
              <p:nvPr/>
            </p:nvSpPr>
            <p:spPr>
              <a:xfrm>
                <a:off x="7070007" y="2776389"/>
                <a:ext cx="365760" cy="365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55" name="Oval 54">
                <a:extLst>
                  <a:ext uri="{FF2B5EF4-FFF2-40B4-BE49-F238E27FC236}">
                    <a16:creationId xmlns:a16="http://schemas.microsoft.com/office/drawing/2014/main" id="{B27A20AC-D6C1-30A9-7E26-3997D3F87ADC}"/>
                  </a:ext>
                </a:extLst>
              </p:cNvPr>
              <p:cNvSpPr>
                <a:spLocks noRot="1" noChangeAspect="1" noMove="1" noResize="1" noEditPoints="1" noAdjustHandles="1" noChangeArrowheads="1" noChangeShapeType="1" noTextEdit="1"/>
              </p:cNvSpPr>
              <p:nvPr/>
            </p:nvSpPr>
            <p:spPr>
              <a:xfrm>
                <a:off x="7070007" y="2776389"/>
                <a:ext cx="365760" cy="365760"/>
              </a:xfrm>
              <a:prstGeom prst="ellipse">
                <a:avLst/>
              </a:prstGeom>
              <a:blipFill>
                <a:blip r:embed="rId7"/>
                <a:stretch>
                  <a:fillRect l="-3226"/>
                </a:stretch>
              </a:blipFill>
            </p:spPr>
            <p:txBody>
              <a:bodyPr/>
              <a:lstStyle/>
              <a:p>
                <a:r>
                  <a:rPr lang="en-US">
                    <a:noFill/>
                  </a:rPr>
                  <a:t> </a:t>
                </a:r>
              </a:p>
            </p:txBody>
          </p:sp>
        </mc:Fallback>
      </mc:AlternateContent>
      <p:sp>
        <p:nvSpPr>
          <p:cNvPr id="56" name="Oval 55">
            <a:extLst>
              <a:ext uri="{FF2B5EF4-FFF2-40B4-BE49-F238E27FC236}">
                <a16:creationId xmlns:a16="http://schemas.microsoft.com/office/drawing/2014/main" id="{67E42A96-5629-4157-D1AD-A200D48C8781}"/>
              </a:ext>
            </a:extLst>
          </p:cNvPr>
          <p:cNvSpPr/>
          <p:nvPr/>
        </p:nvSpPr>
        <p:spPr>
          <a:xfrm>
            <a:off x="10534907" y="3378995"/>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7" name="Oval 56">
            <a:extLst>
              <a:ext uri="{FF2B5EF4-FFF2-40B4-BE49-F238E27FC236}">
                <a16:creationId xmlns:a16="http://schemas.microsoft.com/office/drawing/2014/main" id="{194BB82C-3C07-AA31-DAE5-A9497BDE099B}"/>
              </a:ext>
            </a:extLst>
          </p:cNvPr>
          <p:cNvSpPr/>
          <p:nvPr/>
        </p:nvSpPr>
        <p:spPr>
          <a:xfrm>
            <a:off x="8651578" y="3179123"/>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5B308471-1626-5239-8C96-C8A04FE21AEC}"/>
              </a:ext>
            </a:extLst>
          </p:cNvPr>
          <p:cNvSpPr/>
          <p:nvPr/>
        </p:nvSpPr>
        <p:spPr>
          <a:xfrm>
            <a:off x="8642345" y="4615259"/>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4AB76181-1810-D3E2-390A-026BD85F706E}"/>
              </a:ext>
            </a:extLst>
          </p:cNvPr>
          <p:cNvSpPr/>
          <p:nvPr/>
        </p:nvSpPr>
        <p:spPr>
          <a:xfrm>
            <a:off x="8665294" y="3875819"/>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Arrow Connector 60">
            <a:extLst>
              <a:ext uri="{FF2B5EF4-FFF2-40B4-BE49-F238E27FC236}">
                <a16:creationId xmlns:a16="http://schemas.microsoft.com/office/drawing/2014/main" id="{83498E5F-730D-2E56-3CCA-1DCEE2B86AF3}"/>
              </a:ext>
            </a:extLst>
          </p:cNvPr>
          <p:cNvCxnSpPr>
            <a:stCxn id="52" idx="6"/>
            <a:endCxn id="57" idx="2"/>
          </p:cNvCxnSpPr>
          <p:nvPr/>
        </p:nvCxnSpPr>
        <p:spPr>
          <a:xfrm>
            <a:off x="7435767" y="2270082"/>
            <a:ext cx="1215811" cy="10919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46AEAAB8-FFC5-08A2-FB54-399FF4AB20D2}"/>
              </a:ext>
            </a:extLst>
          </p:cNvPr>
          <p:cNvCxnSpPr>
            <a:stCxn id="52" idx="6"/>
            <a:endCxn id="59" idx="2"/>
          </p:cNvCxnSpPr>
          <p:nvPr/>
        </p:nvCxnSpPr>
        <p:spPr>
          <a:xfrm>
            <a:off x="7435767" y="2270082"/>
            <a:ext cx="1229527" cy="178861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DE487727-B235-2CB3-0CD7-E6F84CC4A4AD}"/>
              </a:ext>
            </a:extLst>
          </p:cNvPr>
          <p:cNvCxnSpPr>
            <a:stCxn id="52" idx="6"/>
            <a:endCxn id="58" idx="2"/>
          </p:cNvCxnSpPr>
          <p:nvPr/>
        </p:nvCxnSpPr>
        <p:spPr>
          <a:xfrm>
            <a:off x="7435767" y="2270082"/>
            <a:ext cx="1206578" cy="25280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DFC7A75-495F-89A8-3F23-BF06EE2F3059}"/>
              </a:ext>
            </a:extLst>
          </p:cNvPr>
          <p:cNvCxnSpPr>
            <a:stCxn id="55" idx="6"/>
            <a:endCxn id="57" idx="2"/>
          </p:cNvCxnSpPr>
          <p:nvPr/>
        </p:nvCxnSpPr>
        <p:spPr>
          <a:xfrm>
            <a:off x="7435767" y="2959269"/>
            <a:ext cx="1215811" cy="40273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309B6FD1-DEAA-3924-DA8C-4295D6C95250}"/>
              </a:ext>
            </a:extLst>
          </p:cNvPr>
          <p:cNvCxnSpPr>
            <a:stCxn id="55" idx="6"/>
            <a:endCxn id="59" idx="2"/>
          </p:cNvCxnSpPr>
          <p:nvPr/>
        </p:nvCxnSpPr>
        <p:spPr>
          <a:xfrm>
            <a:off x="7435767" y="2959269"/>
            <a:ext cx="1229527" cy="10994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9BE61FD9-A2B1-96D5-317D-A3AA77A8B787}"/>
              </a:ext>
            </a:extLst>
          </p:cNvPr>
          <p:cNvCxnSpPr>
            <a:stCxn id="55" idx="6"/>
            <a:endCxn id="58" idx="2"/>
          </p:cNvCxnSpPr>
          <p:nvPr/>
        </p:nvCxnSpPr>
        <p:spPr>
          <a:xfrm>
            <a:off x="7435767" y="2959269"/>
            <a:ext cx="1206578" cy="18388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6FE056E6-59FE-3318-4DF0-C54C9266EDBD}"/>
              </a:ext>
            </a:extLst>
          </p:cNvPr>
          <p:cNvCxnSpPr>
            <a:stCxn id="54" idx="6"/>
            <a:endCxn id="57" idx="2"/>
          </p:cNvCxnSpPr>
          <p:nvPr/>
        </p:nvCxnSpPr>
        <p:spPr>
          <a:xfrm flipV="1">
            <a:off x="7435767" y="3362003"/>
            <a:ext cx="1215811" cy="2441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8148143-CDCB-1BFB-58E2-9DBC67F36153}"/>
              </a:ext>
            </a:extLst>
          </p:cNvPr>
          <p:cNvCxnSpPr>
            <a:stCxn id="54" idx="6"/>
            <a:endCxn id="59" idx="2"/>
          </p:cNvCxnSpPr>
          <p:nvPr/>
        </p:nvCxnSpPr>
        <p:spPr>
          <a:xfrm>
            <a:off x="7435767" y="3606124"/>
            <a:ext cx="1229527" cy="4525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BC5DC865-CC2D-45E1-4E00-C097B7F76A90}"/>
              </a:ext>
            </a:extLst>
          </p:cNvPr>
          <p:cNvCxnSpPr>
            <a:stCxn id="54" idx="6"/>
            <a:endCxn id="58" idx="2"/>
          </p:cNvCxnSpPr>
          <p:nvPr/>
        </p:nvCxnSpPr>
        <p:spPr>
          <a:xfrm>
            <a:off x="7435767" y="3606124"/>
            <a:ext cx="1206578" cy="11920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B6FCAC2F-3F09-EE0F-6B11-EEA1A08941BD}"/>
              </a:ext>
            </a:extLst>
          </p:cNvPr>
          <p:cNvCxnSpPr>
            <a:stCxn id="53" idx="6"/>
            <a:endCxn id="57" idx="2"/>
          </p:cNvCxnSpPr>
          <p:nvPr/>
        </p:nvCxnSpPr>
        <p:spPr>
          <a:xfrm flipV="1">
            <a:off x="7435767" y="3362003"/>
            <a:ext cx="1215811" cy="8689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A38DF339-F3C9-D989-6F06-C24FA063D36A}"/>
              </a:ext>
            </a:extLst>
          </p:cNvPr>
          <p:cNvCxnSpPr>
            <a:stCxn id="53" idx="6"/>
            <a:endCxn id="59" idx="2"/>
          </p:cNvCxnSpPr>
          <p:nvPr/>
        </p:nvCxnSpPr>
        <p:spPr>
          <a:xfrm flipV="1">
            <a:off x="7435767" y="4058699"/>
            <a:ext cx="1229527" cy="1722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2240B8F-38AB-4150-B100-9BB31C4A63F9}"/>
              </a:ext>
            </a:extLst>
          </p:cNvPr>
          <p:cNvCxnSpPr>
            <a:stCxn id="53" idx="6"/>
            <a:endCxn id="58" idx="2"/>
          </p:cNvCxnSpPr>
          <p:nvPr/>
        </p:nvCxnSpPr>
        <p:spPr>
          <a:xfrm>
            <a:off x="7435767" y="4230961"/>
            <a:ext cx="1206578" cy="5671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17EFA2AB-4B3B-DFD6-A047-5F71523D5D5A}"/>
              </a:ext>
            </a:extLst>
          </p:cNvPr>
          <p:cNvCxnSpPr>
            <a:stCxn id="57" idx="6"/>
            <a:endCxn id="56" idx="2"/>
          </p:cNvCxnSpPr>
          <p:nvPr/>
        </p:nvCxnSpPr>
        <p:spPr>
          <a:xfrm>
            <a:off x="9017338" y="3362003"/>
            <a:ext cx="1517569" cy="1998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62B3358B-EE22-8CCC-B5F3-9E229F4A0A9D}"/>
              </a:ext>
            </a:extLst>
          </p:cNvPr>
          <p:cNvCxnSpPr>
            <a:stCxn id="59" idx="6"/>
            <a:endCxn id="56" idx="2"/>
          </p:cNvCxnSpPr>
          <p:nvPr/>
        </p:nvCxnSpPr>
        <p:spPr>
          <a:xfrm flipV="1">
            <a:off x="9031054" y="3561875"/>
            <a:ext cx="1503853" cy="49682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CD186CBC-34FF-2FF4-32B2-069A588F7AB7}"/>
              </a:ext>
            </a:extLst>
          </p:cNvPr>
          <p:cNvCxnSpPr>
            <a:stCxn id="58" idx="6"/>
            <a:endCxn id="56" idx="2"/>
          </p:cNvCxnSpPr>
          <p:nvPr/>
        </p:nvCxnSpPr>
        <p:spPr>
          <a:xfrm flipV="1">
            <a:off x="9008105" y="3561875"/>
            <a:ext cx="1526802" cy="123626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DAA2ACD-AAA4-CEE3-64E3-8D2B109BFF79}"/>
              </a:ext>
            </a:extLst>
          </p:cNvPr>
          <p:cNvSpPr txBox="1"/>
          <p:nvPr/>
        </p:nvSpPr>
        <p:spPr>
          <a:xfrm>
            <a:off x="5013958" y="2640331"/>
            <a:ext cx="1888578" cy="1477328"/>
          </a:xfrm>
          <a:prstGeom prst="rect">
            <a:avLst/>
          </a:prstGeom>
          <a:noFill/>
        </p:spPr>
        <p:txBody>
          <a:bodyPr wrap="square" rtlCol="0">
            <a:spAutoFit/>
          </a:bodyPr>
          <a:lstStyle/>
          <a:p>
            <a:pPr algn="ctr"/>
            <a:r>
              <a:rPr lang="en-US" dirty="0">
                <a:solidFill>
                  <a:schemeClr val="accent1"/>
                </a:solidFill>
              </a:rPr>
              <a:t>Input Layer: 784</a:t>
            </a:r>
          </a:p>
          <a:p>
            <a:pPr algn="ctr"/>
            <a:r>
              <a:rPr lang="en-US" dirty="0">
                <a:solidFill>
                  <a:schemeClr val="accent1"/>
                </a:solidFill>
              </a:rPr>
              <a:t>(28x28) neurons, each with values between 0 and 255</a:t>
            </a:r>
          </a:p>
        </p:txBody>
      </p:sp>
      <p:sp>
        <p:nvSpPr>
          <p:cNvPr id="97" name="Left Brace 96">
            <a:extLst>
              <a:ext uri="{FF2B5EF4-FFF2-40B4-BE49-F238E27FC236}">
                <a16:creationId xmlns:a16="http://schemas.microsoft.com/office/drawing/2014/main" id="{B8C72193-C9E1-1D0E-A6A0-550298F3BA27}"/>
              </a:ext>
            </a:extLst>
          </p:cNvPr>
          <p:cNvSpPr/>
          <p:nvPr/>
        </p:nvSpPr>
        <p:spPr>
          <a:xfrm>
            <a:off x="6789761" y="2233506"/>
            <a:ext cx="194733" cy="240622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8" name="Left Brace 97">
            <a:extLst>
              <a:ext uri="{FF2B5EF4-FFF2-40B4-BE49-F238E27FC236}">
                <a16:creationId xmlns:a16="http://schemas.microsoft.com/office/drawing/2014/main" id="{90B5A420-26C5-8E87-4B3A-238885369257}"/>
              </a:ext>
            </a:extLst>
          </p:cNvPr>
          <p:cNvSpPr/>
          <p:nvPr/>
        </p:nvSpPr>
        <p:spPr>
          <a:xfrm rot="16200000">
            <a:off x="8751228" y="4631970"/>
            <a:ext cx="132256" cy="955038"/>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Left Brace 98">
            <a:extLst>
              <a:ext uri="{FF2B5EF4-FFF2-40B4-BE49-F238E27FC236}">
                <a16:creationId xmlns:a16="http://schemas.microsoft.com/office/drawing/2014/main" id="{55B98D67-85B7-DC8E-5788-27652DFE9CC3}"/>
              </a:ext>
            </a:extLst>
          </p:cNvPr>
          <p:cNvSpPr/>
          <p:nvPr/>
        </p:nvSpPr>
        <p:spPr>
          <a:xfrm rot="16200000">
            <a:off x="10690900" y="4663245"/>
            <a:ext cx="105074" cy="79654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7DDE2A74-E23A-740F-EC38-42CDE7311995}"/>
              </a:ext>
            </a:extLst>
          </p:cNvPr>
          <p:cNvSpPr txBox="1"/>
          <p:nvPr/>
        </p:nvSpPr>
        <p:spPr>
          <a:xfrm>
            <a:off x="10037793" y="5097464"/>
            <a:ext cx="1693959" cy="923330"/>
          </a:xfrm>
          <a:prstGeom prst="rect">
            <a:avLst/>
          </a:prstGeom>
          <a:noFill/>
        </p:spPr>
        <p:txBody>
          <a:bodyPr wrap="square" rtlCol="0">
            <a:spAutoFit/>
          </a:bodyPr>
          <a:lstStyle/>
          <a:p>
            <a:pPr algn="ctr"/>
            <a:r>
              <a:rPr lang="en-US" dirty="0">
                <a:solidFill>
                  <a:schemeClr val="accent2"/>
                </a:solidFill>
              </a:rPr>
              <a:t>Output Layer:</a:t>
            </a:r>
          </a:p>
          <a:p>
            <a:pPr algn="ctr"/>
            <a:r>
              <a:rPr lang="en-US" dirty="0">
                <a:solidFill>
                  <a:schemeClr val="accent2"/>
                </a:solidFill>
              </a:rPr>
              <a:t>10 classifiers for 10 digits</a:t>
            </a:r>
          </a:p>
        </p:txBody>
      </p:sp>
      <p:sp>
        <p:nvSpPr>
          <p:cNvPr id="101" name="TextBox 100">
            <a:extLst>
              <a:ext uri="{FF2B5EF4-FFF2-40B4-BE49-F238E27FC236}">
                <a16:creationId xmlns:a16="http://schemas.microsoft.com/office/drawing/2014/main" id="{3C1AE597-319E-E271-A819-84DD3CBF54CB}"/>
              </a:ext>
            </a:extLst>
          </p:cNvPr>
          <p:cNvSpPr txBox="1"/>
          <p:nvPr/>
        </p:nvSpPr>
        <p:spPr>
          <a:xfrm>
            <a:off x="7863840" y="5106258"/>
            <a:ext cx="2074025" cy="646331"/>
          </a:xfrm>
          <a:prstGeom prst="rect">
            <a:avLst/>
          </a:prstGeom>
          <a:noFill/>
        </p:spPr>
        <p:txBody>
          <a:bodyPr wrap="square" rtlCol="0">
            <a:spAutoFit/>
          </a:bodyPr>
          <a:lstStyle/>
          <a:p>
            <a:pPr algn="ctr"/>
            <a:r>
              <a:rPr lang="en-US" dirty="0">
                <a:solidFill>
                  <a:schemeClr val="accent5"/>
                </a:solidFill>
              </a:rPr>
              <a:t>Hidden Layer:</a:t>
            </a:r>
          </a:p>
          <a:p>
            <a:pPr algn="ctr"/>
            <a:r>
              <a:rPr lang="en-US" dirty="0">
                <a:solidFill>
                  <a:schemeClr val="accent5"/>
                </a:solidFill>
              </a:rPr>
              <a:t>16 hidden neurons</a:t>
            </a:r>
          </a:p>
        </p:txBody>
      </p:sp>
      <p:sp>
        <p:nvSpPr>
          <p:cNvPr id="5" name="Oval 4">
            <a:extLst>
              <a:ext uri="{FF2B5EF4-FFF2-40B4-BE49-F238E27FC236}">
                <a16:creationId xmlns:a16="http://schemas.microsoft.com/office/drawing/2014/main" id="{7EBDDD41-4E51-ED1E-02F2-25DA42845D35}"/>
              </a:ext>
            </a:extLst>
          </p:cNvPr>
          <p:cNvSpPr/>
          <p:nvPr/>
        </p:nvSpPr>
        <p:spPr>
          <a:xfrm>
            <a:off x="8634476" y="1698624"/>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8AEF311E-22FD-10B8-08C6-54B075876BFD}"/>
              </a:ext>
            </a:extLst>
          </p:cNvPr>
          <p:cNvSpPr/>
          <p:nvPr/>
        </p:nvSpPr>
        <p:spPr>
          <a:xfrm>
            <a:off x="8642345" y="2395321"/>
            <a:ext cx="365760" cy="36576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5241101-8CC3-0554-0098-D6ADF90DD832}"/>
              </a:ext>
            </a:extLst>
          </p:cNvPr>
          <p:cNvSpPr/>
          <p:nvPr/>
        </p:nvSpPr>
        <p:spPr>
          <a:xfrm>
            <a:off x="10534907" y="2620333"/>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6" name="Oval 45">
            <a:extLst>
              <a:ext uri="{FF2B5EF4-FFF2-40B4-BE49-F238E27FC236}">
                <a16:creationId xmlns:a16="http://schemas.microsoft.com/office/drawing/2014/main" id="{4061E23C-EA82-CB82-51E2-C15E47E3AB25}"/>
              </a:ext>
            </a:extLst>
          </p:cNvPr>
          <p:cNvSpPr/>
          <p:nvPr/>
        </p:nvSpPr>
        <p:spPr>
          <a:xfrm>
            <a:off x="10534907" y="1938660"/>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0" name="Oval 59">
            <a:extLst>
              <a:ext uri="{FF2B5EF4-FFF2-40B4-BE49-F238E27FC236}">
                <a16:creationId xmlns:a16="http://schemas.microsoft.com/office/drawing/2014/main" id="{FCFCF489-DA91-1D93-F99F-73412AF708A4}"/>
              </a:ext>
            </a:extLst>
          </p:cNvPr>
          <p:cNvSpPr/>
          <p:nvPr/>
        </p:nvSpPr>
        <p:spPr>
          <a:xfrm>
            <a:off x="10534907" y="4116466"/>
            <a:ext cx="365760" cy="36576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70" name="Straight Arrow Connector 69">
            <a:extLst>
              <a:ext uri="{FF2B5EF4-FFF2-40B4-BE49-F238E27FC236}">
                <a16:creationId xmlns:a16="http://schemas.microsoft.com/office/drawing/2014/main" id="{E79FB0C8-07DD-F5E4-4065-BAB5E1E9EAF3}"/>
              </a:ext>
            </a:extLst>
          </p:cNvPr>
          <p:cNvCxnSpPr>
            <a:stCxn id="52" idx="6"/>
            <a:endCxn id="5" idx="2"/>
          </p:cNvCxnSpPr>
          <p:nvPr/>
        </p:nvCxnSpPr>
        <p:spPr>
          <a:xfrm flipV="1">
            <a:off x="7435767" y="1881504"/>
            <a:ext cx="1198709" cy="3885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AA181CF-D1D5-B546-5373-D42C93443B79}"/>
              </a:ext>
            </a:extLst>
          </p:cNvPr>
          <p:cNvCxnSpPr>
            <a:stCxn id="52" idx="6"/>
            <a:endCxn id="6" idx="2"/>
          </p:cNvCxnSpPr>
          <p:nvPr/>
        </p:nvCxnSpPr>
        <p:spPr>
          <a:xfrm>
            <a:off x="7435767" y="2270082"/>
            <a:ext cx="1206578" cy="30811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5630637-32AE-0BEA-1E4B-E231A3363EDE}"/>
              </a:ext>
            </a:extLst>
          </p:cNvPr>
          <p:cNvCxnSpPr>
            <a:stCxn id="55" idx="6"/>
            <a:endCxn id="5" idx="2"/>
          </p:cNvCxnSpPr>
          <p:nvPr/>
        </p:nvCxnSpPr>
        <p:spPr>
          <a:xfrm flipV="1">
            <a:off x="7435767" y="1881504"/>
            <a:ext cx="1198709" cy="10777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F9E03DDF-2101-7060-DFDF-2DEFF58DE264}"/>
              </a:ext>
            </a:extLst>
          </p:cNvPr>
          <p:cNvCxnSpPr>
            <a:stCxn id="55" idx="6"/>
            <a:endCxn id="6" idx="2"/>
          </p:cNvCxnSpPr>
          <p:nvPr/>
        </p:nvCxnSpPr>
        <p:spPr>
          <a:xfrm flipV="1">
            <a:off x="7435767" y="2578201"/>
            <a:ext cx="1206578" cy="3810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06A6B0F-31E2-35BC-3C56-73853BDB1292}"/>
              </a:ext>
            </a:extLst>
          </p:cNvPr>
          <p:cNvCxnSpPr>
            <a:stCxn id="54" idx="6"/>
            <a:endCxn id="6" idx="2"/>
          </p:cNvCxnSpPr>
          <p:nvPr/>
        </p:nvCxnSpPr>
        <p:spPr>
          <a:xfrm flipV="1">
            <a:off x="7435767" y="2578201"/>
            <a:ext cx="1206578" cy="10279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ED4499E5-E6A2-47AC-CFF5-2B21B40A4745}"/>
              </a:ext>
            </a:extLst>
          </p:cNvPr>
          <p:cNvCxnSpPr>
            <a:stCxn id="54" idx="6"/>
            <a:endCxn id="5" idx="2"/>
          </p:cNvCxnSpPr>
          <p:nvPr/>
        </p:nvCxnSpPr>
        <p:spPr>
          <a:xfrm flipV="1">
            <a:off x="7435767" y="1881504"/>
            <a:ext cx="1198709" cy="172462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9C08D4F-56B2-A4A3-169F-C44B7CA1C7F8}"/>
              </a:ext>
            </a:extLst>
          </p:cNvPr>
          <p:cNvCxnSpPr>
            <a:stCxn id="53" idx="6"/>
            <a:endCxn id="5" idx="2"/>
          </p:cNvCxnSpPr>
          <p:nvPr/>
        </p:nvCxnSpPr>
        <p:spPr>
          <a:xfrm flipV="1">
            <a:off x="7435767" y="1881504"/>
            <a:ext cx="1198709" cy="234945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225BBFA4-14A1-969A-058B-9FE802C5BEA0}"/>
              </a:ext>
            </a:extLst>
          </p:cNvPr>
          <p:cNvCxnSpPr>
            <a:stCxn id="53" idx="6"/>
            <a:endCxn id="6" idx="2"/>
          </p:cNvCxnSpPr>
          <p:nvPr/>
        </p:nvCxnSpPr>
        <p:spPr>
          <a:xfrm flipV="1">
            <a:off x="7435767" y="2578201"/>
            <a:ext cx="1206578" cy="16527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373BF0DC-60E5-3019-D0AF-CAD4967BE2BB}"/>
              </a:ext>
            </a:extLst>
          </p:cNvPr>
          <p:cNvCxnSpPr>
            <a:stCxn id="5" idx="6"/>
            <a:endCxn id="46" idx="2"/>
          </p:cNvCxnSpPr>
          <p:nvPr/>
        </p:nvCxnSpPr>
        <p:spPr>
          <a:xfrm>
            <a:off x="9000236" y="1881504"/>
            <a:ext cx="1534671" cy="2400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55058C8A-78A9-EC19-01C9-D247CAD4240A}"/>
              </a:ext>
            </a:extLst>
          </p:cNvPr>
          <p:cNvCxnSpPr>
            <a:stCxn id="5" idx="6"/>
            <a:endCxn id="44" idx="2"/>
          </p:cNvCxnSpPr>
          <p:nvPr/>
        </p:nvCxnSpPr>
        <p:spPr>
          <a:xfrm>
            <a:off x="9000236" y="1881504"/>
            <a:ext cx="1534671" cy="92170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4635E78B-B4A2-4525-E78E-25F3E13E39F0}"/>
              </a:ext>
            </a:extLst>
          </p:cNvPr>
          <p:cNvCxnSpPr>
            <a:stCxn id="5" idx="6"/>
            <a:endCxn id="56" idx="2"/>
          </p:cNvCxnSpPr>
          <p:nvPr/>
        </p:nvCxnSpPr>
        <p:spPr>
          <a:xfrm>
            <a:off x="9000236" y="1881504"/>
            <a:ext cx="1534671" cy="16803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EDCB7282-8ABB-C352-421E-8F744B65B01A}"/>
              </a:ext>
            </a:extLst>
          </p:cNvPr>
          <p:cNvCxnSpPr>
            <a:stCxn id="5" idx="6"/>
            <a:endCxn id="60" idx="2"/>
          </p:cNvCxnSpPr>
          <p:nvPr/>
        </p:nvCxnSpPr>
        <p:spPr>
          <a:xfrm>
            <a:off x="9000236" y="1881504"/>
            <a:ext cx="1534671" cy="24178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3F43EAD-4C65-3362-DC13-D0484B8BFDF1}"/>
              </a:ext>
            </a:extLst>
          </p:cNvPr>
          <p:cNvCxnSpPr>
            <a:stCxn id="6" idx="6"/>
            <a:endCxn id="46" idx="2"/>
          </p:cNvCxnSpPr>
          <p:nvPr/>
        </p:nvCxnSpPr>
        <p:spPr>
          <a:xfrm flipV="1">
            <a:off x="9008105" y="2121540"/>
            <a:ext cx="1526802" cy="45666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B0009944-5700-7909-BA6D-6ABDE4AD3301}"/>
              </a:ext>
            </a:extLst>
          </p:cNvPr>
          <p:cNvCxnSpPr>
            <a:stCxn id="6" idx="6"/>
            <a:endCxn id="44" idx="2"/>
          </p:cNvCxnSpPr>
          <p:nvPr/>
        </p:nvCxnSpPr>
        <p:spPr>
          <a:xfrm>
            <a:off x="9008105" y="2578201"/>
            <a:ext cx="1526802" cy="2250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C83310E-52E9-2B77-31EB-7AC8ACB4BDAB}"/>
              </a:ext>
            </a:extLst>
          </p:cNvPr>
          <p:cNvCxnSpPr>
            <a:stCxn id="6" idx="6"/>
            <a:endCxn id="56" idx="2"/>
          </p:cNvCxnSpPr>
          <p:nvPr/>
        </p:nvCxnSpPr>
        <p:spPr>
          <a:xfrm>
            <a:off x="9008105" y="2578201"/>
            <a:ext cx="1526802" cy="98367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6E421AF6-18AF-B816-3461-8ECE4D5E242F}"/>
              </a:ext>
            </a:extLst>
          </p:cNvPr>
          <p:cNvCxnSpPr>
            <a:stCxn id="6" idx="6"/>
            <a:endCxn id="60" idx="2"/>
          </p:cNvCxnSpPr>
          <p:nvPr/>
        </p:nvCxnSpPr>
        <p:spPr>
          <a:xfrm>
            <a:off x="9008105" y="2578201"/>
            <a:ext cx="1526802" cy="172114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B978EDC8-8DAD-BEF6-06FA-1FB3B0F891E8}"/>
              </a:ext>
            </a:extLst>
          </p:cNvPr>
          <p:cNvCxnSpPr>
            <a:stCxn id="57" idx="6"/>
            <a:endCxn id="46" idx="2"/>
          </p:cNvCxnSpPr>
          <p:nvPr/>
        </p:nvCxnSpPr>
        <p:spPr>
          <a:xfrm flipV="1">
            <a:off x="9017338" y="2121540"/>
            <a:ext cx="1517569" cy="12404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58CAF19B-9CF0-53AF-0E27-BCAB6F07DF19}"/>
              </a:ext>
            </a:extLst>
          </p:cNvPr>
          <p:cNvCxnSpPr>
            <a:stCxn id="57" idx="6"/>
            <a:endCxn id="44" idx="2"/>
          </p:cNvCxnSpPr>
          <p:nvPr/>
        </p:nvCxnSpPr>
        <p:spPr>
          <a:xfrm flipV="1">
            <a:off x="9017338" y="2803213"/>
            <a:ext cx="1517569" cy="55879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4A39034C-1D00-8CF9-99BD-400C15A4CD75}"/>
              </a:ext>
            </a:extLst>
          </p:cNvPr>
          <p:cNvCxnSpPr>
            <a:stCxn id="57" idx="6"/>
            <a:endCxn id="60" idx="2"/>
          </p:cNvCxnSpPr>
          <p:nvPr/>
        </p:nvCxnSpPr>
        <p:spPr>
          <a:xfrm>
            <a:off x="9017338" y="3362003"/>
            <a:ext cx="1517569" cy="9373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D6F6DDE-1FE8-4FC0-5567-9F4827CCCC12}"/>
              </a:ext>
            </a:extLst>
          </p:cNvPr>
          <p:cNvCxnSpPr>
            <a:stCxn id="59" idx="6"/>
            <a:endCxn id="46" idx="2"/>
          </p:cNvCxnSpPr>
          <p:nvPr/>
        </p:nvCxnSpPr>
        <p:spPr>
          <a:xfrm flipV="1">
            <a:off x="9031054" y="2121540"/>
            <a:ext cx="1503853" cy="193715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3806ABDE-85BD-1ECA-87EC-4471CBB3108B}"/>
              </a:ext>
            </a:extLst>
          </p:cNvPr>
          <p:cNvCxnSpPr>
            <a:stCxn id="59" idx="6"/>
            <a:endCxn id="44" idx="2"/>
          </p:cNvCxnSpPr>
          <p:nvPr/>
        </p:nvCxnSpPr>
        <p:spPr>
          <a:xfrm flipV="1">
            <a:off x="9031054" y="2803213"/>
            <a:ext cx="1503853" cy="12554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AD035A1E-C38B-8B6B-4842-DBB36DF02631}"/>
              </a:ext>
            </a:extLst>
          </p:cNvPr>
          <p:cNvCxnSpPr>
            <a:stCxn id="59" idx="6"/>
            <a:endCxn id="60" idx="2"/>
          </p:cNvCxnSpPr>
          <p:nvPr/>
        </p:nvCxnSpPr>
        <p:spPr>
          <a:xfrm>
            <a:off x="9031054" y="4058699"/>
            <a:ext cx="1503853" cy="240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0A0DB14F-5E3A-CF54-2B94-48D5EC830247}"/>
              </a:ext>
            </a:extLst>
          </p:cNvPr>
          <p:cNvCxnSpPr>
            <a:stCxn id="58" idx="6"/>
            <a:endCxn id="46" idx="2"/>
          </p:cNvCxnSpPr>
          <p:nvPr/>
        </p:nvCxnSpPr>
        <p:spPr>
          <a:xfrm flipV="1">
            <a:off x="9008105" y="2121540"/>
            <a:ext cx="1526802" cy="26765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942BD52F-419F-1944-A610-39A883980654}"/>
              </a:ext>
            </a:extLst>
          </p:cNvPr>
          <p:cNvCxnSpPr>
            <a:stCxn id="58" idx="6"/>
            <a:endCxn id="44" idx="2"/>
          </p:cNvCxnSpPr>
          <p:nvPr/>
        </p:nvCxnSpPr>
        <p:spPr>
          <a:xfrm flipV="1">
            <a:off x="9008105" y="2803213"/>
            <a:ext cx="1526802" cy="19949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EA28274F-3A75-4A7B-1050-BBE363DF0BDC}"/>
              </a:ext>
            </a:extLst>
          </p:cNvPr>
          <p:cNvCxnSpPr>
            <a:stCxn id="58" idx="6"/>
            <a:endCxn id="60" idx="2"/>
          </p:cNvCxnSpPr>
          <p:nvPr/>
        </p:nvCxnSpPr>
        <p:spPr>
          <a:xfrm flipV="1">
            <a:off x="9008105" y="4299346"/>
            <a:ext cx="1526802" cy="498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37" name="TextBox 136">
                <a:extLst>
                  <a:ext uri="{FF2B5EF4-FFF2-40B4-BE49-F238E27FC236}">
                    <a16:creationId xmlns:a16="http://schemas.microsoft.com/office/drawing/2014/main" id="{3887B0DB-F3DC-B3F5-EA8F-4AEA992BE6BF}"/>
                  </a:ext>
                </a:extLst>
              </p:cNvPr>
              <p:cNvSpPr txBox="1"/>
              <p:nvPr/>
            </p:nvSpPr>
            <p:spPr>
              <a:xfrm>
                <a:off x="10658476" y="3775127"/>
                <a:ext cx="1186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p:sp>
            <p:nvSpPr>
              <p:cNvPr id="137" name="TextBox 136">
                <a:extLst>
                  <a:ext uri="{FF2B5EF4-FFF2-40B4-BE49-F238E27FC236}">
                    <a16:creationId xmlns:a16="http://schemas.microsoft.com/office/drawing/2014/main" id="{3887B0DB-F3DC-B3F5-EA8F-4AEA992BE6BF}"/>
                  </a:ext>
                </a:extLst>
              </p:cNvPr>
              <p:cNvSpPr txBox="1">
                <a:spLocks noRot="1" noChangeAspect="1" noMove="1" noResize="1" noEditPoints="1" noAdjustHandles="1" noChangeArrowheads="1" noChangeShapeType="1" noTextEdit="1"/>
              </p:cNvSpPr>
              <p:nvPr/>
            </p:nvSpPr>
            <p:spPr>
              <a:xfrm>
                <a:off x="10658476" y="3775127"/>
                <a:ext cx="118622" cy="276999"/>
              </a:xfrm>
              <a:prstGeom prst="rect">
                <a:avLst/>
              </a:prstGeom>
              <a:blipFill>
                <a:blip r:embed="rId8"/>
                <a:stretch>
                  <a:fillRect l="-40000" r="-40000"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TextBox 137">
                <a:extLst>
                  <a:ext uri="{FF2B5EF4-FFF2-40B4-BE49-F238E27FC236}">
                    <a16:creationId xmlns:a16="http://schemas.microsoft.com/office/drawing/2014/main" id="{9BCF7DC5-D5AE-3F6F-CDA2-4F7989F3AFD2}"/>
                  </a:ext>
                </a:extLst>
              </p:cNvPr>
              <p:cNvSpPr txBox="1"/>
              <p:nvPr/>
            </p:nvSpPr>
            <p:spPr>
              <a:xfrm>
                <a:off x="7189981" y="3781700"/>
                <a:ext cx="1186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p:sp>
            <p:nvSpPr>
              <p:cNvPr id="138" name="TextBox 137">
                <a:extLst>
                  <a:ext uri="{FF2B5EF4-FFF2-40B4-BE49-F238E27FC236}">
                    <a16:creationId xmlns:a16="http://schemas.microsoft.com/office/drawing/2014/main" id="{9BCF7DC5-D5AE-3F6F-CDA2-4F7989F3AFD2}"/>
                  </a:ext>
                </a:extLst>
              </p:cNvPr>
              <p:cNvSpPr txBox="1">
                <a:spLocks noRot="1" noChangeAspect="1" noMove="1" noResize="1" noEditPoints="1" noAdjustHandles="1" noChangeArrowheads="1" noChangeShapeType="1" noTextEdit="1"/>
              </p:cNvSpPr>
              <p:nvPr/>
            </p:nvSpPr>
            <p:spPr>
              <a:xfrm>
                <a:off x="7189981" y="3781700"/>
                <a:ext cx="118622" cy="276999"/>
              </a:xfrm>
              <a:prstGeom prst="rect">
                <a:avLst/>
              </a:prstGeom>
              <a:blipFill>
                <a:blip r:embed="rId9"/>
                <a:stretch>
                  <a:fillRect l="-27273" r="-36364"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TextBox 138">
                <a:extLst>
                  <a:ext uri="{FF2B5EF4-FFF2-40B4-BE49-F238E27FC236}">
                    <a16:creationId xmlns:a16="http://schemas.microsoft.com/office/drawing/2014/main" id="{43E37CAE-0D7B-D3CE-9809-591E4C1F1987}"/>
                  </a:ext>
                </a:extLst>
              </p:cNvPr>
              <p:cNvSpPr txBox="1"/>
              <p:nvPr/>
            </p:nvSpPr>
            <p:spPr>
              <a:xfrm>
                <a:off x="8800518" y="4291303"/>
                <a:ext cx="1186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p:txBody>
          </p:sp>
        </mc:Choice>
        <mc:Fallback>
          <p:sp>
            <p:nvSpPr>
              <p:cNvPr id="139" name="TextBox 138">
                <a:extLst>
                  <a:ext uri="{FF2B5EF4-FFF2-40B4-BE49-F238E27FC236}">
                    <a16:creationId xmlns:a16="http://schemas.microsoft.com/office/drawing/2014/main" id="{43E37CAE-0D7B-D3CE-9809-591E4C1F1987}"/>
                  </a:ext>
                </a:extLst>
              </p:cNvPr>
              <p:cNvSpPr txBox="1">
                <a:spLocks noRot="1" noChangeAspect="1" noMove="1" noResize="1" noEditPoints="1" noAdjustHandles="1" noChangeArrowheads="1" noChangeShapeType="1" noTextEdit="1"/>
              </p:cNvSpPr>
              <p:nvPr/>
            </p:nvSpPr>
            <p:spPr>
              <a:xfrm>
                <a:off x="8800518" y="4291303"/>
                <a:ext cx="118622" cy="276999"/>
              </a:xfrm>
              <a:prstGeom prst="rect">
                <a:avLst/>
              </a:prstGeom>
              <a:blipFill>
                <a:blip r:embed="rId10"/>
                <a:stretch>
                  <a:fillRect l="-50000" r="-40000" b="-4348"/>
                </a:stretch>
              </a:blipFill>
            </p:spPr>
            <p:txBody>
              <a:bodyPr/>
              <a:lstStyle/>
              <a:p>
                <a:r>
                  <a:rPr lang="en-US">
                    <a:noFill/>
                  </a:rPr>
                  <a:t> </a:t>
                </a:r>
              </a:p>
            </p:txBody>
          </p:sp>
        </mc:Fallback>
      </mc:AlternateContent>
      <p:pic>
        <p:nvPicPr>
          <p:cNvPr id="4098" name="Picture 2" descr="MNIST — Dataset of Handwritten Digits ...">
            <a:extLst>
              <a:ext uri="{FF2B5EF4-FFF2-40B4-BE49-F238E27FC236}">
                <a16:creationId xmlns:a16="http://schemas.microsoft.com/office/drawing/2014/main" id="{4EC5989C-0FFB-AA18-C575-2EBE59B321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128" y="5438175"/>
            <a:ext cx="2758528" cy="137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54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Networks – Deep(er) Neural Networks</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0E9D848-FAC8-20B5-6E42-BE5D273C4DB5}"/>
              </a:ext>
            </a:extLst>
          </p:cNvPr>
          <p:cNvSpPr txBox="1"/>
          <p:nvPr/>
        </p:nvSpPr>
        <p:spPr>
          <a:xfrm>
            <a:off x="272337" y="1881504"/>
            <a:ext cx="4038670" cy="2308324"/>
          </a:xfrm>
          <a:prstGeom prst="rect">
            <a:avLst/>
          </a:prstGeom>
          <a:solidFill>
            <a:srgbClr val="FFC000"/>
          </a:solidFill>
        </p:spPr>
        <p:txBody>
          <a:bodyPr wrap="none" rtlCol="0">
            <a:spAutoFit/>
          </a:bodyPr>
          <a:lstStyle/>
          <a:p>
            <a:pPr marL="285750" indent="-285750">
              <a:buFont typeface="Arial" panose="020B0604020202020204" pitchFamily="34" charset="0"/>
              <a:buChar char="•"/>
            </a:pPr>
            <a:r>
              <a:rPr lang="en-US" dirty="0"/>
              <a:t>Definition:</a:t>
            </a:r>
          </a:p>
          <a:p>
            <a:pPr marL="742950" lvl="1" indent="-285750">
              <a:buFont typeface="Arial" panose="020B0604020202020204" pitchFamily="34" charset="0"/>
              <a:buChar char="•"/>
            </a:pPr>
            <a:r>
              <a:rPr lang="en-US" dirty="0"/>
              <a:t>More than1 hidden layer</a:t>
            </a:r>
          </a:p>
          <a:p>
            <a:pPr marL="742950" lvl="1" indent="-285750">
              <a:buFont typeface="Arial" panose="020B0604020202020204" pitchFamily="34" charset="0"/>
              <a:buChar char="•"/>
            </a:pPr>
            <a:r>
              <a:rPr lang="en-US" dirty="0"/>
              <a:t>More than 3 layers</a:t>
            </a:r>
          </a:p>
          <a:p>
            <a:pPr marL="285750" indent="-285750">
              <a:buFont typeface="Arial" panose="020B0604020202020204" pitchFamily="34" charset="0"/>
              <a:buChar char="•"/>
            </a:pPr>
            <a:r>
              <a:rPr lang="en-US" dirty="0"/>
              <a:t>Types:</a:t>
            </a:r>
          </a:p>
          <a:p>
            <a:pPr marL="742950" lvl="1" indent="-285750">
              <a:buFont typeface="Arial" panose="020B0604020202020204" pitchFamily="34" charset="0"/>
              <a:buChar char="•"/>
            </a:pPr>
            <a:r>
              <a:rPr lang="en-US" dirty="0"/>
              <a:t>Simple</a:t>
            </a:r>
          </a:p>
          <a:p>
            <a:pPr marL="742950" lvl="1" indent="-285750">
              <a:buFont typeface="Arial" panose="020B0604020202020204" pitchFamily="34" charset="0"/>
              <a:buChar char="•"/>
            </a:pPr>
            <a:r>
              <a:rPr lang="en-US" dirty="0"/>
              <a:t>Convolutional Neural Networks</a:t>
            </a:r>
          </a:p>
          <a:p>
            <a:pPr marL="742950" lvl="1" indent="-285750">
              <a:buFont typeface="Arial" panose="020B0604020202020204" pitchFamily="34" charset="0"/>
              <a:buChar char="•"/>
            </a:pPr>
            <a:r>
              <a:rPr lang="en-US" dirty="0"/>
              <a:t>Recurrent Neural Networks</a:t>
            </a:r>
          </a:p>
          <a:p>
            <a:pPr marL="742950" lvl="1" indent="-285750">
              <a:buFont typeface="Arial" panose="020B0604020202020204" pitchFamily="34" charset="0"/>
              <a:buChar char="•"/>
            </a:pPr>
            <a:r>
              <a:rPr lang="en-US" dirty="0"/>
              <a:t>Autoencoders</a:t>
            </a:r>
          </a:p>
        </p:txBody>
      </p:sp>
      <p:grpSp>
        <p:nvGrpSpPr>
          <p:cNvPr id="88" name="Group 87">
            <a:extLst>
              <a:ext uri="{FF2B5EF4-FFF2-40B4-BE49-F238E27FC236}">
                <a16:creationId xmlns:a16="http://schemas.microsoft.com/office/drawing/2014/main" id="{D28B5220-0E71-8074-2B23-62BA122E7F6E}"/>
              </a:ext>
            </a:extLst>
          </p:cNvPr>
          <p:cNvGrpSpPr/>
          <p:nvPr/>
        </p:nvGrpSpPr>
        <p:grpSpPr>
          <a:xfrm>
            <a:off x="7181937" y="2071728"/>
            <a:ext cx="722376" cy="2670048"/>
            <a:chOff x="7181937" y="2071728"/>
            <a:chExt cx="722376" cy="2670048"/>
          </a:xfrm>
        </p:grpSpPr>
        <p:sp>
          <p:nvSpPr>
            <p:cNvPr id="38" name="Rectangle 37">
              <a:extLst>
                <a:ext uri="{FF2B5EF4-FFF2-40B4-BE49-F238E27FC236}">
                  <a16:creationId xmlns:a16="http://schemas.microsoft.com/office/drawing/2014/main" id="{F7105897-6472-AAF3-7CA4-5820F91D9F65}"/>
                </a:ext>
              </a:extLst>
            </p:cNvPr>
            <p:cNvSpPr/>
            <p:nvPr/>
          </p:nvSpPr>
          <p:spPr>
            <a:xfrm>
              <a:off x="7181937" y="2071728"/>
              <a:ext cx="722376" cy="2670048"/>
            </a:xfrm>
            <a:prstGeom prst="rect">
              <a:avLst/>
            </a:prstGeom>
            <a:solidFill>
              <a:schemeClr val="accent4">
                <a:alpha val="55000"/>
              </a:schemeClr>
            </a:solidFill>
            <a:ln>
              <a:solidFill>
                <a:schemeClr val="accent4">
                  <a:alpha val="5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BA72584A-EBA1-80CC-AE03-91DFF777D2B1}"/>
                </a:ext>
              </a:extLst>
            </p:cNvPr>
            <p:cNvSpPr/>
            <p:nvPr/>
          </p:nvSpPr>
          <p:spPr>
            <a:xfrm>
              <a:off x="7353471" y="2233506"/>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C5C0D1FF-3434-0562-CCF8-0B8AD0AA70C7}"/>
                </a:ext>
              </a:extLst>
            </p:cNvPr>
            <p:cNvSpPr/>
            <p:nvPr/>
          </p:nvSpPr>
          <p:spPr>
            <a:xfrm>
              <a:off x="7353471" y="4194385"/>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D3589F3A-096A-AD8E-E90F-70CD5D8E84EC}"/>
                </a:ext>
              </a:extLst>
            </p:cNvPr>
            <p:cNvSpPr/>
            <p:nvPr/>
          </p:nvSpPr>
          <p:spPr>
            <a:xfrm>
              <a:off x="7353471" y="3569548"/>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410BD245-F7A2-F01C-B70F-ECDE80D5AF8A}"/>
                </a:ext>
              </a:extLst>
            </p:cNvPr>
            <p:cNvSpPr/>
            <p:nvPr/>
          </p:nvSpPr>
          <p:spPr>
            <a:xfrm>
              <a:off x="7353471" y="2922693"/>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a:extLst>
              <a:ext uri="{FF2B5EF4-FFF2-40B4-BE49-F238E27FC236}">
                <a16:creationId xmlns:a16="http://schemas.microsoft.com/office/drawing/2014/main" id="{4F34F3B3-9547-CD21-F385-425D04D280D1}"/>
              </a:ext>
            </a:extLst>
          </p:cNvPr>
          <p:cNvGrpSpPr/>
          <p:nvPr/>
        </p:nvGrpSpPr>
        <p:grpSpPr>
          <a:xfrm>
            <a:off x="8617169" y="2071728"/>
            <a:ext cx="722376" cy="2670048"/>
            <a:chOff x="8617169" y="2071728"/>
            <a:chExt cx="722376" cy="2670048"/>
          </a:xfrm>
        </p:grpSpPr>
        <p:sp>
          <p:nvSpPr>
            <p:cNvPr id="66" name="Rectangle 65">
              <a:extLst>
                <a:ext uri="{FF2B5EF4-FFF2-40B4-BE49-F238E27FC236}">
                  <a16:creationId xmlns:a16="http://schemas.microsoft.com/office/drawing/2014/main" id="{C7DE5A75-DB64-4480-AA72-E77490693FBB}"/>
                </a:ext>
              </a:extLst>
            </p:cNvPr>
            <p:cNvSpPr/>
            <p:nvPr/>
          </p:nvSpPr>
          <p:spPr>
            <a:xfrm>
              <a:off x="8617169" y="2071728"/>
              <a:ext cx="722376" cy="2670048"/>
            </a:xfrm>
            <a:prstGeom prst="rect">
              <a:avLst/>
            </a:prstGeom>
            <a:solidFill>
              <a:schemeClr val="accent4">
                <a:alpha val="55000"/>
              </a:schemeClr>
            </a:solidFill>
            <a:ln>
              <a:solidFill>
                <a:schemeClr val="accent4">
                  <a:alpha val="5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B40AB92B-5851-8520-C635-B01F664CC837}"/>
                </a:ext>
              </a:extLst>
            </p:cNvPr>
            <p:cNvSpPr/>
            <p:nvPr/>
          </p:nvSpPr>
          <p:spPr>
            <a:xfrm>
              <a:off x="8795970" y="2233506"/>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8B68D19F-2CEB-E7BE-C34B-2EC37C759776}"/>
                </a:ext>
              </a:extLst>
            </p:cNvPr>
            <p:cNvSpPr/>
            <p:nvPr/>
          </p:nvSpPr>
          <p:spPr>
            <a:xfrm>
              <a:off x="8795970" y="4194385"/>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9D6F541E-6302-E7B7-F4E7-9CEB2F5C3D0F}"/>
                </a:ext>
              </a:extLst>
            </p:cNvPr>
            <p:cNvSpPr/>
            <p:nvPr/>
          </p:nvSpPr>
          <p:spPr>
            <a:xfrm>
              <a:off x="8795970" y="3569548"/>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7397CA56-A155-C84F-96FE-5334E5425499}"/>
                </a:ext>
              </a:extLst>
            </p:cNvPr>
            <p:cNvSpPr/>
            <p:nvPr/>
          </p:nvSpPr>
          <p:spPr>
            <a:xfrm>
              <a:off x="8795970" y="2922693"/>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a:extLst>
              <a:ext uri="{FF2B5EF4-FFF2-40B4-BE49-F238E27FC236}">
                <a16:creationId xmlns:a16="http://schemas.microsoft.com/office/drawing/2014/main" id="{238D7E62-C838-3138-DD90-925D177FD9B7}"/>
              </a:ext>
            </a:extLst>
          </p:cNvPr>
          <p:cNvGrpSpPr/>
          <p:nvPr/>
        </p:nvGrpSpPr>
        <p:grpSpPr>
          <a:xfrm>
            <a:off x="5917692" y="2443363"/>
            <a:ext cx="722376" cy="1926778"/>
            <a:chOff x="5917692" y="2443363"/>
            <a:chExt cx="722376" cy="1926778"/>
          </a:xfrm>
        </p:grpSpPr>
        <p:sp>
          <p:nvSpPr>
            <p:cNvPr id="91" name="Rectangle 90">
              <a:extLst>
                <a:ext uri="{FF2B5EF4-FFF2-40B4-BE49-F238E27FC236}">
                  <a16:creationId xmlns:a16="http://schemas.microsoft.com/office/drawing/2014/main" id="{8BC62274-D093-A80B-0B9C-F1BEBA575244}"/>
                </a:ext>
              </a:extLst>
            </p:cNvPr>
            <p:cNvSpPr/>
            <p:nvPr/>
          </p:nvSpPr>
          <p:spPr>
            <a:xfrm>
              <a:off x="5917692" y="2443363"/>
              <a:ext cx="722376" cy="1926778"/>
            </a:xfrm>
            <a:prstGeom prst="rect">
              <a:avLst/>
            </a:prstGeom>
            <a:solidFill>
              <a:schemeClr val="accent2">
                <a:alpha val="55000"/>
              </a:schemeClr>
            </a:solidFill>
            <a:ln>
              <a:solidFill>
                <a:schemeClr val="accent2">
                  <a:alpha val="5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E6E8137E-8E35-5E39-6D10-E5CF2B27C977}"/>
                </a:ext>
              </a:extLst>
            </p:cNvPr>
            <p:cNvSpPr/>
            <p:nvPr/>
          </p:nvSpPr>
          <p:spPr>
            <a:xfrm>
              <a:off x="6096000" y="2653241"/>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79644815-4169-FE1C-943E-9E446400BA0D}"/>
                </a:ext>
              </a:extLst>
            </p:cNvPr>
            <p:cNvSpPr/>
            <p:nvPr/>
          </p:nvSpPr>
          <p:spPr>
            <a:xfrm>
              <a:off x="6096000" y="3839000"/>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A4B007C3-0D7B-209C-F9BB-D2B7321D65E7}"/>
                </a:ext>
              </a:extLst>
            </p:cNvPr>
            <p:cNvSpPr/>
            <p:nvPr/>
          </p:nvSpPr>
          <p:spPr>
            <a:xfrm>
              <a:off x="6096000" y="3247422"/>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9">
            <a:extLst>
              <a:ext uri="{FF2B5EF4-FFF2-40B4-BE49-F238E27FC236}">
                <a16:creationId xmlns:a16="http://schemas.microsoft.com/office/drawing/2014/main" id="{78CC555D-1006-331D-3D00-21B7CBFC983F}"/>
              </a:ext>
            </a:extLst>
          </p:cNvPr>
          <p:cNvGrpSpPr/>
          <p:nvPr/>
        </p:nvGrpSpPr>
        <p:grpSpPr>
          <a:xfrm>
            <a:off x="9937866" y="3009353"/>
            <a:ext cx="722376" cy="815062"/>
            <a:chOff x="9937866" y="3009353"/>
            <a:chExt cx="722376" cy="815062"/>
          </a:xfrm>
        </p:grpSpPr>
        <p:sp>
          <p:nvSpPr>
            <p:cNvPr id="106" name="Rectangle 105">
              <a:extLst>
                <a:ext uri="{FF2B5EF4-FFF2-40B4-BE49-F238E27FC236}">
                  <a16:creationId xmlns:a16="http://schemas.microsoft.com/office/drawing/2014/main" id="{BF6B64CF-3379-5E6E-44AA-D068016C8560}"/>
                </a:ext>
              </a:extLst>
            </p:cNvPr>
            <p:cNvSpPr/>
            <p:nvPr/>
          </p:nvSpPr>
          <p:spPr>
            <a:xfrm>
              <a:off x="9937866" y="3009353"/>
              <a:ext cx="722376" cy="815062"/>
            </a:xfrm>
            <a:prstGeom prst="rect">
              <a:avLst/>
            </a:prstGeom>
            <a:solidFill>
              <a:schemeClr val="accent6">
                <a:alpha val="55000"/>
              </a:schemeClr>
            </a:solidFill>
            <a:ln>
              <a:solidFill>
                <a:schemeClr val="accent6">
                  <a:alpha val="5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8EC7ED82-7957-A5A5-243C-01221E9AA0A6}"/>
                </a:ext>
              </a:extLst>
            </p:cNvPr>
            <p:cNvSpPr/>
            <p:nvPr/>
          </p:nvSpPr>
          <p:spPr>
            <a:xfrm>
              <a:off x="10104797" y="3234004"/>
              <a:ext cx="365760" cy="36576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14" name="Straight Arrow Connector 113">
            <a:extLst>
              <a:ext uri="{FF2B5EF4-FFF2-40B4-BE49-F238E27FC236}">
                <a16:creationId xmlns:a16="http://schemas.microsoft.com/office/drawing/2014/main" id="{F2972626-B756-D816-5AC3-BAB31CC453A0}"/>
              </a:ext>
            </a:extLst>
          </p:cNvPr>
          <p:cNvCxnSpPr>
            <a:stCxn id="93" idx="6"/>
            <a:endCxn id="49" idx="2"/>
          </p:cNvCxnSpPr>
          <p:nvPr/>
        </p:nvCxnSpPr>
        <p:spPr>
          <a:xfrm flipV="1">
            <a:off x="6461760" y="2416386"/>
            <a:ext cx="891711" cy="419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116BA524-B4A7-30D4-EBE3-6C2600DF6CD4}"/>
              </a:ext>
            </a:extLst>
          </p:cNvPr>
          <p:cNvCxnSpPr>
            <a:cxnSpLocks/>
            <a:stCxn id="93" idx="6"/>
            <a:endCxn id="64" idx="2"/>
          </p:cNvCxnSpPr>
          <p:nvPr/>
        </p:nvCxnSpPr>
        <p:spPr>
          <a:xfrm>
            <a:off x="6461760" y="2836121"/>
            <a:ext cx="891711" cy="2694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E8F9850-2DB5-E137-996D-72E8A4D7C5ED}"/>
              </a:ext>
            </a:extLst>
          </p:cNvPr>
          <p:cNvCxnSpPr>
            <a:cxnSpLocks/>
            <a:stCxn id="93" idx="6"/>
            <a:endCxn id="62" idx="2"/>
          </p:cNvCxnSpPr>
          <p:nvPr/>
        </p:nvCxnSpPr>
        <p:spPr>
          <a:xfrm>
            <a:off x="6461760" y="2836121"/>
            <a:ext cx="891711" cy="916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3D7F634D-1133-B09A-C6B0-865FBDEF4787}"/>
              </a:ext>
            </a:extLst>
          </p:cNvPr>
          <p:cNvCxnSpPr>
            <a:cxnSpLocks/>
            <a:stCxn id="93" idx="6"/>
            <a:endCxn id="51" idx="2"/>
          </p:cNvCxnSpPr>
          <p:nvPr/>
        </p:nvCxnSpPr>
        <p:spPr>
          <a:xfrm>
            <a:off x="6461760" y="2836121"/>
            <a:ext cx="891711" cy="154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0" name="Straight Arrow Connector 4099">
            <a:extLst>
              <a:ext uri="{FF2B5EF4-FFF2-40B4-BE49-F238E27FC236}">
                <a16:creationId xmlns:a16="http://schemas.microsoft.com/office/drawing/2014/main" id="{4BACC7A4-BB16-7C5E-F24B-5E80BBC7A964}"/>
              </a:ext>
            </a:extLst>
          </p:cNvPr>
          <p:cNvCxnSpPr>
            <a:stCxn id="102" idx="6"/>
            <a:endCxn id="49" idx="2"/>
          </p:cNvCxnSpPr>
          <p:nvPr/>
        </p:nvCxnSpPr>
        <p:spPr>
          <a:xfrm flipV="1">
            <a:off x="6461760" y="2416386"/>
            <a:ext cx="891711" cy="1013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2" name="Straight Arrow Connector 4101">
            <a:extLst>
              <a:ext uri="{FF2B5EF4-FFF2-40B4-BE49-F238E27FC236}">
                <a16:creationId xmlns:a16="http://schemas.microsoft.com/office/drawing/2014/main" id="{E24744C4-C805-9207-0B17-A45AF617338F}"/>
              </a:ext>
            </a:extLst>
          </p:cNvPr>
          <p:cNvCxnSpPr>
            <a:stCxn id="102" idx="6"/>
            <a:endCxn id="64" idx="2"/>
          </p:cNvCxnSpPr>
          <p:nvPr/>
        </p:nvCxnSpPr>
        <p:spPr>
          <a:xfrm flipV="1">
            <a:off x="6461760" y="3105573"/>
            <a:ext cx="891711" cy="3247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4" name="Straight Arrow Connector 4103">
            <a:extLst>
              <a:ext uri="{FF2B5EF4-FFF2-40B4-BE49-F238E27FC236}">
                <a16:creationId xmlns:a16="http://schemas.microsoft.com/office/drawing/2014/main" id="{ED64EEC0-209E-1793-CFC1-DA406E449107}"/>
              </a:ext>
            </a:extLst>
          </p:cNvPr>
          <p:cNvCxnSpPr>
            <a:stCxn id="102" idx="6"/>
            <a:endCxn id="62" idx="2"/>
          </p:cNvCxnSpPr>
          <p:nvPr/>
        </p:nvCxnSpPr>
        <p:spPr>
          <a:xfrm>
            <a:off x="6461760" y="3430302"/>
            <a:ext cx="891711" cy="322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6" name="Straight Arrow Connector 4105">
            <a:extLst>
              <a:ext uri="{FF2B5EF4-FFF2-40B4-BE49-F238E27FC236}">
                <a16:creationId xmlns:a16="http://schemas.microsoft.com/office/drawing/2014/main" id="{661698E2-20C6-D375-B82E-54B323B46615}"/>
              </a:ext>
            </a:extLst>
          </p:cNvPr>
          <p:cNvCxnSpPr>
            <a:stCxn id="102" idx="6"/>
            <a:endCxn id="51" idx="2"/>
          </p:cNvCxnSpPr>
          <p:nvPr/>
        </p:nvCxnSpPr>
        <p:spPr>
          <a:xfrm>
            <a:off x="6461760" y="3430302"/>
            <a:ext cx="891711" cy="946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8" name="Straight Arrow Connector 4107">
            <a:extLst>
              <a:ext uri="{FF2B5EF4-FFF2-40B4-BE49-F238E27FC236}">
                <a16:creationId xmlns:a16="http://schemas.microsoft.com/office/drawing/2014/main" id="{C7822047-A16A-443B-8C09-3CB861B3955B}"/>
              </a:ext>
            </a:extLst>
          </p:cNvPr>
          <p:cNvCxnSpPr>
            <a:stCxn id="95" idx="6"/>
            <a:endCxn id="49" idx="2"/>
          </p:cNvCxnSpPr>
          <p:nvPr/>
        </p:nvCxnSpPr>
        <p:spPr>
          <a:xfrm flipV="1">
            <a:off x="6461760" y="2416386"/>
            <a:ext cx="891711" cy="16054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10" name="Straight Arrow Connector 4109">
            <a:extLst>
              <a:ext uri="{FF2B5EF4-FFF2-40B4-BE49-F238E27FC236}">
                <a16:creationId xmlns:a16="http://schemas.microsoft.com/office/drawing/2014/main" id="{8865E550-2A25-0C54-D2E8-134701C75757}"/>
              </a:ext>
            </a:extLst>
          </p:cNvPr>
          <p:cNvCxnSpPr>
            <a:cxnSpLocks/>
            <a:stCxn id="95" idx="6"/>
          </p:cNvCxnSpPr>
          <p:nvPr/>
        </p:nvCxnSpPr>
        <p:spPr>
          <a:xfrm flipV="1">
            <a:off x="6461760" y="3105573"/>
            <a:ext cx="866872" cy="916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12" name="Straight Arrow Connector 4111">
            <a:extLst>
              <a:ext uri="{FF2B5EF4-FFF2-40B4-BE49-F238E27FC236}">
                <a16:creationId xmlns:a16="http://schemas.microsoft.com/office/drawing/2014/main" id="{EEF0AC3C-1DDF-CE3B-8322-3CC6181B20DE}"/>
              </a:ext>
            </a:extLst>
          </p:cNvPr>
          <p:cNvCxnSpPr>
            <a:cxnSpLocks/>
            <a:stCxn id="95" idx="6"/>
            <a:endCxn id="62" idx="2"/>
          </p:cNvCxnSpPr>
          <p:nvPr/>
        </p:nvCxnSpPr>
        <p:spPr>
          <a:xfrm flipV="1">
            <a:off x="6461760" y="3752428"/>
            <a:ext cx="891711" cy="2694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14" name="Straight Arrow Connector 4113">
            <a:extLst>
              <a:ext uri="{FF2B5EF4-FFF2-40B4-BE49-F238E27FC236}">
                <a16:creationId xmlns:a16="http://schemas.microsoft.com/office/drawing/2014/main" id="{BCC86EB8-20FA-80C6-C1BA-D73F50D87FCF}"/>
              </a:ext>
            </a:extLst>
          </p:cNvPr>
          <p:cNvCxnSpPr>
            <a:endCxn id="51" idx="2"/>
          </p:cNvCxnSpPr>
          <p:nvPr/>
        </p:nvCxnSpPr>
        <p:spPr>
          <a:xfrm>
            <a:off x="6480954" y="4021880"/>
            <a:ext cx="872517" cy="355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21" name="Straight Arrow Connector 4120">
            <a:extLst>
              <a:ext uri="{FF2B5EF4-FFF2-40B4-BE49-F238E27FC236}">
                <a16:creationId xmlns:a16="http://schemas.microsoft.com/office/drawing/2014/main" id="{12E60918-BD17-80C6-D452-3627DC12FF8F}"/>
              </a:ext>
            </a:extLst>
          </p:cNvPr>
          <p:cNvCxnSpPr>
            <a:cxnSpLocks/>
            <a:endCxn id="68" idx="2"/>
          </p:cNvCxnSpPr>
          <p:nvPr/>
        </p:nvCxnSpPr>
        <p:spPr>
          <a:xfrm>
            <a:off x="7719231" y="2416386"/>
            <a:ext cx="10767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24" name="Straight Arrow Connector 4123">
            <a:extLst>
              <a:ext uri="{FF2B5EF4-FFF2-40B4-BE49-F238E27FC236}">
                <a16:creationId xmlns:a16="http://schemas.microsoft.com/office/drawing/2014/main" id="{67FFA9B8-3411-F5DD-0FF3-DAB33047D21C}"/>
              </a:ext>
            </a:extLst>
          </p:cNvPr>
          <p:cNvCxnSpPr>
            <a:endCxn id="80" idx="2"/>
          </p:cNvCxnSpPr>
          <p:nvPr/>
        </p:nvCxnSpPr>
        <p:spPr>
          <a:xfrm>
            <a:off x="7719231" y="2416386"/>
            <a:ext cx="1076739" cy="689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26" name="Straight Arrow Connector 4125">
            <a:extLst>
              <a:ext uri="{FF2B5EF4-FFF2-40B4-BE49-F238E27FC236}">
                <a16:creationId xmlns:a16="http://schemas.microsoft.com/office/drawing/2014/main" id="{573A474C-2441-FBEF-809E-02DB44AC48AA}"/>
              </a:ext>
            </a:extLst>
          </p:cNvPr>
          <p:cNvCxnSpPr>
            <a:stCxn id="49" idx="6"/>
            <a:endCxn id="76" idx="2"/>
          </p:cNvCxnSpPr>
          <p:nvPr/>
        </p:nvCxnSpPr>
        <p:spPr>
          <a:xfrm>
            <a:off x="7719231" y="2416386"/>
            <a:ext cx="1076739" cy="13360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28" name="Straight Arrow Connector 4127">
            <a:extLst>
              <a:ext uri="{FF2B5EF4-FFF2-40B4-BE49-F238E27FC236}">
                <a16:creationId xmlns:a16="http://schemas.microsoft.com/office/drawing/2014/main" id="{65F73669-A5A9-14D0-6BE2-545D4C3F75F6}"/>
              </a:ext>
            </a:extLst>
          </p:cNvPr>
          <p:cNvCxnSpPr>
            <a:endCxn id="72" idx="2"/>
          </p:cNvCxnSpPr>
          <p:nvPr/>
        </p:nvCxnSpPr>
        <p:spPr>
          <a:xfrm>
            <a:off x="7744070" y="2416386"/>
            <a:ext cx="1051900" cy="1960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30" name="Straight Arrow Connector 4129">
            <a:extLst>
              <a:ext uri="{FF2B5EF4-FFF2-40B4-BE49-F238E27FC236}">
                <a16:creationId xmlns:a16="http://schemas.microsoft.com/office/drawing/2014/main" id="{2B3EA26C-48B9-F866-E923-EB4505F64AC8}"/>
              </a:ext>
            </a:extLst>
          </p:cNvPr>
          <p:cNvCxnSpPr>
            <a:stCxn id="64" idx="6"/>
            <a:endCxn id="68" idx="2"/>
          </p:cNvCxnSpPr>
          <p:nvPr/>
        </p:nvCxnSpPr>
        <p:spPr>
          <a:xfrm flipV="1">
            <a:off x="7719231" y="2416386"/>
            <a:ext cx="1076739" cy="689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32" name="Straight Arrow Connector 4131">
            <a:extLst>
              <a:ext uri="{FF2B5EF4-FFF2-40B4-BE49-F238E27FC236}">
                <a16:creationId xmlns:a16="http://schemas.microsoft.com/office/drawing/2014/main" id="{75D0D717-B306-60A2-FF82-CABA91584886}"/>
              </a:ext>
            </a:extLst>
          </p:cNvPr>
          <p:cNvCxnSpPr>
            <a:stCxn id="64" idx="6"/>
            <a:endCxn id="80" idx="2"/>
          </p:cNvCxnSpPr>
          <p:nvPr/>
        </p:nvCxnSpPr>
        <p:spPr>
          <a:xfrm>
            <a:off x="7719231" y="3105573"/>
            <a:ext cx="10767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34" name="Straight Arrow Connector 4133">
            <a:extLst>
              <a:ext uri="{FF2B5EF4-FFF2-40B4-BE49-F238E27FC236}">
                <a16:creationId xmlns:a16="http://schemas.microsoft.com/office/drawing/2014/main" id="{4F19A8FD-981F-0E34-D436-B01BB3924DC5}"/>
              </a:ext>
            </a:extLst>
          </p:cNvPr>
          <p:cNvCxnSpPr>
            <a:stCxn id="64" idx="6"/>
            <a:endCxn id="76" idx="2"/>
          </p:cNvCxnSpPr>
          <p:nvPr/>
        </p:nvCxnSpPr>
        <p:spPr>
          <a:xfrm>
            <a:off x="7719231" y="3105573"/>
            <a:ext cx="1076739" cy="646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36" name="Straight Arrow Connector 4135">
            <a:extLst>
              <a:ext uri="{FF2B5EF4-FFF2-40B4-BE49-F238E27FC236}">
                <a16:creationId xmlns:a16="http://schemas.microsoft.com/office/drawing/2014/main" id="{EEAAE56F-5B83-CD4F-FF23-75B74CEDBE50}"/>
              </a:ext>
            </a:extLst>
          </p:cNvPr>
          <p:cNvCxnSpPr>
            <a:stCxn id="64" idx="6"/>
            <a:endCxn id="72" idx="2"/>
          </p:cNvCxnSpPr>
          <p:nvPr/>
        </p:nvCxnSpPr>
        <p:spPr>
          <a:xfrm>
            <a:off x="7719231" y="3105573"/>
            <a:ext cx="1076739" cy="12716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38" name="Straight Arrow Connector 4137">
            <a:extLst>
              <a:ext uri="{FF2B5EF4-FFF2-40B4-BE49-F238E27FC236}">
                <a16:creationId xmlns:a16="http://schemas.microsoft.com/office/drawing/2014/main" id="{70E313C8-8F89-AF23-9D48-FED9B4ABB49A}"/>
              </a:ext>
            </a:extLst>
          </p:cNvPr>
          <p:cNvCxnSpPr>
            <a:stCxn id="62" idx="6"/>
            <a:endCxn id="68" idx="2"/>
          </p:cNvCxnSpPr>
          <p:nvPr/>
        </p:nvCxnSpPr>
        <p:spPr>
          <a:xfrm flipV="1">
            <a:off x="7719231" y="2416386"/>
            <a:ext cx="1076739" cy="13360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40" name="Straight Arrow Connector 4139">
            <a:extLst>
              <a:ext uri="{FF2B5EF4-FFF2-40B4-BE49-F238E27FC236}">
                <a16:creationId xmlns:a16="http://schemas.microsoft.com/office/drawing/2014/main" id="{32CFE9FA-CA9F-382C-0473-04F0DD854044}"/>
              </a:ext>
            </a:extLst>
          </p:cNvPr>
          <p:cNvCxnSpPr>
            <a:stCxn id="62" idx="6"/>
            <a:endCxn id="80" idx="2"/>
          </p:cNvCxnSpPr>
          <p:nvPr/>
        </p:nvCxnSpPr>
        <p:spPr>
          <a:xfrm flipV="1">
            <a:off x="7719231" y="3105573"/>
            <a:ext cx="1076739" cy="646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42" name="Straight Arrow Connector 4141">
            <a:extLst>
              <a:ext uri="{FF2B5EF4-FFF2-40B4-BE49-F238E27FC236}">
                <a16:creationId xmlns:a16="http://schemas.microsoft.com/office/drawing/2014/main" id="{1BF44B28-064B-8864-C6A1-FE9867D3FC27}"/>
              </a:ext>
            </a:extLst>
          </p:cNvPr>
          <p:cNvCxnSpPr>
            <a:stCxn id="62" idx="6"/>
            <a:endCxn id="76" idx="2"/>
          </p:cNvCxnSpPr>
          <p:nvPr/>
        </p:nvCxnSpPr>
        <p:spPr>
          <a:xfrm>
            <a:off x="7719231" y="3752428"/>
            <a:ext cx="10767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44" name="Straight Arrow Connector 4143">
            <a:extLst>
              <a:ext uri="{FF2B5EF4-FFF2-40B4-BE49-F238E27FC236}">
                <a16:creationId xmlns:a16="http://schemas.microsoft.com/office/drawing/2014/main" id="{75C248E2-0DA0-EF9E-DFC3-59C2CA90FD9A}"/>
              </a:ext>
            </a:extLst>
          </p:cNvPr>
          <p:cNvCxnSpPr>
            <a:stCxn id="62" idx="6"/>
            <a:endCxn id="72" idx="2"/>
          </p:cNvCxnSpPr>
          <p:nvPr/>
        </p:nvCxnSpPr>
        <p:spPr>
          <a:xfrm>
            <a:off x="7719231" y="3752428"/>
            <a:ext cx="1076739" cy="624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46" name="Straight Arrow Connector 4145">
            <a:extLst>
              <a:ext uri="{FF2B5EF4-FFF2-40B4-BE49-F238E27FC236}">
                <a16:creationId xmlns:a16="http://schemas.microsoft.com/office/drawing/2014/main" id="{8F8D5CBE-0863-98F7-F362-8D77A0BFB80A}"/>
              </a:ext>
            </a:extLst>
          </p:cNvPr>
          <p:cNvCxnSpPr>
            <a:stCxn id="51" idx="6"/>
            <a:endCxn id="68" idx="2"/>
          </p:cNvCxnSpPr>
          <p:nvPr/>
        </p:nvCxnSpPr>
        <p:spPr>
          <a:xfrm flipV="1">
            <a:off x="7719231" y="2416386"/>
            <a:ext cx="1076739" cy="1960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48" name="Straight Arrow Connector 4147">
            <a:extLst>
              <a:ext uri="{FF2B5EF4-FFF2-40B4-BE49-F238E27FC236}">
                <a16:creationId xmlns:a16="http://schemas.microsoft.com/office/drawing/2014/main" id="{CC2E88A5-3D6E-25BA-CF26-2D9629C61511}"/>
              </a:ext>
            </a:extLst>
          </p:cNvPr>
          <p:cNvCxnSpPr>
            <a:endCxn id="80" idx="2"/>
          </p:cNvCxnSpPr>
          <p:nvPr/>
        </p:nvCxnSpPr>
        <p:spPr>
          <a:xfrm flipV="1">
            <a:off x="7744070" y="3105573"/>
            <a:ext cx="1051900" cy="12645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50" name="Straight Arrow Connector 4149">
            <a:extLst>
              <a:ext uri="{FF2B5EF4-FFF2-40B4-BE49-F238E27FC236}">
                <a16:creationId xmlns:a16="http://schemas.microsoft.com/office/drawing/2014/main" id="{D6CB39F7-076D-F469-331A-4024A0801E8E}"/>
              </a:ext>
            </a:extLst>
          </p:cNvPr>
          <p:cNvCxnSpPr>
            <a:endCxn id="76" idx="2"/>
          </p:cNvCxnSpPr>
          <p:nvPr/>
        </p:nvCxnSpPr>
        <p:spPr>
          <a:xfrm flipV="1">
            <a:off x="7744070" y="3752428"/>
            <a:ext cx="1051900" cy="6102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52" name="Straight Arrow Connector 4151">
            <a:extLst>
              <a:ext uri="{FF2B5EF4-FFF2-40B4-BE49-F238E27FC236}">
                <a16:creationId xmlns:a16="http://schemas.microsoft.com/office/drawing/2014/main" id="{675577F6-C765-F803-72F5-01075D14D244}"/>
              </a:ext>
            </a:extLst>
          </p:cNvPr>
          <p:cNvCxnSpPr>
            <a:endCxn id="72" idx="2"/>
          </p:cNvCxnSpPr>
          <p:nvPr/>
        </p:nvCxnSpPr>
        <p:spPr>
          <a:xfrm>
            <a:off x="7744070" y="4345852"/>
            <a:ext cx="1051900" cy="31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54" name="Straight Arrow Connector 4153">
            <a:extLst>
              <a:ext uri="{FF2B5EF4-FFF2-40B4-BE49-F238E27FC236}">
                <a16:creationId xmlns:a16="http://schemas.microsoft.com/office/drawing/2014/main" id="{5654B244-95A9-BB03-4498-15581764677B}"/>
              </a:ext>
            </a:extLst>
          </p:cNvPr>
          <p:cNvCxnSpPr>
            <a:stCxn id="68" idx="6"/>
            <a:endCxn id="108" idx="2"/>
          </p:cNvCxnSpPr>
          <p:nvPr/>
        </p:nvCxnSpPr>
        <p:spPr>
          <a:xfrm>
            <a:off x="9161730" y="2416386"/>
            <a:ext cx="943067" cy="1000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56" name="Straight Arrow Connector 4155">
            <a:extLst>
              <a:ext uri="{FF2B5EF4-FFF2-40B4-BE49-F238E27FC236}">
                <a16:creationId xmlns:a16="http://schemas.microsoft.com/office/drawing/2014/main" id="{AA2330C0-CED2-F5FD-4BAC-6E9789ECBBCA}"/>
              </a:ext>
            </a:extLst>
          </p:cNvPr>
          <p:cNvCxnSpPr>
            <a:stCxn id="80" idx="6"/>
            <a:endCxn id="108" idx="2"/>
          </p:cNvCxnSpPr>
          <p:nvPr/>
        </p:nvCxnSpPr>
        <p:spPr>
          <a:xfrm>
            <a:off x="9161730" y="3105573"/>
            <a:ext cx="943067" cy="311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58" name="Straight Arrow Connector 4157">
            <a:extLst>
              <a:ext uri="{FF2B5EF4-FFF2-40B4-BE49-F238E27FC236}">
                <a16:creationId xmlns:a16="http://schemas.microsoft.com/office/drawing/2014/main" id="{D30F6B87-B799-6ED3-DD4E-C4357FA30E8A}"/>
              </a:ext>
            </a:extLst>
          </p:cNvPr>
          <p:cNvCxnSpPr>
            <a:stCxn id="76" idx="6"/>
            <a:endCxn id="108" idx="2"/>
          </p:cNvCxnSpPr>
          <p:nvPr/>
        </p:nvCxnSpPr>
        <p:spPr>
          <a:xfrm flipV="1">
            <a:off x="9161730" y="3416884"/>
            <a:ext cx="943067" cy="335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66D5D88D-4F9B-F7AE-4556-CCEB545B165F}"/>
              </a:ext>
            </a:extLst>
          </p:cNvPr>
          <p:cNvCxnSpPr>
            <a:stCxn id="72" idx="6"/>
            <a:endCxn id="108" idx="2"/>
          </p:cNvCxnSpPr>
          <p:nvPr/>
        </p:nvCxnSpPr>
        <p:spPr>
          <a:xfrm flipV="1">
            <a:off x="9161730" y="3416884"/>
            <a:ext cx="943067" cy="960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0" name="TextBox 129">
            <a:extLst>
              <a:ext uri="{FF2B5EF4-FFF2-40B4-BE49-F238E27FC236}">
                <a16:creationId xmlns:a16="http://schemas.microsoft.com/office/drawing/2014/main" id="{0D06D238-EAD3-A8C2-EFEB-E31289D9AF90}"/>
              </a:ext>
            </a:extLst>
          </p:cNvPr>
          <p:cNvSpPr txBox="1"/>
          <p:nvPr/>
        </p:nvSpPr>
        <p:spPr>
          <a:xfrm>
            <a:off x="5591908" y="4513385"/>
            <a:ext cx="1292662" cy="369332"/>
          </a:xfrm>
          <a:prstGeom prst="rect">
            <a:avLst/>
          </a:prstGeom>
          <a:noFill/>
        </p:spPr>
        <p:txBody>
          <a:bodyPr wrap="none" rtlCol="0">
            <a:spAutoFit/>
          </a:bodyPr>
          <a:lstStyle/>
          <a:p>
            <a:r>
              <a:rPr lang="en-US" dirty="0">
                <a:solidFill>
                  <a:schemeClr val="accent2"/>
                </a:solidFill>
              </a:rPr>
              <a:t>Input Layer</a:t>
            </a:r>
          </a:p>
        </p:txBody>
      </p:sp>
      <p:sp>
        <p:nvSpPr>
          <p:cNvPr id="132" name="TextBox 131">
            <a:extLst>
              <a:ext uri="{FF2B5EF4-FFF2-40B4-BE49-F238E27FC236}">
                <a16:creationId xmlns:a16="http://schemas.microsoft.com/office/drawing/2014/main" id="{0227782A-8D62-02F2-2A6F-26E6F4006511}"/>
              </a:ext>
            </a:extLst>
          </p:cNvPr>
          <p:cNvSpPr txBox="1"/>
          <p:nvPr/>
        </p:nvSpPr>
        <p:spPr>
          <a:xfrm>
            <a:off x="6640068" y="4910604"/>
            <a:ext cx="1669368" cy="369332"/>
          </a:xfrm>
          <a:prstGeom prst="rect">
            <a:avLst/>
          </a:prstGeom>
          <a:noFill/>
        </p:spPr>
        <p:txBody>
          <a:bodyPr wrap="none" rtlCol="0">
            <a:spAutoFit/>
          </a:bodyPr>
          <a:lstStyle/>
          <a:p>
            <a:r>
              <a:rPr lang="en-US" dirty="0">
                <a:solidFill>
                  <a:schemeClr val="accent4"/>
                </a:solidFill>
              </a:rPr>
              <a:t>Hidden Layer 1</a:t>
            </a:r>
          </a:p>
        </p:txBody>
      </p:sp>
      <p:sp>
        <p:nvSpPr>
          <p:cNvPr id="134" name="TextBox 133">
            <a:extLst>
              <a:ext uri="{FF2B5EF4-FFF2-40B4-BE49-F238E27FC236}">
                <a16:creationId xmlns:a16="http://schemas.microsoft.com/office/drawing/2014/main" id="{971BFB65-F74F-ED7F-72A9-5A6BD13FCAED}"/>
              </a:ext>
            </a:extLst>
          </p:cNvPr>
          <p:cNvSpPr txBox="1"/>
          <p:nvPr/>
        </p:nvSpPr>
        <p:spPr>
          <a:xfrm>
            <a:off x="8239405" y="4910604"/>
            <a:ext cx="1669368" cy="369332"/>
          </a:xfrm>
          <a:prstGeom prst="rect">
            <a:avLst/>
          </a:prstGeom>
          <a:noFill/>
        </p:spPr>
        <p:txBody>
          <a:bodyPr wrap="none" rtlCol="0">
            <a:spAutoFit/>
          </a:bodyPr>
          <a:lstStyle/>
          <a:p>
            <a:r>
              <a:rPr lang="en-US" dirty="0">
                <a:solidFill>
                  <a:schemeClr val="accent4"/>
                </a:solidFill>
              </a:rPr>
              <a:t>Hidden Layer 2</a:t>
            </a:r>
          </a:p>
        </p:txBody>
      </p:sp>
      <p:sp>
        <p:nvSpPr>
          <p:cNvPr id="136" name="TextBox 135">
            <a:extLst>
              <a:ext uri="{FF2B5EF4-FFF2-40B4-BE49-F238E27FC236}">
                <a16:creationId xmlns:a16="http://schemas.microsoft.com/office/drawing/2014/main" id="{7F48DE28-6C11-8018-2799-BB915CB8D2FA}"/>
              </a:ext>
            </a:extLst>
          </p:cNvPr>
          <p:cNvSpPr txBox="1"/>
          <p:nvPr/>
        </p:nvSpPr>
        <p:spPr>
          <a:xfrm>
            <a:off x="9559749" y="3936156"/>
            <a:ext cx="1478610" cy="369332"/>
          </a:xfrm>
          <a:prstGeom prst="rect">
            <a:avLst/>
          </a:prstGeom>
          <a:noFill/>
        </p:spPr>
        <p:txBody>
          <a:bodyPr wrap="none" rtlCol="0">
            <a:spAutoFit/>
          </a:bodyPr>
          <a:lstStyle/>
          <a:p>
            <a:r>
              <a:rPr lang="en-US" dirty="0">
                <a:solidFill>
                  <a:schemeClr val="accent6"/>
                </a:solidFill>
              </a:rPr>
              <a:t>Output Layer</a:t>
            </a:r>
          </a:p>
        </p:txBody>
      </p:sp>
    </p:spTree>
    <p:extLst>
      <p:ext uri="{BB962C8B-B14F-4D97-AF65-F5344CB8AC3E}">
        <p14:creationId xmlns:p14="http://schemas.microsoft.com/office/powerpoint/2010/main" val="305183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ople solving problems">
            <a:extLst>
              <a:ext uri="{FF2B5EF4-FFF2-40B4-BE49-F238E27FC236}">
                <a16:creationId xmlns:a16="http://schemas.microsoft.com/office/drawing/2014/main" id="{1D8E6994-7FB8-112A-AA66-8163BC54939A}"/>
              </a:ext>
            </a:extLst>
          </p:cNvPr>
          <p:cNvPicPr>
            <a:picLocks noChangeAspect="1"/>
          </p:cNvPicPr>
          <p:nvPr/>
        </p:nvPicPr>
        <p:blipFill rotWithShape="1">
          <a:blip r:embed="rId2"/>
          <a:srcRect l="18103" r="18629" b="-3"/>
          <a:stretch/>
        </p:blipFill>
        <p:spPr>
          <a:xfrm>
            <a:off x="5679448" y="-1"/>
            <a:ext cx="3256277" cy="3435578"/>
          </a:xfrm>
          <a:prstGeom prst="rect">
            <a:avLst/>
          </a:prstGeom>
        </p:spPr>
      </p:pic>
      <p:pic>
        <p:nvPicPr>
          <p:cNvPr id="3" name="Picture 2" descr="Neuron system in yellow and light blue">
            <a:extLst>
              <a:ext uri="{FF2B5EF4-FFF2-40B4-BE49-F238E27FC236}">
                <a16:creationId xmlns:a16="http://schemas.microsoft.com/office/drawing/2014/main" id="{742F19F9-9BD4-69A9-BB86-7A356A942A6A}"/>
              </a:ext>
            </a:extLst>
          </p:cNvPr>
          <p:cNvPicPr>
            <a:picLocks noChangeAspect="1"/>
          </p:cNvPicPr>
          <p:nvPr/>
        </p:nvPicPr>
        <p:blipFill rotWithShape="1">
          <a:blip r:embed="rId3"/>
          <a:srcRect l="17690" r="17860" b="2"/>
          <a:stretch/>
        </p:blipFill>
        <p:spPr>
          <a:xfrm>
            <a:off x="8935722" y="10"/>
            <a:ext cx="3256277" cy="3435569"/>
          </a:xfrm>
          <a:prstGeom prst="rect">
            <a:avLst/>
          </a:prstGeom>
        </p:spPr>
      </p:pic>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731403E3-FDA4-4D4C-8B1A-ED38A512B83D}"/>
              </a:ext>
            </a:extLst>
          </p:cNvPr>
          <p:cNvPicPr>
            <a:picLocks noGrp="1" noChangeAspect="1"/>
          </p:cNvPicPr>
          <p:nvPr>
            <p:ph sz="half" idx="1"/>
          </p:nvPr>
        </p:nvPicPr>
        <p:blipFill rotWithShape="1">
          <a:blip r:embed="rId4"/>
          <a:srcRect t="10560" r="-2" b="10558"/>
          <a:stretch/>
        </p:blipFill>
        <p:spPr>
          <a:xfrm>
            <a:off x="5679451" y="3429000"/>
            <a:ext cx="6512547" cy="3429000"/>
          </a:xfrm>
          <a:prstGeom prst="rect">
            <a:avLst/>
          </a:prstGeom>
        </p:spPr>
      </p:pic>
      <p:sp>
        <p:nvSpPr>
          <p:cNvPr id="2" name="Title 1">
            <a:extLst>
              <a:ext uri="{FF2B5EF4-FFF2-40B4-BE49-F238E27FC236}">
                <a16:creationId xmlns:a16="http://schemas.microsoft.com/office/drawing/2014/main" id="{30FD44BB-7416-A161-DFF0-A7749E9F07F3}"/>
              </a:ext>
            </a:extLst>
          </p:cNvPr>
          <p:cNvSpPr>
            <a:spLocks noGrp="1"/>
          </p:cNvSpPr>
          <p:nvPr>
            <p:ph type="title"/>
          </p:nvPr>
        </p:nvSpPr>
        <p:spPr>
          <a:xfrm>
            <a:off x="640080" y="1371600"/>
            <a:ext cx="4193177" cy="1097280"/>
          </a:xfrm>
        </p:spPr>
        <p:txBody>
          <a:bodyPr vert="horz" lIns="91440" tIns="45720" rIns="91440" bIns="45720" rtlCol="0" anchor="t">
            <a:normAutofit/>
          </a:bodyPr>
          <a:lstStyle/>
          <a:p>
            <a:pPr>
              <a:lnSpc>
                <a:spcPct val="100000"/>
              </a:lnSpc>
            </a:pPr>
            <a:r>
              <a:rPr lang="en-US" sz="3600" b="1"/>
              <a:t>Agenda</a:t>
            </a:r>
          </a:p>
        </p:txBody>
      </p:sp>
      <p:sp>
        <p:nvSpPr>
          <p:cNvPr id="4" name="Content Placeholder 3">
            <a:extLst>
              <a:ext uri="{FF2B5EF4-FFF2-40B4-BE49-F238E27FC236}">
                <a16:creationId xmlns:a16="http://schemas.microsoft.com/office/drawing/2014/main" id="{B879E712-10F3-7617-9DC5-CB37285FC5BC}"/>
              </a:ext>
            </a:extLst>
          </p:cNvPr>
          <p:cNvSpPr>
            <a:spLocks noGrp="1"/>
          </p:cNvSpPr>
          <p:nvPr>
            <p:ph sz="half" idx="2"/>
          </p:nvPr>
        </p:nvSpPr>
        <p:spPr>
          <a:xfrm>
            <a:off x="640080" y="2636205"/>
            <a:ext cx="4193177" cy="3664452"/>
          </a:xfrm>
        </p:spPr>
        <p:txBody>
          <a:bodyPr vert="horz" lIns="91440" tIns="45720" rIns="91440" bIns="45720" rtlCol="0">
            <a:normAutofit/>
          </a:bodyPr>
          <a:lstStyle/>
          <a:p>
            <a:pPr>
              <a:lnSpc>
                <a:spcPct val="110000"/>
              </a:lnSpc>
              <a:buSzPct val="87000"/>
            </a:pPr>
            <a:r>
              <a:rPr lang="en-US" sz="2600"/>
              <a:t>Introduction to Neural Networks and Perceptron Model</a:t>
            </a:r>
          </a:p>
          <a:p>
            <a:pPr>
              <a:lnSpc>
                <a:spcPct val="110000"/>
              </a:lnSpc>
              <a:buSzPct val="87000"/>
            </a:pPr>
            <a:r>
              <a:rPr lang="en-US" sz="2600"/>
              <a:t>Logistic Regression and Matrix Representation</a:t>
            </a:r>
          </a:p>
          <a:p>
            <a:pPr>
              <a:lnSpc>
                <a:spcPct val="110000"/>
              </a:lnSpc>
              <a:buSzPct val="87000"/>
            </a:pPr>
            <a:r>
              <a:rPr lang="en-US" sz="2600"/>
              <a:t>Activation Functions</a:t>
            </a:r>
          </a:p>
          <a:p>
            <a:pPr>
              <a:lnSpc>
                <a:spcPct val="110000"/>
              </a:lnSpc>
              <a:buSzPct val="87000"/>
            </a:pPr>
            <a:r>
              <a:rPr lang="en-US" sz="2600"/>
              <a:t>Building Neural Networks</a:t>
            </a:r>
          </a:p>
        </p:txBody>
      </p:sp>
      <p:cxnSp>
        <p:nvCxnSpPr>
          <p:cNvPr id="36" name="Straight Connector 35">
            <a:extLst>
              <a:ext uri="{FF2B5EF4-FFF2-40B4-BE49-F238E27FC236}">
                <a16:creationId xmlns:a16="http://schemas.microsoft.com/office/drawing/2014/main" id="{5F36BA04-2CA4-4727-91BA-40C378D140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60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0276F-E974-6BF5-DE95-3D1C1464C454}"/>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r>
              <a:rPr lang="en-US" sz="5100" b="1"/>
              <a:t>Introduction to Neural Networks and Perceptron Model</a:t>
            </a:r>
          </a:p>
        </p:txBody>
      </p:sp>
      <p:cxnSp>
        <p:nvCxnSpPr>
          <p:cNvPr id="11" name="Straight Connector 10">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A close up of nerve cell">
            <a:extLst>
              <a:ext uri="{FF2B5EF4-FFF2-40B4-BE49-F238E27FC236}">
                <a16:creationId xmlns:a16="http://schemas.microsoft.com/office/drawing/2014/main" id="{212882C6-F748-4410-960F-F5DC4A9BE331}"/>
              </a:ext>
            </a:extLst>
          </p:cNvPr>
          <p:cNvPicPr>
            <a:picLocks noGrp="1" noChangeAspect="1"/>
          </p:cNvPicPr>
          <p:nvPr>
            <p:ph sz="half" idx="1"/>
          </p:nvPr>
        </p:nvPicPr>
        <p:blipFill rotWithShape="1">
          <a:blip r:embed="rId3"/>
          <a:srcRect r="-2" b="559"/>
          <a:stretch/>
        </p:blipFill>
        <p:spPr>
          <a:xfrm>
            <a:off x="56478" y="2086791"/>
            <a:ext cx="2171568" cy="1619536"/>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E1C8CED-1926-14C7-56B9-51119330C5E8}"/>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100000"/>
              </a:lnSpc>
            </a:pPr>
            <a:r>
              <a:rPr lang="en-US" sz="4000" b="1"/>
              <a:t>Neuron Cell and Its Function</a:t>
            </a:r>
          </a:p>
        </p:txBody>
      </p:sp>
      <p:sp>
        <p:nvSpPr>
          <p:cNvPr id="4" name="Content Placeholder 3">
            <a:extLst>
              <a:ext uri="{FF2B5EF4-FFF2-40B4-BE49-F238E27FC236}">
                <a16:creationId xmlns:a16="http://schemas.microsoft.com/office/drawing/2014/main" id="{982A5FC7-6208-B052-6239-DA6396985FD8}"/>
              </a:ext>
            </a:extLst>
          </p:cNvPr>
          <p:cNvSpPr>
            <a:spLocks noGrp="1"/>
          </p:cNvSpPr>
          <p:nvPr>
            <p:ph sz="half" idx="2"/>
          </p:nvPr>
        </p:nvSpPr>
        <p:spPr>
          <a:xfrm>
            <a:off x="5641848" y="1014984"/>
            <a:ext cx="5889161" cy="5288267"/>
          </a:xfrm>
        </p:spPr>
        <p:txBody>
          <a:bodyPr vert="horz" lIns="91440" tIns="45720" rIns="91440" bIns="45720" rtlCol="0">
            <a:normAutofit/>
          </a:bodyPr>
          <a:lstStyle/>
          <a:p>
            <a:pPr>
              <a:lnSpc>
                <a:spcPct val="110000"/>
              </a:lnSpc>
              <a:buSzPct val="87000"/>
            </a:pPr>
            <a:r>
              <a:rPr lang="en-US" sz="1800"/>
              <a:t>Neuron cell has four main components: cell body, axon, synapse, and dendrites.</a:t>
            </a:r>
          </a:p>
          <a:p>
            <a:pPr>
              <a:lnSpc>
                <a:spcPct val="110000"/>
              </a:lnSpc>
              <a:buSzPct val="87000"/>
            </a:pPr>
            <a:r>
              <a:rPr lang="en-US" sz="1800"/>
              <a:t>The cell body contains the nucleus and other organelles necessary for cellular function.</a:t>
            </a:r>
          </a:p>
          <a:p>
            <a:pPr>
              <a:lnSpc>
                <a:spcPct val="110000"/>
              </a:lnSpc>
              <a:buSzPct val="87000"/>
            </a:pPr>
            <a:r>
              <a:rPr lang="en-US" sz="1800"/>
              <a:t>The axon is responsible for transmitting electrical impulses away from the cell body.</a:t>
            </a:r>
          </a:p>
          <a:p>
            <a:pPr>
              <a:lnSpc>
                <a:spcPct val="110000"/>
              </a:lnSpc>
              <a:buSzPct val="87000"/>
            </a:pPr>
            <a:r>
              <a:rPr lang="en-US" sz="1800"/>
              <a:t>The synapses are the contact points between neurons that allow for communication and transmission of information.</a:t>
            </a:r>
          </a:p>
          <a:p>
            <a:pPr>
              <a:lnSpc>
                <a:spcPct val="110000"/>
              </a:lnSpc>
              <a:buSzPct val="87000"/>
            </a:pPr>
            <a:r>
              <a:rPr lang="en-US" sz="1800"/>
              <a:t>The dendrites receive information from other neurons and pass it on to the cell body.</a:t>
            </a:r>
          </a:p>
          <a:p>
            <a:pPr>
              <a:lnSpc>
                <a:spcPct val="110000"/>
              </a:lnSpc>
              <a:buSzPct val="87000"/>
            </a:pPr>
            <a:r>
              <a:rPr lang="en-US" sz="1800"/>
              <a:t>Neuron cells are essential for communication throughout the nervous system and the transmission of information throughout the body.</a:t>
            </a:r>
          </a:p>
        </p:txBody>
      </p:sp>
      <p:pic>
        <p:nvPicPr>
          <p:cNvPr id="1026" name="Picture 2" descr="Dendrite - Wikipedia">
            <a:extLst>
              <a:ext uri="{FF2B5EF4-FFF2-40B4-BE49-F238E27FC236}">
                <a16:creationId xmlns:a16="http://schemas.microsoft.com/office/drawing/2014/main" id="{7C4F608D-44DB-3A14-CD68-E88553E4A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8" y="3654283"/>
            <a:ext cx="4489765" cy="251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49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Functional Parts of Neuron and Their Relation to Perceptron Model</a:t>
            </a:r>
          </a:p>
        </p:txBody>
      </p:sp>
      <p:sp>
        <p:nvSpPr>
          <p:cNvPr id="4" name="Content Placeholder 3">
            <a:extLst>
              <a:ext uri="{FF2B5EF4-FFF2-40B4-BE49-F238E27FC236}">
                <a16:creationId xmlns:a16="http://schemas.microsoft.com/office/drawing/2014/main" id="{004BE4D3-AA88-C204-AC34-68D2992566D7}"/>
              </a:ext>
            </a:extLst>
          </p:cNvPr>
          <p:cNvSpPr>
            <a:spLocks noGrp="1"/>
          </p:cNvSpPr>
          <p:nvPr>
            <p:ph sz="half" idx="2"/>
          </p:nvPr>
        </p:nvSpPr>
        <p:spPr>
          <a:xfrm>
            <a:off x="32012" y="2011680"/>
            <a:ext cx="3265749" cy="3426274"/>
          </a:xfrm>
        </p:spPr>
        <p:txBody>
          <a:bodyPr vert="horz" lIns="91440" tIns="45720" rIns="91440" bIns="45720" rtlCol="0">
            <a:normAutofit fontScale="92500" lnSpcReduction="20000"/>
          </a:bodyPr>
          <a:lstStyle/>
          <a:p>
            <a:pPr>
              <a:lnSpc>
                <a:spcPct val="110000"/>
              </a:lnSpc>
              <a:buSzPct val="87000"/>
            </a:pPr>
            <a:r>
              <a:rPr lang="en-US" sz="2000" dirty="0"/>
              <a:t>Cell Body </a:t>
            </a:r>
            <a:r>
              <a:rPr lang="en-US" sz="2000" dirty="0">
                <a:sym typeface="Wingdings" pitchFamily="2" charset="2"/>
              </a:rPr>
              <a:t> sum, bias, activation</a:t>
            </a:r>
            <a:endParaRPr lang="en-US" sz="2000" dirty="0"/>
          </a:p>
          <a:p>
            <a:pPr>
              <a:lnSpc>
                <a:spcPct val="110000"/>
              </a:lnSpc>
              <a:buSzPct val="87000"/>
            </a:pPr>
            <a:r>
              <a:rPr lang="en-US" sz="2000" dirty="0"/>
              <a:t>Electrical impulse transmission from axon </a:t>
            </a:r>
            <a:r>
              <a:rPr lang="en-US" sz="2000" dirty="0">
                <a:sym typeface="Wingdings" pitchFamily="2" charset="2"/>
              </a:rPr>
              <a:t>pass (=)</a:t>
            </a:r>
            <a:endParaRPr lang="en-US" sz="2000" dirty="0"/>
          </a:p>
          <a:p>
            <a:pPr>
              <a:lnSpc>
                <a:spcPct val="110000"/>
              </a:lnSpc>
              <a:buSzPct val="87000"/>
            </a:pPr>
            <a:r>
              <a:rPr lang="en-US" sz="2000" dirty="0"/>
              <a:t>Communication between neurons using synapses </a:t>
            </a:r>
            <a:r>
              <a:rPr lang="en-US" sz="2000" dirty="0">
                <a:sym typeface="Wingdings" pitchFamily="2" charset="2"/>
              </a:rPr>
              <a:t>weight multiplication</a:t>
            </a:r>
            <a:endParaRPr lang="en-US" sz="2000" dirty="0"/>
          </a:p>
          <a:p>
            <a:pPr>
              <a:lnSpc>
                <a:spcPct val="110000"/>
              </a:lnSpc>
              <a:buSzPct val="87000"/>
            </a:pPr>
            <a:r>
              <a:rPr lang="en-US" sz="2000" dirty="0"/>
              <a:t>Information reception and processing in dendrites</a:t>
            </a:r>
            <a:r>
              <a:rPr lang="en-US" sz="2000" dirty="0">
                <a:sym typeface="Wingdings" pitchFamily="2" charset="2"/>
              </a:rPr>
              <a:t> pass (=)</a:t>
            </a:r>
            <a:endParaRPr lang="en-US" sz="20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41E6891-5DB9-3230-4145-1B8761040D9F}"/>
                  </a:ext>
                </a:extLst>
              </p:cNvPr>
              <p:cNvSpPr txBox="1"/>
              <p:nvPr/>
            </p:nvSpPr>
            <p:spPr>
              <a:xfrm>
                <a:off x="3461946" y="2096906"/>
                <a:ext cx="2750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p:sp>
            <p:nvSpPr>
              <p:cNvPr id="9" name="TextBox 8">
                <a:extLst>
                  <a:ext uri="{FF2B5EF4-FFF2-40B4-BE49-F238E27FC236}">
                    <a16:creationId xmlns:a16="http://schemas.microsoft.com/office/drawing/2014/main" id="{C41E6891-5DB9-3230-4145-1B8761040D9F}"/>
                  </a:ext>
                </a:extLst>
              </p:cNvPr>
              <p:cNvSpPr txBox="1">
                <a:spLocks noRot="1" noChangeAspect="1" noMove="1" noResize="1" noEditPoints="1" noAdjustHandles="1" noChangeArrowheads="1" noChangeShapeType="1" noTextEdit="1"/>
              </p:cNvSpPr>
              <p:nvPr/>
            </p:nvSpPr>
            <p:spPr>
              <a:xfrm>
                <a:off x="3461946" y="2096906"/>
                <a:ext cx="275012" cy="276999"/>
              </a:xfrm>
              <a:prstGeom prst="rect">
                <a:avLst/>
              </a:prstGeom>
              <a:blipFill>
                <a:blip r:embed="rId3"/>
                <a:stretch>
                  <a:fillRect l="-13043" r="-4348"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307D736-D45C-C437-883C-AF9D8AB1297A}"/>
                  </a:ext>
                </a:extLst>
              </p:cNvPr>
              <p:cNvSpPr txBox="1"/>
              <p:nvPr/>
            </p:nvSpPr>
            <p:spPr>
              <a:xfrm>
                <a:off x="4789847" y="2096905"/>
                <a:ext cx="31604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p:sp>
            <p:nvSpPr>
              <p:cNvPr id="11" name="TextBox 10">
                <a:extLst>
                  <a:ext uri="{FF2B5EF4-FFF2-40B4-BE49-F238E27FC236}">
                    <a16:creationId xmlns:a16="http://schemas.microsoft.com/office/drawing/2014/main" id="{F307D736-D45C-C437-883C-AF9D8AB1297A}"/>
                  </a:ext>
                </a:extLst>
              </p:cNvPr>
              <p:cNvSpPr txBox="1">
                <a:spLocks noRot="1" noChangeAspect="1" noMove="1" noResize="1" noEditPoints="1" noAdjustHandles="1" noChangeArrowheads="1" noChangeShapeType="1" noTextEdit="1"/>
              </p:cNvSpPr>
              <p:nvPr/>
            </p:nvSpPr>
            <p:spPr>
              <a:xfrm>
                <a:off x="4789847" y="2096905"/>
                <a:ext cx="316048" cy="276999"/>
              </a:xfrm>
              <a:prstGeom prst="rect">
                <a:avLst/>
              </a:prstGeom>
              <a:blipFill>
                <a:blip r:embed="rId4"/>
                <a:stretch>
                  <a:fillRect l="-11538" r="-3846" b="-18182"/>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57CC9F51-5D03-0EC5-F93E-B56D34406280}"/>
              </a:ext>
            </a:extLst>
          </p:cNvPr>
          <p:cNvCxnSpPr/>
          <p:nvPr/>
        </p:nvCxnSpPr>
        <p:spPr>
          <a:xfrm>
            <a:off x="3736957" y="2373904"/>
            <a:ext cx="11887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F8C6C75-10B1-D2E0-4CFE-63C9117253DD}"/>
              </a:ext>
            </a:extLst>
          </p:cNvPr>
          <p:cNvSpPr txBox="1"/>
          <p:nvPr/>
        </p:nvSpPr>
        <p:spPr>
          <a:xfrm>
            <a:off x="3584067" y="2381631"/>
            <a:ext cx="1205780" cy="646331"/>
          </a:xfrm>
          <a:prstGeom prst="rect">
            <a:avLst/>
          </a:prstGeom>
          <a:noFill/>
        </p:spPr>
        <p:txBody>
          <a:bodyPr wrap="square" rtlCol="0">
            <a:spAutoFit/>
          </a:bodyPr>
          <a:lstStyle/>
          <a:p>
            <a:r>
              <a:rPr lang="en-US" dirty="0"/>
              <a:t>Axon from a Neuron</a:t>
            </a:r>
          </a:p>
        </p:txBody>
      </p:sp>
      <p:sp>
        <p:nvSpPr>
          <p:cNvPr id="17" name="Oval 16">
            <a:extLst>
              <a:ext uri="{FF2B5EF4-FFF2-40B4-BE49-F238E27FC236}">
                <a16:creationId xmlns:a16="http://schemas.microsoft.com/office/drawing/2014/main" id="{900C3E32-931A-DB9B-B265-320222E691C7}"/>
              </a:ext>
            </a:extLst>
          </p:cNvPr>
          <p:cNvSpPr/>
          <p:nvPr/>
        </p:nvSpPr>
        <p:spPr>
          <a:xfrm>
            <a:off x="4925677" y="2381631"/>
            <a:ext cx="274320" cy="27432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D912B2B-422D-D8EF-2B01-EE70339A3567}"/>
              </a:ext>
            </a:extLst>
          </p:cNvPr>
          <p:cNvSpPr txBox="1"/>
          <p:nvPr/>
        </p:nvSpPr>
        <p:spPr>
          <a:xfrm>
            <a:off x="5241725" y="2253978"/>
            <a:ext cx="1203150" cy="369332"/>
          </a:xfrm>
          <a:prstGeom prst="rect">
            <a:avLst/>
          </a:prstGeom>
          <a:noFill/>
        </p:spPr>
        <p:txBody>
          <a:bodyPr wrap="none" rtlCol="0">
            <a:spAutoFit/>
          </a:bodyPr>
          <a:lstStyle/>
          <a:p>
            <a:r>
              <a:rPr lang="en-US" dirty="0">
                <a:solidFill>
                  <a:srgbClr val="C00000"/>
                </a:solidFill>
              </a:rPr>
              <a:t>Synapse 0</a:t>
            </a:r>
          </a:p>
        </p:txBody>
      </p:sp>
      <p:cxnSp>
        <p:nvCxnSpPr>
          <p:cNvPr id="20" name="Straight Arrow Connector 19">
            <a:extLst>
              <a:ext uri="{FF2B5EF4-FFF2-40B4-BE49-F238E27FC236}">
                <a16:creationId xmlns:a16="http://schemas.microsoft.com/office/drawing/2014/main" id="{3DD1B6EA-B9C0-E2C5-C25B-046B5F1CE310}"/>
              </a:ext>
            </a:extLst>
          </p:cNvPr>
          <p:cNvCxnSpPr>
            <a:cxnSpLocks/>
          </p:cNvCxnSpPr>
          <p:nvPr/>
        </p:nvCxnSpPr>
        <p:spPr>
          <a:xfrm>
            <a:off x="5199997" y="2602965"/>
            <a:ext cx="1711024" cy="87758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4C442A5-F282-5EF6-E43A-E0F5E61FA3E3}"/>
              </a:ext>
            </a:extLst>
          </p:cNvPr>
          <p:cNvSpPr txBox="1"/>
          <p:nvPr/>
        </p:nvSpPr>
        <p:spPr>
          <a:xfrm>
            <a:off x="5639193" y="3292562"/>
            <a:ext cx="1049133" cy="369332"/>
          </a:xfrm>
          <a:prstGeom prst="rect">
            <a:avLst/>
          </a:prstGeom>
          <a:noFill/>
        </p:spPr>
        <p:txBody>
          <a:bodyPr wrap="none" rtlCol="0">
            <a:spAutoFit/>
          </a:bodyPr>
          <a:lstStyle/>
          <a:p>
            <a:r>
              <a:rPr lang="en-US" dirty="0">
                <a:solidFill>
                  <a:srgbClr val="0070C0"/>
                </a:solidFill>
              </a:rPr>
              <a:t>Dendrite</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5F4A2EC-9E7E-D9E6-79A8-A5CF0C0C04E5}"/>
                  </a:ext>
                </a:extLst>
              </p:cNvPr>
              <p:cNvSpPr txBox="1"/>
              <p:nvPr/>
            </p:nvSpPr>
            <p:spPr>
              <a:xfrm>
                <a:off x="6366448" y="2889462"/>
                <a:ext cx="5445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p:sp>
            <p:nvSpPr>
              <p:cNvPr id="22" name="TextBox 21">
                <a:extLst>
                  <a:ext uri="{FF2B5EF4-FFF2-40B4-BE49-F238E27FC236}">
                    <a16:creationId xmlns:a16="http://schemas.microsoft.com/office/drawing/2014/main" id="{E5F4A2EC-9E7E-D9E6-79A8-A5CF0C0C04E5}"/>
                  </a:ext>
                </a:extLst>
              </p:cNvPr>
              <p:cNvSpPr txBox="1">
                <a:spLocks noRot="1" noChangeAspect="1" noMove="1" noResize="1" noEditPoints="1" noAdjustHandles="1" noChangeArrowheads="1" noChangeShapeType="1" noTextEdit="1"/>
              </p:cNvSpPr>
              <p:nvPr/>
            </p:nvSpPr>
            <p:spPr>
              <a:xfrm>
                <a:off x="6366448" y="2889462"/>
                <a:ext cx="544573" cy="276999"/>
              </a:xfrm>
              <a:prstGeom prst="rect">
                <a:avLst/>
              </a:prstGeom>
              <a:blipFill>
                <a:blip r:embed="rId5"/>
                <a:stretch>
                  <a:fillRect l="-6818" r="-2273" b="-13043"/>
                </a:stretch>
              </a:blipFill>
            </p:spPr>
            <p:txBody>
              <a:bodyPr/>
              <a:lstStyle/>
              <a:p>
                <a:r>
                  <a:rPr lang="en-US">
                    <a:noFill/>
                  </a:rPr>
                  <a:t> </a:t>
                </a:r>
              </a:p>
            </p:txBody>
          </p:sp>
        </mc:Fallback>
      </mc:AlternateContent>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a:extLst>
              <a:ext uri="{FF2B5EF4-FFF2-40B4-BE49-F238E27FC236}">
                <a16:creationId xmlns:a16="http://schemas.microsoft.com/office/drawing/2014/main" id="{EB1CCE91-9343-E29C-7D34-1003E1639060}"/>
              </a:ext>
            </a:extLst>
          </p:cNvPr>
          <p:cNvCxnSpPr>
            <a:cxnSpLocks/>
          </p:cNvCxnSpPr>
          <p:nvPr/>
        </p:nvCxnSpPr>
        <p:spPr>
          <a:xfrm flipV="1">
            <a:off x="5105895" y="3847853"/>
            <a:ext cx="1775043" cy="14372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3139835D-5668-481E-75ED-42CE421A64BC}"/>
              </a:ext>
            </a:extLst>
          </p:cNvPr>
          <p:cNvSpPr/>
          <p:nvPr/>
        </p:nvSpPr>
        <p:spPr>
          <a:xfrm>
            <a:off x="4788349" y="3876978"/>
            <a:ext cx="274320" cy="27432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EFA036F-13B5-C4D8-BA27-C83E8AF6285E}"/>
              </a:ext>
            </a:extLst>
          </p:cNvPr>
          <p:cNvSpPr txBox="1"/>
          <p:nvPr/>
        </p:nvSpPr>
        <p:spPr>
          <a:xfrm>
            <a:off x="3996847" y="3461606"/>
            <a:ext cx="1203150" cy="369332"/>
          </a:xfrm>
          <a:prstGeom prst="rect">
            <a:avLst/>
          </a:prstGeom>
          <a:noFill/>
        </p:spPr>
        <p:txBody>
          <a:bodyPr wrap="none" rtlCol="0">
            <a:spAutoFit/>
          </a:bodyPr>
          <a:lstStyle/>
          <a:p>
            <a:r>
              <a:rPr lang="en-US" dirty="0">
                <a:solidFill>
                  <a:srgbClr val="C00000"/>
                </a:solidFill>
              </a:rPr>
              <a:t>Synapse 1</a:t>
            </a:r>
          </a:p>
        </p:txBody>
      </p:sp>
      <p:sp>
        <p:nvSpPr>
          <p:cNvPr id="30" name="Oval 29">
            <a:extLst>
              <a:ext uri="{FF2B5EF4-FFF2-40B4-BE49-F238E27FC236}">
                <a16:creationId xmlns:a16="http://schemas.microsoft.com/office/drawing/2014/main" id="{571C8309-8A3A-3A0F-4F55-AF870D438368}"/>
              </a:ext>
            </a:extLst>
          </p:cNvPr>
          <p:cNvSpPr/>
          <p:nvPr/>
        </p:nvSpPr>
        <p:spPr>
          <a:xfrm>
            <a:off x="6363543" y="5005859"/>
            <a:ext cx="274320" cy="27432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2853E25-D51F-64EB-1419-2AAD03865A56}"/>
              </a:ext>
            </a:extLst>
          </p:cNvPr>
          <p:cNvSpPr txBox="1"/>
          <p:nvPr/>
        </p:nvSpPr>
        <p:spPr>
          <a:xfrm>
            <a:off x="6298110" y="5350633"/>
            <a:ext cx="1206356" cy="369332"/>
          </a:xfrm>
          <a:prstGeom prst="rect">
            <a:avLst/>
          </a:prstGeom>
          <a:noFill/>
        </p:spPr>
        <p:txBody>
          <a:bodyPr wrap="none" rtlCol="0">
            <a:spAutoFit/>
          </a:bodyPr>
          <a:lstStyle/>
          <a:p>
            <a:r>
              <a:rPr lang="en-US" dirty="0">
                <a:solidFill>
                  <a:srgbClr val="C00000"/>
                </a:solidFill>
              </a:rPr>
              <a:t>Synapse n</a:t>
            </a:r>
          </a:p>
        </p:txBody>
      </p:sp>
      <p:cxnSp>
        <p:nvCxnSpPr>
          <p:cNvPr id="32" name="Straight Arrow Connector 31">
            <a:extLst>
              <a:ext uri="{FF2B5EF4-FFF2-40B4-BE49-F238E27FC236}">
                <a16:creationId xmlns:a16="http://schemas.microsoft.com/office/drawing/2014/main" id="{91745B43-CFAD-1C32-35C3-B85A0A5F8772}"/>
              </a:ext>
            </a:extLst>
          </p:cNvPr>
          <p:cNvCxnSpPr>
            <a:cxnSpLocks/>
          </p:cNvCxnSpPr>
          <p:nvPr/>
        </p:nvCxnSpPr>
        <p:spPr>
          <a:xfrm flipV="1">
            <a:off x="6589403" y="4387635"/>
            <a:ext cx="442206" cy="601309"/>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A9F5CED-68D7-D0E8-81E2-2FD53B8885FB}"/>
              </a:ext>
            </a:extLst>
          </p:cNvPr>
          <p:cNvSpPr txBox="1"/>
          <p:nvPr/>
        </p:nvSpPr>
        <p:spPr>
          <a:xfrm>
            <a:off x="5930518" y="3919185"/>
            <a:ext cx="575799" cy="923330"/>
          </a:xfrm>
          <a:prstGeom prst="rect">
            <a:avLst/>
          </a:prstGeom>
          <a:noFill/>
        </p:spPr>
        <p:txBody>
          <a:bodyPr wrap="none" rtlCol="0">
            <a:spAutoFit/>
          </a:bodyPr>
          <a:lstStyle/>
          <a:p>
            <a:r>
              <a:rPr lang="en-US" dirty="0"/>
              <a:t>.</a:t>
            </a:r>
          </a:p>
          <a:p>
            <a:r>
              <a:rPr lang="en-US" dirty="0"/>
              <a:t>    .</a:t>
            </a:r>
          </a:p>
          <a:p>
            <a:r>
              <a:rPr lang="en-US" dirty="0"/>
              <a:t>       .</a:t>
            </a:r>
          </a:p>
        </p:txBody>
      </p:sp>
      <p:sp>
        <p:nvSpPr>
          <p:cNvPr id="35" name="Oval 34">
            <a:extLst>
              <a:ext uri="{FF2B5EF4-FFF2-40B4-BE49-F238E27FC236}">
                <a16:creationId xmlns:a16="http://schemas.microsoft.com/office/drawing/2014/main" id="{D66A1779-C462-E0C8-EB4F-275E4427E004}"/>
              </a:ext>
            </a:extLst>
          </p:cNvPr>
          <p:cNvSpPr/>
          <p:nvPr/>
        </p:nvSpPr>
        <p:spPr>
          <a:xfrm>
            <a:off x="6896834" y="2485237"/>
            <a:ext cx="2651760" cy="265176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61748D08-2E72-1240-EA9C-4DFDC3FF3A68}"/>
                  </a:ext>
                </a:extLst>
              </p:cNvPr>
              <p:cNvSpPr txBox="1"/>
              <p:nvPr/>
            </p:nvSpPr>
            <p:spPr>
              <a:xfrm>
                <a:off x="7414053" y="4019269"/>
                <a:ext cx="1229439" cy="7564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nary>
                    </m:oMath>
                  </m:oMathPara>
                </a14:m>
                <a:endParaRPr lang="en-US" dirty="0"/>
              </a:p>
            </p:txBody>
          </p:sp>
        </mc:Choice>
        <mc:Fallback>
          <p:sp>
            <p:nvSpPr>
              <p:cNvPr id="39" name="TextBox 38">
                <a:extLst>
                  <a:ext uri="{FF2B5EF4-FFF2-40B4-BE49-F238E27FC236}">
                    <a16:creationId xmlns:a16="http://schemas.microsoft.com/office/drawing/2014/main" id="{61748D08-2E72-1240-EA9C-4DFDC3FF3A68}"/>
                  </a:ext>
                </a:extLst>
              </p:cNvPr>
              <p:cNvSpPr txBox="1">
                <a:spLocks noRot="1" noChangeAspect="1" noMove="1" noResize="1" noEditPoints="1" noAdjustHandles="1" noChangeArrowheads="1" noChangeShapeType="1" noTextEdit="1"/>
              </p:cNvSpPr>
              <p:nvPr/>
            </p:nvSpPr>
            <p:spPr>
              <a:xfrm>
                <a:off x="7414053" y="4019269"/>
                <a:ext cx="1229439" cy="756426"/>
              </a:xfrm>
              <a:prstGeom prst="rect">
                <a:avLst/>
              </a:prstGeom>
              <a:blipFill>
                <a:blip r:embed="rId7"/>
                <a:stretch>
                  <a:fillRect l="-67347" t="-118333" r="-4082" b="-180000"/>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0EA4D651-A0EA-24C4-F22B-D2A7DF994FE9}"/>
              </a:ext>
            </a:extLst>
          </p:cNvPr>
          <p:cNvPicPr>
            <a:picLocks noChangeAspect="1"/>
          </p:cNvPicPr>
          <p:nvPr/>
        </p:nvPicPr>
        <p:blipFill>
          <a:blip r:embed="rId8"/>
          <a:stretch>
            <a:fillRect/>
          </a:stretch>
        </p:blipFill>
        <p:spPr>
          <a:xfrm>
            <a:off x="7446791" y="2909170"/>
            <a:ext cx="1038345" cy="1024121"/>
          </a:xfrm>
          <a:prstGeom prst="rect">
            <a:avLst/>
          </a:prstGeom>
          <a:ln>
            <a:solidFill>
              <a:schemeClr val="tx1"/>
            </a:solidFill>
          </a:ln>
        </p:spPr>
      </p:pic>
      <p:sp>
        <p:nvSpPr>
          <p:cNvPr id="42" name="TextBox 41">
            <a:extLst>
              <a:ext uri="{FF2B5EF4-FFF2-40B4-BE49-F238E27FC236}">
                <a16:creationId xmlns:a16="http://schemas.microsoft.com/office/drawing/2014/main" id="{4920B899-EF9E-5F77-CC37-932C79DBC14D}"/>
              </a:ext>
            </a:extLst>
          </p:cNvPr>
          <p:cNvSpPr txBox="1"/>
          <p:nvPr/>
        </p:nvSpPr>
        <p:spPr>
          <a:xfrm>
            <a:off x="7511451" y="2602965"/>
            <a:ext cx="1132041" cy="369332"/>
          </a:xfrm>
          <a:prstGeom prst="rect">
            <a:avLst/>
          </a:prstGeom>
          <a:noFill/>
        </p:spPr>
        <p:txBody>
          <a:bodyPr wrap="none" rtlCol="0">
            <a:spAutoFit/>
          </a:bodyPr>
          <a:lstStyle/>
          <a:p>
            <a:r>
              <a:rPr lang="en-US" dirty="0"/>
              <a:t>Cell Body</a:t>
            </a:r>
          </a:p>
        </p:txBody>
      </p:sp>
      <p:cxnSp>
        <p:nvCxnSpPr>
          <p:cNvPr id="44" name="Straight Connector 43">
            <a:extLst>
              <a:ext uri="{FF2B5EF4-FFF2-40B4-BE49-F238E27FC236}">
                <a16:creationId xmlns:a16="http://schemas.microsoft.com/office/drawing/2014/main" id="{0364160E-9AC4-D08E-1A27-562AA65DE246}"/>
              </a:ext>
            </a:extLst>
          </p:cNvPr>
          <p:cNvCxnSpPr>
            <a:stCxn id="35" idx="7"/>
            <a:endCxn id="35" idx="5"/>
          </p:cNvCxnSpPr>
          <p:nvPr/>
        </p:nvCxnSpPr>
        <p:spPr>
          <a:xfrm>
            <a:off x="9160253" y="2873578"/>
            <a:ext cx="0" cy="1875078"/>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F9B2C58-4BBA-F4B3-E934-BA33ACAE4A87}"/>
                  </a:ext>
                </a:extLst>
              </p:cNvPr>
              <p:cNvSpPr txBox="1"/>
              <p:nvPr/>
            </p:nvSpPr>
            <p:spPr>
              <a:xfrm>
                <a:off x="9219695" y="3750699"/>
                <a:ext cx="17985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accent5"/>
                          </a:solidFill>
                          <a:latin typeface="Cambria Math" panose="02040503050406030204" pitchFamily="18" charset="0"/>
                        </a:rPr>
                        <m:t>𝑓</m:t>
                      </m:r>
                    </m:oMath>
                  </m:oMathPara>
                </a14:m>
                <a:endParaRPr lang="en-US" dirty="0">
                  <a:solidFill>
                    <a:schemeClr val="accent5"/>
                  </a:solidFill>
                </a:endParaRPr>
              </a:p>
            </p:txBody>
          </p:sp>
        </mc:Choice>
        <mc:Fallback>
          <p:sp>
            <p:nvSpPr>
              <p:cNvPr id="45" name="TextBox 44">
                <a:extLst>
                  <a:ext uri="{FF2B5EF4-FFF2-40B4-BE49-F238E27FC236}">
                    <a16:creationId xmlns:a16="http://schemas.microsoft.com/office/drawing/2014/main" id="{FF9B2C58-4BBA-F4B3-E934-BA33ACAE4A87}"/>
                  </a:ext>
                </a:extLst>
              </p:cNvPr>
              <p:cNvSpPr txBox="1">
                <a:spLocks noRot="1" noChangeAspect="1" noMove="1" noResize="1" noEditPoints="1" noAdjustHandles="1" noChangeArrowheads="1" noChangeShapeType="1" noTextEdit="1"/>
              </p:cNvSpPr>
              <p:nvPr/>
            </p:nvSpPr>
            <p:spPr>
              <a:xfrm>
                <a:off x="9219695" y="3750699"/>
                <a:ext cx="179857" cy="276999"/>
              </a:xfrm>
              <a:prstGeom prst="rect">
                <a:avLst/>
              </a:prstGeom>
              <a:blipFill>
                <a:blip r:embed="rId9"/>
                <a:stretch>
                  <a:fillRect l="-37500" t="-4348" r="-37500" b="-30435"/>
                </a:stretch>
              </a:blipFill>
            </p:spPr>
            <p:txBody>
              <a:bodyPr/>
              <a:lstStyle/>
              <a:p>
                <a:r>
                  <a:rPr lang="en-US">
                    <a:noFill/>
                  </a:rPr>
                  <a:t> </a:t>
                </a:r>
              </a:p>
            </p:txBody>
          </p:sp>
        </mc:Fallback>
      </mc:AlternateContent>
      <p:sp>
        <p:nvSpPr>
          <p:cNvPr id="46" name="Oval 45">
            <a:extLst>
              <a:ext uri="{FF2B5EF4-FFF2-40B4-BE49-F238E27FC236}">
                <a16:creationId xmlns:a16="http://schemas.microsoft.com/office/drawing/2014/main" id="{BFC179A9-F338-B9E9-27FB-3DC012C1D91C}"/>
              </a:ext>
            </a:extLst>
          </p:cNvPr>
          <p:cNvSpPr/>
          <p:nvPr/>
        </p:nvSpPr>
        <p:spPr>
          <a:xfrm>
            <a:off x="9554399" y="3739818"/>
            <a:ext cx="274320" cy="27432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48" name="Straight Arrow Connector 47">
            <a:extLst>
              <a:ext uri="{FF2B5EF4-FFF2-40B4-BE49-F238E27FC236}">
                <a16:creationId xmlns:a16="http://schemas.microsoft.com/office/drawing/2014/main" id="{CDB92C49-1698-A3AF-2D5B-5CBB13D410BE}"/>
              </a:ext>
            </a:extLst>
          </p:cNvPr>
          <p:cNvCxnSpPr>
            <a:cxnSpLocks/>
          </p:cNvCxnSpPr>
          <p:nvPr/>
        </p:nvCxnSpPr>
        <p:spPr>
          <a:xfrm>
            <a:off x="9820188" y="3876978"/>
            <a:ext cx="2248593"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713AA21D-AFD4-28D9-8359-04E91D1B6ADE}"/>
              </a:ext>
            </a:extLst>
          </p:cNvPr>
          <p:cNvSpPr txBox="1"/>
          <p:nvPr/>
        </p:nvSpPr>
        <p:spPr>
          <a:xfrm>
            <a:off x="10257441" y="3889198"/>
            <a:ext cx="2134972" cy="646331"/>
          </a:xfrm>
          <a:prstGeom prst="rect">
            <a:avLst/>
          </a:prstGeom>
          <a:noFill/>
        </p:spPr>
        <p:txBody>
          <a:bodyPr wrap="square" rtlCol="0">
            <a:spAutoFit/>
          </a:bodyPr>
          <a:lstStyle/>
          <a:p>
            <a:r>
              <a:rPr lang="en-US" dirty="0">
                <a:solidFill>
                  <a:schemeClr val="accent6"/>
                </a:solidFill>
              </a:rPr>
              <a:t>Output Axon</a:t>
            </a:r>
          </a:p>
          <a:p>
            <a:endParaRPr lang="en-US" dirty="0">
              <a:solidFill>
                <a:schemeClr val="accent6"/>
              </a:solidFill>
            </a:endParaRPr>
          </a:p>
        </p:txBody>
      </p:sp>
      <p:sp>
        <p:nvSpPr>
          <p:cNvPr id="51" name="TextBox 50">
            <a:extLst>
              <a:ext uri="{FF2B5EF4-FFF2-40B4-BE49-F238E27FC236}">
                <a16:creationId xmlns:a16="http://schemas.microsoft.com/office/drawing/2014/main" id="{94C49493-F646-46FE-5D8E-2E830FF8C183}"/>
              </a:ext>
            </a:extLst>
          </p:cNvPr>
          <p:cNvSpPr txBox="1"/>
          <p:nvPr/>
        </p:nvSpPr>
        <p:spPr>
          <a:xfrm>
            <a:off x="9477090" y="4212363"/>
            <a:ext cx="2858063" cy="369332"/>
          </a:xfrm>
          <a:prstGeom prst="rect">
            <a:avLst/>
          </a:prstGeom>
          <a:noFill/>
        </p:spPr>
        <p:txBody>
          <a:bodyPr wrap="square">
            <a:spAutoFit/>
          </a:bodyPr>
          <a:lstStyle/>
          <a:p>
            <a:r>
              <a:rPr lang="en-US" dirty="0">
                <a:solidFill>
                  <a:schemeClr val="accent5"/>
                </a:solidFill>
              </a:rPr>
              <a:t>Activation Function</a:t>
            </a: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ACCAA2EB-6891-E1C2-C5A6-F291E264B11B}"/>
                  </a:ext>
                </a:extLst>
              </p:cNvPr>
              <p:cNvSpPr txBox="1"/>
              <p:nvPr/>
            </p:nvSpPr>
            <p:spPr>
              <a:xfrm>
                <a:off x="10057577" y="3054871"/>
                <a:ext cx="1353055" cy="75642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i="1" smtClean="0">
                              <a:latin typeface="Cambria Math" panose="02040503050406030204" pitchFamily="18" charset="0"/>
                            </a:rPr>
                          </m:ctrlPr>
                        </m:dPr>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nary>
                        </m:e>
                      </m:d>
                    </m:oMath>
                  </m:oMathPara>
                </a14:m>
                <a:endParaRPr lang="en-US" dirty="0"/>
              </a:p>
            </p:txBody>
          </p:sp>
        </mc:Choice>
        <mc:Fallback>
          <p:sp>
            <p:nvSpPr>
              <p:cNvPr id="52" name="TextBox 51">
                <a:extLst>
                  <a:ext uri="{FF2B5EF4-FFF2-40B4-BE49-F238E27FC236}">
                    <a16:creationId xmlns:a16="http://schemas.microsoft.com/office/drawing/2014/main" id="{ACCAA2EB-6891-E1C2-C5A6-F291E264B11B}"/>
                  </a:ext>
                </a:extLst>
              </p:cNvPr>
              <p:cNvSpPr txBox="1">
                <a:spLocks noRot="1" noChangeAspect="1" noMove="1" noResize="1" noEditPoints="1" noAdjustHandles="1" noChangeArrowheads="1" noChangeShapeType="1" noTextEdit="1"/>
              </p:cNvSpPr>
              <p:nvPr/>
            </p:nvSpPr>
            <p:spPr>
              <a:xfrm>
                <a:off x="10057577" y="3054871"/>
                <a:ext cx="1353055" cy="756426"/>
              </a:xfrm>
              <a:prstGeom prst="rect">
                <a:avLst/>
              </a:prstGeom>
              <a:blipFill>
                <a:blip r:embed="rId10"/>
                <a:stretch>
                  <a:fillRect l="-42056" t="-118333" r="-18692" b="-181667"/>
                </a:stretch>
              </a:blipFill>
            </p:spPr>
            <p:txBody>
              <a:bodyPr/>
              <a:lstStyle/>
              <a:p>
                <a:r>
                  <a:rPr lang="en-US">
                    <a:noFill/>
                  </a:rPr>
                  <a:t> </a:t>
                </a:r>
              </a:p>
            </p:txBody>
          </p:sp>
        </mc:Fallback>
      </mc:AlternateContent>
    </p:spTree>
    <p:extLst>
      <p:ext uri="{BB962C8B-B14F-4D97-AF65-F5344CB8AC3E}">
        <p14:creationId xmlns:p14="http://schemas.microsoft.com/office/powerpoint/2010/main" val="72862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Neuron: Perceptron Mathematical Model</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004BE4D3-AA88-C204-AC34-68D2992566D7}"/>
                  </a:ext>
                </a:extLst>
              </p:cNvPr>
              <p:cNvSpPr>
                <a:spLocks noGrp="1"/>
              </p:cNvSpPr>
              <p:nvPr>
                <p:ph sz="half" idx="2"/>
              </p:nvPr>
            </p:nvSpPr>
            <p:spPr>
              <a:xfrm>
                <a:off x="32012" y="2011680"/>
                <a:ext cx="3265749" cy="3426274"/>
              </a:xfrm>
            </p:spPr>
            <p:txBody>
              <a:bodyPr vert="horz" lIns="91440" tIns="45720" rIns="91440" bIns="45720" rtlCol="0">
                <a:normAutofit lnSpcReduction="10000"/>
              </a:bodyPr>
              <a:lstStyle/>
              <a:p>
                <a:pPr>
                  <a:lnSpc>
                    <a:spcPct val="110000"/>
                  </a:lnSpc>
                  <a:buSzPct val="87000"/>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oMath>
                </a14:m>
                <a:r>
                  <a:rPr lang="en-US" sz="2000" dirty="0"/>
                  <a:t> are input</a:t>
                </a:r>
              </a:p>
              <a:p>
                <a:pPr lvl="1">
                  <a:lnSpc>
                    <a:spcPct val="110000"/>
                  </a:lnSpc>
                  <a:buSzPct val="87000"/>
                </a:pPr>
                <a:r>
                  <a:rPr lang="en-US" sz="1600" dirty="0"/>
                  <a:t>Bias is a constant input</a:t>
                </a:r>
              </a:p>
              <a:p>
                <a:pPr>
                  <a:lnSpc>
                    <a:spcPct val="110000"/>
                  </a:lnSpc>
                  <a:buSzPct val="87000"/>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oMath>
                </a14:m>
                <a:r>
                  <a:rPr lang="en-US" sz="2000" dirty="0"/>
                  <a:t> are strengths/weights (Synapse)</a:t>
                </a:r>
              </a:p>
              <a:p>
                <a:pPr>
                  <a:lnSpc>
                    <a:spcPct val="110000"/>
                  </a:lnSpc>
                  <a:buSzPct val="87000"/>
                </a:pPr>
                <a:r>
                  <a:rPr lang="en-US" sz="2000" dirty="0"/>
                  <a:t>Sum and activation: Cell Body</a:t>
                </a:r>
              </a:p>
              <a:p>
                <a:pPr>
                  <a:lnSpc>
                    <a:spcPct val="110000"/>
                  </a:lnSpc>
                  <a:buSzPct val="87000"/>
                </a:pPr>
                <a:r>
                  <a:rPr lang="en-US" sz="2000" dirty="0"/>
                  <a:t>Output: Axon</a:t>
                </a:r>
              </a:p>
              <a:p>
                <a:pPr lvl="1">
                  <a:lnSpc>
                    <a:spcPct val="110000"/>
                  </a:lnSpc>
                  <a:buSzPct val="87000"/>
                </a:pPr>
                <a:r>
                  <a:rPr lang="en-US" sz="1600" dirty="0"/>
                  <a:t>Final Answer</a:t>
                </a:r>
              </a:p>
            </p:txBody>
          </p:sp>
        </mc:Choice>
        <mc:Fallback>
          <p:sp>
            <p:nvSpPr>
              <p:cNvPr id="4" name="Content Placeholder 3">
                <a:extLst>
                  <a:ext uri="{FF2B5EF4-FFF2-40B4-BE49-F238E27FC236}">
                    <a16:creationId xmlns:a16="http://schemas.microsoft.com/office/drawing/2014/main" id="{004BE4D3-AA88-C204-AC34-68D2992566D7}"/>
                  </a:ext>
                </a:extLst>
              </p:cNvPr>
              <p:cNvSpPr>
                <a:spLocks noGrp="1" noRot="1" noChangeAspect="1" noMove="1" noResize="1" noEditPoints="1" noAdjustHandles="1" noChangeArrowheads="1" noChangeShapeType="1" noTextEdit="1"/>
              </p:cNvSpPr>
              <p:nvPr>
                <p:ph sz="half" idx="2"/>
              </p:nvPr>
            </p:nvSpPr>
            <p:spPr>
              <a:xfrm>
                <a:off x="32012" y="2011680"/>
                <a:ext cx="3265749" cy="3426274"/>
              </a:xfrm>
              <a:blipFill>
                <a:blip r:embed="rId3"/>
                <a:stretch>
                  <a:fillRect l="-775" t="-7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307D736-D45C-C437-883C-AF9D8AB1297A}"/>
                  </a:ext>
                </a:extLst>
              </p:cNvPr>
              <p:cNvSpPr txBox="1"/>
              <p:nvPr/>
            </p:nvSpPr>
            <p:spPr>
              <a:xfrm>
                <a:off x="6170734" y="1415508"/>
                <a:ext cx="316048"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m:oMathPara>
                </a14:m>
                <a:endParaRPr lang="en-US" dirty="0"/>
              </a:p>
            </p:txBody>
          </p:sp>
        </mc:Choice>
        <mc:Fallback>
          <p:sp>
            <p:nvSpPr>
              <p:cNvPr id="11" name="TextBox 10">
                <a:extLst>
                  <a:ext uri="{FF2B5EF4-FFF2-40B4-BE49-F238E27FC236}">
                    <a16:creationId xmlns:a16="http://schemas.microsoft.com/office/drawing/2014/main" id="{F307D736-D45C-C437-883C-AF9D8AB1297A}"/>
                  </a:ext>
                </a:extLst>
              </p:cNvPr>
              <p:cNvSpPr txBox="1">
                <a:spLocks noRot="1" noChangeAspect="1" noMove="1" noResize="1" noEditPoints="1" noAdjustHandles="1" noChangeArrowheads="1" noChangeShapeType="1" noTextEdit="1"/>
              </p:cNvSpPr>
              <p:nvPr/>
            </p:nvSpPr>
            <p:spPr>
              <a:xfrm>
                <a:off x="6170734" y="1415508"/>
                <a:ext cx="316048" cy="276999"/>
              </a:xfrm>
              <a:prstGeom prst="rect">
                <a:avLst/>
              </a:prstGeom>
              <a:blipFill>
                <a:blip r:embed="rId4"/>
                <a:stretch>
                  <a:fillRect l="-7692" r="-7692" b="-13043"/>
                </a:stretch>
              </a:blipFill>
            </p:spPr>
            <p:txBody>
              <a:bodyPr/>
              <a:lstStyle/>
              <a:p>
                <a:r>
                  <a:rPr lang="en-US">
                    <a:noFill/>
                  </a:rPr>
                  <a:t> </a:t>
                </a:r>
              </a:p>
            </p:txBody>
          </p:sp>
        </mc:Fallback>
      </mc:AlternateContent>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CDB92C49-1698-A3AF-2D5B-5CBB13D410BE}"/>
              </a:ext>
            </a:extLst>
          </p:cNvPr>
          <p:cNvCxnSpPr>
            <a:cxnSpLocks/>
          </p:cNvCxnSpPr>
          <p:nvPr/>
        </p:nvCxnSpPr>
        <p:spPr>
          <a:xfrm>
            <a:off x="10438799" y="3215267"/>
            <a:ext cx="17373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713AA21D-AFD4-28D9-8359-04E91D1B6ADE}"/>
              </a:ext>
            </a:extLst>
          </p:cNvPr>
          <p:cNvSpPr txBox="1"/>
          <p:nvPr/>
        </p:nvSpPr>
        <p:spPr>
          <a:xfrm>
            <a:off x="10922344" y="3221746"/>
            <a:ext cx="992450" cy="369332"/>
          </a:xfrm>
          <a:prstGeom prst="rect">
            <a:avLst/>
          </a:prstGeom>
          <a:noFill/>
        </p:spPr>
        <p:txBody>
          <a:bodyPr wrap="square" rtlCol="0">
            <a:spAutoFit/>
          </a:bodyPr>
          <a:lstStyle/>
          <a:p>
            <a:r>
              <a:rPr lang="en-US" dirty="0"/>
              <a:t>Output</a:t>
            </a:r>
          </a:p>
        </p:txBody>
      </p:sp>
      <p:sp>
        <p:nvSpPr>
          <p:cNvPr id="51" name="TextBox 50">
            <a:extLst>
              <a:ext uri="{FF2B5EF4-FFF2-40B4-BE49-F238E27FC236}">
                <a16:creationId xmlns:a16="http://schemas.microsoft.com/office/drawing/2014/main" id="{94C49493-F646-46FE-5D8E-2E830FF8C183}"/>
              </a:ext>
            </a:extLst>
          </p:cNvPr>
          <p:cNvSpPr txBox="1"/>
          <p:nvPr/>
        </p:nvSpPr>
        <p:spPr>
          <a:xfrm>
            <a:off x="9228870" y="2275659"/>
            <a:ext cx="2248594" cy="369332"/>
          </a:xfrm>
          <a:prstGeom prst="rect">
            <a:avLst/>
          </a:prstGeom>
          <a:noFill/>
        </p:spPr>
        <p:txBody>
          <a:bodyPr wrap="square">
            <a:spAutoFit/>
          </a:bodyPr>
          <a:lstStyle/>
          <a:p>
            <a:r>
              <a:rPr lang="en-US" dirty="0"/>
              <a:t>Activation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6881BD-B7CA-2382-83D0-535D49A8D7EF}"/>
                  </a:ext>
                </a:extLst>
              </p:cNvPr>
              <p:cNvSpPr txBox="1"/>
              <p:nvPr/>
            </p:nvSpPr>
            <p:spPr>
              <a:xfrm>
                <a:off x="7564587" y="2742042"/>
                <a:ext cx="914400" cy="914400"/>
              </a:xfrm>
              <a:prstGeom prst="rect">
                <a:avLst/>
              </a:prstGeom>
              <a:solidFill>
                <a:srgbClr val="FFD11A"/>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5400" i="1" smtClean="0">
                          <a:latin typeface="Cambria Math" panose="02040503050406030204" pitchFamily="18" charset="0"/>
                          <a:ea typeface="Cambria Math" panose="02040503050406030204" pitchFamily="18" charset="0"/>
                        </a:rPr>
                        <m:t>Σ</m:t>
                      </m:r>
                    </m:oMath>
                  </m:oMathPara>
                </a14:m>
                <a:endParaRPr lang="en-US" sz="5400" dirty="0"/>
              </a:p>
            </p:txBody>
          </p:sp>
        </mc:Choice>
        <mc:Fallback>
          <p:sp>
            <p:nvSpPr>
              <p:cNvPr id="3" name="TextBox 2">
                <a:extLst>
                  <a:ext uri="{FF2B5EF4-FFF2-40B4-BE49-F238E27FC236}">
                    <a16:creationId xmlns:a16="http://schemas.microsoft.com/office/drawing/2014/main" id="{CC6881BD-B7CA-2382-83D0-535D49A8D7EF}"/>
                  </a:ext>
                </a:extLst>
              </p:cNvPr>
              <p:cNvSpPr txBox="1">
                <a:spLocks noRot="1" noChangeAspect="1" noMove="1" noResize="1" noEditPoints="1" noAdjustHandles="1" noChangeArrowheads="1" noChangeShapeType="1" noTextEdit="1"/>
              </p:cNvSpPr>
              <p:nvPr/>
            </p:nvSpPr>
            <p:spPr>
              <a:xfrm>
                <a:off x="7564587" y="2742042"/>
                <a:ext cx="914400" cy="914400"/>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E78A3FA-0999-FCED-FF1D-07ADCF9B10C9}"/>
              </a:ext>
            </a:extLst>
          </p:cNvPr>
          <p:cNvSpPr txBox="1"/>
          <p:nvPr/>
        </p:nvSpPr>
        <p:spPr>
          <a:xfrm>
            <a:off x="9656246" y="2742042"/>
            <a:ext cx="914400" cy="923330"/>
          </a:xfrm>
          <a:prstGeom prst="rect">
            <a:avLst/>
          </a:prstGeom>
          <a:solidFill>
            <a:schemeClr val="accent6">
              <a:lumMod val="40000"/>
              <a:lumOff val="60000"/>
            </a:schemeClr>
          </a:solidFill>
        </p:spPr>
        <p:txBody>
          <a:bodyPr wrap="square" rtlCol="0">
            <a:spAutoFit/>
          </a:bodyPr>
          <a:lstStyle/>
          <a:p>
            <a:endParaRPr lang="en-US" sz="5400" dirty="0"/>
          </a:p>
        </p:txBody>
      </p:sp>
      <p:grpSp>
        <p:nvGrpSpPr>
          <p:cNvPr id="43" name="Group 42">
            <a:extLst>
              <a:ext uri="{FF2B5EF4-FFF2-40B4-BE49-F238E27FC236}">
                <a16:creationId xmlns:a16="http://schemas.microsoft.com/office/drawing/2014/main" id="{EE67FE04-39BB-B159-356A-89D667A1D97E}"/>
              </a:ext>
            </a:extLst>
          </p:cNvPr>
          <p:cNvGrpSpPr/>
          <p:nvPr/>
        </p:nvGrpSpPr>
        <p:grpSpPr>
          <a:xfrm>
            <a:off x="9849050" y="2835480"/>
            <a:ext cx="563880" cy="723147"/>
            <a:chOff x="5639193" y="2604653"/>
            <a:chExt cx="563880" cy="723147"/>
          </a:xfrm>
        </p:grpSpPr>
        <p:cxnSp>
          <p:nvCxnSpPr>
            <p:cNvPr id="7" name="Straight Connector 6">
              <a:extLst>
                <a:ext uri="{FF2B5EF4-FFF2-40B4-BE49-F238E27FC236}">
                  <a16:creationId xmlns:a16="http://schemas.microsoft.com/office/drawing/2014/main" id="{4C308AAE-2E0A-B978-3F31-D65CA5B5BAD1}"/>
                </a:ext>
              </a:extLst>
            </p:cNvPr>
            <p:cNvCxnSpPr>
              <a:cxnSpLocks/>
            </p:cNvCxnSpPr>
            <p:nvPr/>
          </p:nvCxnSpPr>
          <p:spPr>
            <a:xfrm>
              <a:off x="5639193" y="2968161"/>
              <a:ext cx="56388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ADC9C283-26DE-F463-AEE5-4C10839392E3}"/>
                </a:ext>
              </a:extLst>
            </p:cNvPr>
            <p:cNvCxnSpPr>
              <a:cxnSpLocks/>
            </p:cNvCxnSpPr>
            <p:nvPr/>
          </p:nvCxnSpPr>
          <p:spPr>
            <a:xfrm rot="10800000" flipV="1">
              <a:off x="5730240" y="2604653"/>
              <a:ext cx="365760" cy="723147"/>
            </a:xfrm>
            <a:prstGeom prst="bentConnector3">
              <a:avLst>
                <a:gd name="adj1" fmla="val 50000"/>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EFD9BBCB-AA24-5022-5054-EE631745615F}"/>
              </a:ext>
            </a:extLst>
          </p:cNvPr>
          <p:cNvCxnSpPr>
            <a:cxnSpLocks/>
          </p:cNvCxnSpPr>
          <p:nvPr/>
        </p:nvCxnSpPr>
        <p:spPr>
          <a:xfrm>
            <a:off x="8469284" y="3212843"/>
            <a:ext cx="118872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8750B8CC-307F-E986-0158-52B974B95AD9}"/>
                  </a:ext>
                </a:extLst>
              </p:cNvPr>
              <p:cNvSpPr txBox="1"/>
              <p:nvPr/>
            </p:nvSpPr>
            <p:spPr>
              <a:xfrm>
                <a:off x="5182740" y="3447996"/>
                <a:ext cx="428351" cy="369332"/>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8750B8CC-307F-E986-0158-52B974B95AD9}"/>
                  </a:ext>
                </a:extLst>
              </p:cNvPr>
              <p:cNvSpPr txBox="1">
                <a:spLocks noRot="1" noChangeAspect="1" noMove="1" noResize="1" noEditPoints="1" noAdjustHandles="1" noChangeArrowheads="1" noChangeShapeType="1" noTextEdit="1"/>
              </p:cNvSpPr>
              <p:nvPr/>
            </p:nvSpPr>
            <p:spPr>
              <a:xfrm>
                <a:off x="5182740" y="3447996"/>
                <a:ext cx="428351" cy="369332"/>
              </a:xfrm>
              <a:prstGeom prst="rect">
                <a:avLst/>
              </a:prstGeom>
              <a:blipFill>
                <a:blip r:embed="rId7"/>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F6658B99-4725-9C59-C306-DAD587D0883F}"/>
                  </a:ext>
                </a:extLst>
              </p:cNvPr>
              <p:cNvSpPr txBox="1"/>
              <p:nvPr/>
            </p:nvSpPr>
            <p:spPr>
              <a:xfrm>
                <a:off x="5182738" y="1889847"/>
                <a:ext cx="428351" cy="369332"/>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p:sp>
            <p:nvSpPr>
              <p:cNvPr id="54" name="TextBox 53">
                <a:extLst>
                  <a:ext uri="{FF2B5EF4-FFF2-40B4-BE49-F238E27FC236}">
                    <a16:creationId xmlns:a16="http://schemas.microsoft.com/office/drawing/2014/main" id="{F6658B99-4725-9C59-C306-DAD587D0883F}"/>
                  </a:ext>
                </a:extLst>
              </p:cNvPr>
              <p:cNvSpPr txBox="1">
                <a:spLocks noRot="1" noChangeAspect="1" noMove="1" noResize="1" noEditPoints="1" noAdjustHandles="1" noChangeArrowheads="1" noChangeShapeType="1" noTextEdit="1"/>
              </p:cNvSpPr>
              <p:nvPr/>
            </p:nvSpPr>
            <p:spPr>
              <a:xfrm>
                <a:off x="5182738" y="1889847"/>
                <a:ext cx="428351" cy="369332"/>
              </a:xfrm>
              <a:prstGeom prst="rect">
                <a:avLst/>
              </a:prstGeom>
              <a:blipFill>
                <a:blip r:embed="rId8"/>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3DF323E-F74A-4D36-344A-6BD3BCD14B5B}"/>
                  </a:ext>
                </a:extLst>
              </p:cNvPr>
              <p:cNvSpPr txBox="1"/>
              <p:nvPr/>
            </p:nvSpPr>
            <p:spPr>
              <a:xfrm>
                <a:off x="5182739" y="2348514"/>
                <a:ext cx="428351" cy="369332"/>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55" name="TextBox 54">
                <a:extLst>
                  <a:ext uri="{FF2B5EF4-FFF2-40B4-BE49-F238E27FC236}">
                    <a16:creationId xmlns:a16="http://schemas.microsoft.com/office/drawing/2014/main" id="{43DF323E-F74A-4D36-344A-6BD3BCD14B5B}"/>
                  </a:ext>
                </a:extLst>
              </p:cNvPr>
              <p:cNvSpPr txBox="1">
                <a:spLocks noRot="1" noChangeAspect="1" noMove="1" noResize="1" noEditPoints="1" noAdjustHandles="1" noChangeArrowheads="1" noChangeShapeType="1" noTextEdit="1"/>
              </p:cNvSpPr>
              <p:nvPr/>
            </p:nvSpPr>
            <p:spPr>
              <a:xfrm>
                <a:off x="5182739" y="2348514"/>
                <a:ext cx="428351" cy="369332"/>
              </a:xfrm>
              <a:prstGeom prst="rect">
                <a:avLst/>
              </a:prstGeom>
              <a:blipFill>
                <a:blip r:embed="rId9"/>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1FC67FC-6E1C-C158-F1CC-E6FD895A2A84}"/>
                  </a:ext>
                </a:extLst>
              </p:cNvPr>
              <p:cNvSpPr txBox="1"/>
              <p:nvPr/>
            </p:nvSpPr>
            <p:spPr>
              <a:xfrm>
                <a:off x="5182737" y="4968332"/>
                <a:ext cx="428351" cy="369332"/>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m:oMathPara>
                </a14:m>
                <a:endParaRPr lang="en-US" dirty="0"/>
              </a:p>
            </p:txBody>
          </p:sp>
        </mc:Choice>
        <mc:Fallback>
          <p:sp>
            <p:nvSpPr>
              <p:cNvPr id="56" name="TextBox 55">
                <a:extLst>
                  <a:ext uri="{FF2B5EF4-FFF2-40B4-BE49-F238E27FC236}">
                    <a16:creationId xmlns:a16="http://schemas.microsoft.com/office/drawing/2014/main" id="{51FC67FC-6E1C-C158-F1CC-E6FD895A2A84}"/>
                  </a:ext>
                </a:extLst>
              </p:cNvPr>
              <p:cNvSpPr txBox="1">
                <a:spLocks noRot="1" noChangeAspect="1" noMove="1" noResize="1" noEditPoints="1" noAdjustHandles="1" noChangeArrowheads="1" noChangeShapeType="1" noTextEdit="1"/>
              </p:cNvSpPr>
              <p:nvPr/>
            </p:nvSpPr>
            <p:spPr>
              <a:xfrm>
                <a:off x="5182737" y="4968332"/>
                <a:ext cx="428351" cy="369332"/>
              </a:xfrm>
              <a:prstGeom prst="rect">
                <a:avLst/>
              </a:prstGeom>
              <a:blipFill>
                <a:blip r:embed="rId10"/>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5C2C897D-10D3-AFBF-9605-6E57383EC306}"/>
                  </a:ext>
                </a:extLst>
              </p:cNvPr>
              <p:cNvSpPr txBox="1"/>
              <p:nvPr/>
            </p:nvSpPr>
            <p:spPr>
              <a:xfrm>
                <a:off x="5184256" y="2843511"/>
                <a:ext cx="428351" cy="369332"/>
              </a:xfrm>
              <a:prstGeom prst="rect">
                <a:avLst/>
              </a:prstGeom>
              <a:noFill/>
              <a:ln w="127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57" name="TextBox 56">
                <a:extLst>
                  <a:ext uri="{FF2B5EF4-FFF2-40B4-BE49-F238E27FC236}">
                    <a16:creationId xmlns:a16="http://schemas.microsoft.com/office/drawing/2014/main" id="{5C2C897D-10D3-AFBF-9605-6E57383EC306}"/>
                  </a:ext>
                </a:extLst>
              </p:cNvPr>
              <p:cNvSpPr txBox="1">
                <a:spLocks noRot="1" noChangeAspect="1" noMove="1" noResize="1" noEditPoints="1" noAdjustHandles="1" noChangeArrowheads="1" noChangeShapeType="1" noTextEdit="1"/>
              </p:cNvSpPr>
              <p:nvPr/>
            </p:nvSpPr>
            <p:spPr>
              <a:xfrm>
                <a:off x="5184256" y="2843511"/>
                <a:ext cx="428351" cy="369332"/>
              </a:xfrm>
              <a:prstGeom prst="rect">
                <a:avLst/>
              </a:prstGeom>
              <a:blipFill>
                <a:blip r:embed="rId11"/>
                <a:stretch>
                  <a:fillRect/>
                </a:stretch>
              </a:blipFill>
              <a:ln w="12700">
                <a:solidFill>
                  <a:schemeClr val="tx1"/>
                </a:solid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3F7C0294-9FA6-7F29-A928-8EDA34E6D3EA}"/>
              </a:ext>
            </a:extLst>
          </p:cNvPr>
          <p:cNvSpPr txBox="1"/>
          <p:nvPr/>
        </p:nvSpPr>
        <p:spPr>
          <a:xfrm>
            <a:off x="5271717" y="3898529"/>
            <a:ext cx="250390" cy="923330"/>
          </a:xfrm>
          <a:prstGeom prst="rect">
            <a:avLst/>
          </a:prstGeom>
          <a:noFill/>
        </p:spPr>
        <p:txBody>
          <a:bodyPr wrap="none" rtlCol="0">
            <a:spAutoFit/>
          </a:bodyPr>
          <a:lstStyle/>
          <a:p>
            <a:r>
              <a:rPr lang="en-US" dirty="0"/>
              <a:t>.</a:t>
            </a:r>
          </a:p>
          <a:p>
            <a:r>
              <a:rPr lang="en-US" dirty="0"/>
              <a:t>.</a:t>
            </a:r>
          </a:p>
          <a:p>
            <a:r>
              <a:rPr lang="en-US" dirty="0"/>
              <a:t>.</a:t>
            </a:r>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57C856C4-48A7-8CD9-0833-1B96FD3C64D1}"/>
                  </a:ext>
                </a:extLst>
              </p:cNvPr>
              <p:cNvSpPr txBox="1"/>
              <p:nvPr/>
            </p:nvSpPr>
            <p:spPr>
              <a:xfrm>
                <a:off x="6748800" y="1912620"/>
                <a:ext cx="310726"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p:sp>
            <p:nvSpPr>
              <p:cNvPr id="59" name="TextBox 58">
                <a:extLst>
                  <a:ext uri="{FF2B5EF4-FFF2-40B4-BE49-F238E27FC236}">
                    <a16:creationId xmlns:a16="http://schemas.microsoft.com/office/drawing/2014/main" id="{57C856C4-48A7-8CD9-0833-1B96FD3C64D1}"/>
                  </a:ext>
                </a:extLst>
              </p:cNvPr>
              <p:cNvSpPr txBox="1">
                <a:spLocks noRot="1" noChangeAspect="1" noMove="1" noResize="1" noEditPoints="1" noAdjustHandles="1" noChangeArrowheads="1" noChangeShapeType="1" noTextEdit="1"/>
              </p:cNvSpPr>
              <p:nvPr/>
            </p:nvSpPr>
            <p:spPr>
              <a:xfrm>
                <a:off x="6748800" y="1912620"/>
                <a:ext cx="310726" cy="276999"/>
              </a:xfrm>
              <a:prstGeom prst="rect">
                <a:avLst/>
              </a:prstGeom>
              <a:blipFill>
                <a:blip r:embed="rId12"/>
                <a:stretch>
                  <a:fillRect l="-12000" r="-8000"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F0F41BB3-5C36-068C-D7D2-FFD9A80F36EF}"/>
                  </a:ext>
                </a:extLst>
              </p:cNvPr>
              <p:cNvSpPr txBox="1"/>
              <p:nvPr/>
            </p:nvSpPr>
            <p:spPr>
              <a:xfrm>
                <a:off x="7163630" y="2323140"/>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p:sp>
            <p:nvSpPr>
              <p:cNvPr id="60" name="TextBox 59">
                <a:extLst>
                  <a:ext uri="{FF2B5EF4-FFF2-40B4-BE49-F238E27FC236}">
                    <a16:creationId xmlns:a16="http://schemas.microsoft.com/office/drawing/2014/main" id="{F0F41BB3-5C36-068C-D7D2-FFD9A80F36EF}"/>
                  </a:ext>
                </a:extLst>
              </p:cNvPr>
              <p:cNvSpPr txBox="1">
                <a:spLocks noRot="1" noChangeAspect="1" noMove="1" noResize="1" noEditPoints="1" noAdjustHandles="1" noChangeArrowheads="1" noChangeShapeType="1" noTextEdit="1"/>
              </p:cNvSpPr>
              <p:nvPr/>
            </p:nvSpPr>
            <p:spPr>
              <a:xfrm>
                <a:off x="7163630" y="2323140"/>
                <a:ext cx="316049" cy="276999"/>
              </a:xfrm>
              <a:prstGeom prst="rect">
                <a:avLst/>
              </a:prstGeom>
              <a:blipFill>
                <a:blip r:embed="rId13"/>
                <a:stretch>
                  <a:fillRect l="-12000" r="-8000"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4190EB28-D9CB-9CBA-9CC3-F2DA580F1731}"/>
                  </a:ext>
                </a:extLst>
              </p:cNvPr>
              <p:cNvSpPr txBox="1"/>
              <p:nvPr/>
            </p:nvSpPr>
            <p:spPr>
              <a:xfrm>
                <a:off x="7064653" y="4221694"/>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p:sp>
            <p:nvSpPr>
              <p:cNvPr id="61" name="TextBox 60">
                <a:extLst>
                  <a:ext uri="{FF2B5EF4-FFF2-40B4-BE49-F238E27FC236}">
                    <a16:creationId xmlns:a16="http://schemas.microsoft.com/office/drawing/2014/main" id="{4190EB28-D9CB-9CBA-9CC3-F2DA580F1731}"/>
                  </a:ext>
                </a:extLst>
              </p:cNvPr>
              <p:cNvSpPr txBox="1">
                <a:spLocks noRot="1" noChangeAspect="1" noMove="1" noResize="1" noEditPoints="1" noAdjustHandles="1" noChangeArrowheads="1" noChangeShapeType="1" noTextEdit="1"/>
              </p:cNvSpPr>
              <p:nvPr/>
            </p:nvSpPr>
            <p:spPr>
              <a:xfrm>
                <a:off x="7064653" y="4221694"/>
                <a:ext cx="316049" cy="276999"/>
              </a:xfrm>
              <a:prstGeom prst="rect">
                <a:avLst/>
              </a:prstGeom>
              <a:blipFill>
                <a:blip r:embed="rId14"/>
                <a:stretch>
                  <a:fillRect l="-11538"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85A00599-BC4A-FFF1-76A3-61CD848757C9}"/>
                  </a:ext>
                </a:extLst>
              </p:cNvPr>
              <p:cNvSpPr txBox="1"/>
              <p:nvPr/>
            </p:nvSpPr>
            <p:spPr>
              <a:xfrm>
                <a:off x="6200655" y="5235322"/>
                <a:ext cx="323165"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m:oMathPara>
                </a14:m>
                <a:endParaRPr lang="en-US" dirty="0"/>
              </a:p>
            </p:txBody>
          </p:sp>
        </mc:Choice>
        <mc:Fallback>
          <p:sp>
            <p:nvSpPr>
              <p:cNvPr id="62" name="TextBox 61">
                <a:extLst>
                  <a:ext uri="{FF2B5EF4-FFF2-40B4-BE49-F238E27FC236}">
                    <a16:creationId xmlns:a16="http://schemas.microsoft.com/office/drawing/2014/main" id="{85A00599-BC4A-FFF1-76A3-61CD848757C9}"/>
                  </a:ext>
                </a:extLst>
              </p:cNvPr>
              <p:cNvSpPr txBox="1">
                <a:spLocks noRot="1" noChangeAspect="1" noMove="1" noResize="1" noEditPoints="1" noAdjustHandles="1" noChangeArrowheads="1" noChangeShapeType="1" noTextEdit="1"/>
              </p:cNvSpPr>
              <p:nvPr/>
            </p:nvSpPr>
            <p:spPr>
              <a:xfrm>
                <a:off x="6200655" y="5235322"/>
                <a:ext cx="323165" cy="276999"/>
              </a:xfrm>
              <a:prstGeom prst="rect">
                <a:avLst/>
              </a:prstGeom>
              <a:blipFill>
                <a:blip r:embed="rId15"/>
                <a:stretch>
                  <a:fillRect l="-11538" r="-3846" b="-1363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BED899A-68F6-6261-1911-852399D59AF4}"/>
              </a:ext>
            </a:extLst>
          </p:cNvPr>
          <p:cNvCxnSpPr>
            <a:stCxn id="54" idx="3"/>
          </p:cNvCxnSpPr>
          <p:nvPr/>
        </p:nvCxnSpPr>
        <p:spPr>
          <a:xfrm>
            <a:off x="5611089" y="2074513"/>
            <a:ext cx="1953498" cy="768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64EC909-F152-E6D1-E1C9-81129C7D6B0A}"/>
              </a:ext>
            </a:extLst>
          </p:cNvPr>
          <p:cNvCxnSpPr>
            <a:stCxn id="55" idx="3"/>
          </p:cNvCxnSpPr>
          <p:nvPr/>
        </p:nvCxnSpPr>
        <p:spPr>
          <a:xfrm>
            <a:off x="5611090" y="2533180"/>
            <a:ext cx="1953497" cy="456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B5BC9BC-02D0-310D-255E-F32A5381B236}"/>
              </a:ext>
            </a:extLst>
          </p:cNvPr>
          <p:cNvCxnSpPr>
            <a:stCxn id="57" idx="3"/>
            <a:endCxn id="3" idx="1"/>
          </p:cNvCxnSpPr>
          <p:nvPr/>
        </p:nvCxnSpPr>
        <p:spPr>
          <a:xfrm>
            <a:off x="5612607" y="3028177"/>
            <a:ext cx="1951980" cy="1710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8CE3F5F-78FB-7288-6590-21FFC707FFBB}"/>
              </a:ext>
            </a:extLst>
          </p:cNvPr>
          <p:cNvCxnSpPr>
            <a:stCxn id="53" idx="3"/>
          </p:cNvCxnSpPr>
          <p:nvPr/>
        </p:nvCxnSpPr>
        <p:spPr>
          <a:xfrm flipV="1">
            <a:off x="5611091" y="3376781"/>
            <a:ext cx="1953496" cy="255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0D8D020-BA38-F0B5-1AED-A2A34169978D}"/>
              </a:ext>
            </a:extLst>
          </p:cNvPr>
          <p:cNvCxnSpPr>
            <a:stCxn id="56" idx="3"/>
          </p:cNvCxnSpPr>
          <p:nvPr/>
        </p:nvCxnSpPr>
        <p:spPr>
          <a:xfrm flipV="1">
            <a:off x="5611088" y="3591078"/>
            <a:ext cx="1953499" cy="15619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4C694A9B-709F-E9DE-9E51-82D0F29887C5}"/>
              </a:ext>
            </a:extLst>
          </p:cNvPr>
          <p:cNvSpPr/>
          <p:nvPr/>
        </p:nvSpPr>
        <p:spPr>
          <a:xfrm>
            <a:off x="6026520" y="2218226"/>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C2CE305-1936-F0A0-6F63-540A7009870F}"/>
              </a:ext>
            </a:extLst>
          </p:cNvPr>
          <p:cNvSpPr/>
          <p:nvPr/>
        </p:nvSpPr>
        <p:spPr>
          <a:xfrm>
            <a:off x="6125014" y="2605539"/>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3A0B62F-1584-1A6E-A578-3EA7EF97168A}"/>
              </a:ext>
            </a:extLst>
          </p:cNvPr>
          <p:cNvSpPr/>
          <p:nvPr/>
        </p:nvSpPr>
        <p:spPr>
          <a:xfrm>
            <a:off x="6260934" y="3048060"/>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CEF1D8C-E06A-2218-1075-B2A8CCD360A9}"/>
              </a:ext>
            </a:extLst>
          </p:cNvPr>
          <p:cNvSpPr/>
          <p:nvPr/>
        </p:nvSpPr>
        <p:spPr>
          <a:xfrm>
            <a:off x="6478100" y="3467271"/>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47B7BB0-F3CC-36EA-28CD-1159E3AB2F93}"/>
              </a:ext>
            </a:extLst>
          </p:cNvPr>
          <p:cNvSpPr/>
          <p:nvPr/>
        </p:nvSpPr>
        <p:spPr>
          <a:xfrm>
            <a:off x="5921018" y="4821918"/>
            <a:ext cx="91440" cy="914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6C86DEB5-607F-9CA4-A20C-71AAF4AFE933}"/>
              </a:ext>
            </a:extLst>
          </p:cNvPr>
          <p:cNvCxnSpPr>
            <a:cxnSpLocks/>
            <a:stCxn id="73" idx="0"/>
            <a:endCxn id="11" idx="2"/>
          </p:cNvCxnSpPr>
          <p:nvPr/>
        </p:nvCxnSpPr>
        <p:spPr>
          <a:xfrm flipV="1">
            <a:off x="6072240" y="1692507"/>
            <a:ext cx="256518" cy="52571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BC237B8-4D81-2C04-B08C-45AF87691B61}"/>
              </a:ext>
            </a:extLst>
          </p:cNvPr>
          <p:cNvCxnSpPr>
            <a:cxnSpLocks/>
            <a:stCxn id="74" idx="7"/>
          </p:cNvCxnSpPr>
          <p:nvPr/>
        </p:nvCxnSpPr>
        <p:spPr>
          <a:xfrm flipV="1">
            <a:off x="6203063" y="2198780"/>
            <a:ext cx="545736" cy="42015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1B86ED28-9326-6C51-4F16-06FBE3F12401}"/>
              </a:ext>
            </a:extLst>
          </p:cNvPr>
          <p:cNvCxnSpPr>
            <a:cxnSpLocks/>
            <a:stCxn id="75" idx="7"/>
            <a:endCxn id="60" idx="1"/>
          </p:cNvCxnSpPr>
          <p:nvPr/>
        </p:nvCxnSpPr>
        <p:spPr>
          <a:xfrm flipV="1">
            <a:off x="6338983" y="2461640"/>
            <a:ext cx="824647" cy="59981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9099653D-D95C-2A04-99C9-6F5319E0F313}"/>
              </a:ext>
            </a:extLst>
          </p:cNvPr>
          <p:cNvCxnSpPr>
            <a:cxnSpLocks/>
            <a:stCxn id="76" idx="5"/>
            <a:endCxn id="61" idx="0"/>
          </p:cNvCxnSpPr>
          <p:nvPr/>
        </p:nvCxnSpPr>
        <p:spPr>
          <a:xfrm>
            <a:off x="6556149" y="3545320"/>
            <a:ext cx="666529" cy="67637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98C36A4-B0EC-DC71-08BB-3B1DD15B3BE1}"/>
              </a:ext>
            </a:extLst>
          </p:cNvPr>
          <p:cNvCxnSpPr>
            <a:stCxn id="77" idx="5"/>
            <a:endCxn id="62" idx="0"/>
          </p:cNvCxnSpPr>
          <p:nvPr/>
        </p:nvCxnSpPr>
        <p:spPr>
          <a:xfrm>
            <a:off x="5999067" y="4899967"/>
            <a:ext cx="363171" cy="33535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9D63C10C-2316-995B-8CF4-7122CD2D6A0E}"/>
              </a:ext>
            </a:extLst>
          </p:cNvPr>
          <p:cNvSpPr txBox="1"/>
          <p:nvPr/>
        </p:nvSpPr>
        <p:spPr>
          <a:xfrm>
            <a:off x="4491755" y="1866453"/>
            <a:ext cx="614271" cy="369332"/>
          </a:xfrm>
          <a:prstGeom prst="rect">
            <a:avLst/>
          </a:prstGeom>
          <a:noFill/>
        </p:spPr>
        <p:txBody>
          <a:bodyPr wrap="none" rtlCol="0">
            <a:spAutoFit/>
          </a:bodyPr>
          <a:lstStyle/>
          <a:p>
            <a:r>
              <a:rPr lang="en-US" dirty="0"/>
              <a:t>Bias</a:t>
            </a:r>
          </a:p>
        </p:txBody>
      </p:sp>
      <p:sp>
        <p:nvSpPr>
          <p:cNvPr id="94" name="TextBox 93">
            <a:extLst>
              <a:ext uri="{FF2B5EF4-FFF2-40B4-BE49-F238E27FC236}">
                <a16:creationId xmlns:a16="http://schemas.microsoft.com/office/drawing/2014/main" id="{8819DDD0-3A59-7D1C-E0D6-4B7D8B4CE3BB}"/>
              </a:ext>
            </a:extLst>
          </p:cNvPr>
          <p:cNvSpPr txBox="1"/>
          <p:nvPr/>
        </p:nvSpPr>
        <p:spPr>
          <a:xfrm>
            <a:off x="4046749" y="3665372"/>
            <a:ext cx="815351" cy="369332"/>
          </a:xfrm>
          <a:prstGeom prst="rect">
            <a:avLst/>
          </a:prstGeom>
          <a:noFill/>
        </p:spPr>
        <p:txBody>
          <a:bodyPr wrap="none" rtlCol="0">
            <a:spAutoFit/>
          </a:bodyPr>
          <a:lstStyle/>
          <a:p>
            <a:r>
              <a:rPr lang="en-US" dirty="0"/>
              <a:t>Inputs</a:t>
            </a:r>
          </a:p>
        </p:txBody>
      </p:sp>
      <p:sp>
        <p:nvSpPr>
          <p:cNvPr id="95" name="Left Brace 94">
            <a:extLst>
              <a:ext uri="{FF2B5EF4-FFF2-40B4-BE49-F238E27FC236}">
                <a16:creationId xmlns:a16="http://schemas.microsoft.com/office/drawing/2014/main" id="{992DE55E-E80D-52CA-002C-EE8A7B924DCE}"/>
              </a:ext>
            </a:extLst>
          </p:cNvPr>
          <p:cNvSpPr/>
          <p:nvPr/>
        </p:nvSpPr>
        <p:spPr>
          <a:xfrm>
            <a:off x="4901183" y="2323140"/>
            <a:ext cx="204843" cy="3114814"/>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656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14803-2B6F-064A-39CD-032325E900FB}"/>
              </a:ext>
            </a:extLst>
          </p:cNvPr>
          <p:cNvSpPr>
            <a:spLocks noGrp="1"/>
          </p:cNvSpPr>
          <p:nvPr>
            <p:ph type="title"/>
          </p:nvPr>
        </p:nvSpPr>
        <p:spPr>
          <a:xfrm>
            <a:off x="640080" y="914400"/>
            <a:ext cx="6980274" cy="2996649"/>
          </a:xfrm>
        </p:spPr>
        <p:txBody>
          <a:bodyPr vert="horz" lIns="91440" tIns="45720" rIns="91440" bIns="45720" rtlCol="0" anchor="t">
            <a:normAutofit/>
          </a:bodyPr>
          <a:lstStyle/>
          <a:p>
            <a:pPr>
              <a:lnSpc>
                <a:spcPct val="100000"/>
              </a:lnSpc>
            </a:pPr>
            <a:r>
              <a:rPr lang="en-US" sz="6100" b="1"/>
              <a:t>Logistic Regression and Matrix Representation</a:t>
            </a:r>
          </a:p>
        </p:txBody>
      </p:sp>
      <p:cxnSp>
        <p:nvCxnSpPr>
          <p:cNvPr id="11" name="Straight Connector 10">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10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Logistic Regression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8750B8CC-307F-E986-0158-52B974B95AD9}"/>
                  </a:ext>
                </a:extLst>
              </p:cNvPr>
              <p:cNvSpPr txBox="1"/>
              <p:nvPr/>
            </p:nvSpPr>
            <p:spPr>
              <a:xfrm>
                <a:off x="2109980" y="4335865"/>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8750B8CC-307F-E986-0158-52B974B95AD9}"/>
                  </a:ext>
                </a:extLst>
              </p:cNvPr>
              <p:cNvSpPr txBox="1">
                <a:spLocks noRot="1" noChangeAspect="1" noMove="1" noResize="1" noEditPoints="1" noAdjustHandles="1" noChangeArrowheads="1" noChangeShapeType="1" noTextEdit="1"/>
              </p:cNvSpPr>
              <p:nvPr/>
            </p:nvSpPr>
            <p:spPr>
              <a:xfrm>
                <a:off x="2109980" y="4335865"/>
                <a:ext cx="428351" cy="369332"/>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3DF323E-F74A-4D36-344A-6BD3BCD14B5B}"/>
                  </a:ext>
                </a:extLst>
              </p:cNvPr>
              <p:cNvSpPr txBox="1"/>
              <p:nvPr/>
            </p:nvSpPr>
            <p:spPr>
              <a:xfrm>
                <a:off x="2126297" y="2235923"/>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55" name="TextBox 54">
                <a:extLst>
                  <a:ext uri="{FF2B5EF4-FFF2-40B4-BE49-F238E27FC236}">
                    <a16:creationId xmlns:a16="http://schemas.microsoft.com/office/drawing/2014/main" id="{43DF323E-F74A-4D36-344A-6BD3BCD14B5B}"/>
                  </a:ext>
                </a:extLst>
              </p:cNvPr>
              <p:cNvSpPr txBox="1">
                <a:spLocks noRot="1" noChangeAspect="1" noMove="1" noResize="1" noEditPoints="1" noAdjustHandles="1" noChangeArrowheads="1" noChangeShapeType="1" noTextEdit="1"/>
              </p:cNvSpPr>
              <p:nvPr/>
            </p:nvSpPr>
            <p:spPr>
              <a:xfrm>
                <a:off x="2126297" y="2235923"/>
                <a:ext cx="428351" cy="369332"/>
              </a:xfrm>
              <a:prstGeom prst="rect">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1FC67FC-6E1C-C158-F1CC-E6FD895A2A84}"/>
                  </a:ext>
                </a:extLst>
              </p:cNvPr>
              <p:cNvSpPr txBox="1"/>
              <p:nvPr/>
            </p:nvSpPr>
            <p:spPr>
              <a:xfrm>
                <a:off x="2071004" y="5165840"/>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56" name="TextBox 55">
                <a:extLst>
                  <a:ext uri="{FF2B5EF4-FFF2-40B4-BE49-F238E27FC236}">
                    <a16:creationId xmlns:a16="http://schemas.microsoft.com/office/drawing/2014/main" id="{51FC67FC-6E1C-C158-F1CC-E6FD895A2A84}"/>
                  </a:ext>
                </a:extLst>
              </p:cNvPr>
              <p:cNvSpPr txBox="1">
                <a:spLocks noRot="1" noChangeAspect="1" noMove="1" noResize="1" noEditPoints="1" noAdjustHandles="1" noChangeArrowheads="1" noChangeShapeType="1" noTextEdit="1"/>
              </p:cNvSpPr>
              <p:nvPr/>
            </p:nvSpPr>
            <p:spPr>
              <a:xfrm>
                <a:off x="2071004" y="5165840"/>
                <a:ext cx="428351" cy="369332"/>
              </a:xfrm>
              <a:prstGeom prst="rect">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5C2C897D-10D3-AFBF-9605-6E57383EC306}"/>
                  </a:ext>
                </a:extLst>
              </p:cNvPr>
              <p:cNvSpPr txBox="1"/>
              <p:nvPr/>
            </p:nvSpPr>
            <p:spPr>
              <a:xfrm>
                <a:off x="2126297" y="3157050"/>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57" name="TextBox 56">
                <a:extLst>
                  <a:ext uri="{FF2B5EF4-FFF2-40B4-BE49-F238E27FC236}">
                    <a16:creationId xmlns:a16="http://schemas.microsoft.com/office/drawing/2014/main" id="{5C2C897D-10D3-AFBF-9605-6E57383EC306}"/>
                  </a:ext>
                </a:extLst>
              </p:cNvPr>
              <p:cNvSpPr txBox="1">
                <a:spLocks noRot="1" noChangeAspect="1" noMove="1" noResize="1" noEditPoints="1" noAdjustHandles="1" noChangeArrowheads="1" noChangeShapeType="1" noTextEdit="1"/>
              </p:cNvSpPr>
              <p:nvPr/>
            </p:nvSpPr>
            <p:spPr>
              <a:xfrm>
                <a:off x="2126297" y="3157050"/>
                <a:ext cx="428351" cy="369332"/>
              </a:xfrm>
              <a:prstGeom prst="rect">
                <a:avLst/>
              </a:prstGeom>
              <a:blipFill>
                <a:blip r:embed="rId7"/>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57C856C4-48A7-8CD9-0833-1B96FD3C64D1}"/>
                  </a:ext>
                </a:extLst>
              </p:cNvPr>
              <p:cNvSpPr txBox="1"/>
              <p:nvPr/>
            </p:nvSpPr>
            <p:spPr>
              <a:xfrm>
                <a:off x="3377936" y="2328256"/>
                <a:ext cx="310726"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p:sp>
            <p:nvSpPr>
              <p:cNvPr id="59" name="TextBox 58">
                <a:extLst>
                  <a:ext uri="{FF2B5EF4-FFF2-40B4-BE49-F238E27FC236}">
                    <a16:creationId xmlns:a16="http://schemas.microsoft.com/office/drawing/2014/main" id="{57C856C4-48A7-8CD9-0833-1B96FD3C64D1}"/>
                  </a:ext>
                </a:extLst>
              </p:cNvPr>
              <p:cNvSpPr txBox="1">
                <a:spLocks noRot="1" noChangeAspect="1" noMove="1" noResize="1" noEditPoints="1" noAdjustHandles="1" noChangeArrowheads="1" noChangeShapeType="1" noTextEdit="1"/>
              </p:cNvSpPr>
              <p:nvPr/>
            </p:nvSpPr>
            <p:spPr>
              <a:xfrm>
                <a:off x="3377936" y="2328256"/>
                <a:ext cx="310726" cy="276999"/>
              </a:xfrm>
              <a:prstGeom prst="rect">
                <a:avLst/>
              </a:prstGeom>
              <a:blipFill>
                <a:blip r:embed="rId8"/>
                <a:stretch>
                  <a:fillRect l="-7692" r="-3846"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F0F41BB3-5C36-068C-D7D2-FFD9A80F36EF}"/>
                  </a:ext>
                </a:extLst>
              </p:cNvPr>
              <p:cNvSpPr txBox="1"/>
              <p:nvPr/>
            </p:nvSpPr>
            <p:spPr>
              <a:xfrm>
                <a:off x="3372613" y="3028212"/>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p:sp>
            <p:nvSpPr>
              <p:cNvPr id="60" name="TextBox 59">
                <a:extLst>
                  <a:ext uri="{FF2B5EF4-FFF2-40B4-BE49-F238E27FC236}">
                    <a16:creationId xmlns:a16="http://schemas.microsoft.com/office/drawing/2014/main" id="{F0F41BB3-5C36-068C-D7D2-FFD9A80F36EF}"/>
                  </a:ext>
                </a:extLst>
              </p:cNvPr>
              <p:cNvSpPr txBox="1">
                <a:spLocks noRot="1" noChangeAspect="1" noMove="1" noResize="1" noEditPoints="1" noAdjustHandles="1" noChangeArrowheads="1" noChangeShapeType="1" noTextEdit="1"/>
              </p:cNvSpPr>
              <p:nvPr/>
            </p:nvSpPr>
            <p:spPr>
              <a:xfrm>
                <a:off x="3372613" y="3028212"/>
                <a:ext cx="316049" cy="276999"/>
              </a:xfrm>
              <a:prstGeom prst="rect">
                <a:avLst/>
              </a:prstGeom>
              <a:blipFill>
                <a:blip r:embed="rId9"/>
                <a:stretch>
                  <a:fillRect l="-7692"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4190EB28-D9CB-9CBA-9CC3-F2DA580F1731}"/>
                  </a:ext>
                </a:extLst>
              </p:cNvPr>
              <p:cNvSpPr txBox="1"/>
              <p:nvPr/>
            </p:nvSpPr>
            <p:spPr>
              <a:xfrm>
                <a:off x="3372613" y="3971289"/>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p:sp>
            <p:nvSpPr>
              <p:cNvPr id="61" name="TextBox 60">
                <a:extLst>
                  <a:ext uri="{FF2B5EF4-FFF2-40B4-BE49-F238E27FC236}">
                    <a16:creationId xmlns:a16="http://schemas.microsoft.com/office/drawing/2014/main" id="{4190EB28-D9CB-9CBA-9CC3-F2DA580F1731}"/>
                  </a:ext>
                </a:extLst>
              </p:cNvPr>
              <p:cNvSpPr txBox="1">
                <a:spLocks noRot="1" noChangeAspect="1" noMove="1" noResize="1" noEditPoints="1" noAdjustHandles="1" noChangeArrowheads="1" noChangeShapeType="1" noTextEdit="1"/>
              </p:cNvSpPr>
              <p:nvPr/>
            </p:nvSpPr>
            <p:spPr>
              <a:xfrm>
                <a:off x="3372613" y="3971289"/>
                <a:ext cx="316049" cy="276999"/>
              </a:xfrm>
              <a:prstGeom prst="rect">
                <a:avLst/>
              </a:prstGeom>
              <a:blipFill>
                <a:blip r:embed="rId10"/>
                <a:stretch>
                  <a:fillRect l="-7692"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85A00599-BC4A-FFF1-76A3-61CD848757C9}"/>
                  </a:ext>
                </a:extLst>
              </p:cNvPr>
              <p:cNvSpPr txBox="1"/>
              <p:nvPr/>
            </p:nvSpPr>
            <p:spPr>
              <a:xfrm>
                <a:off x="3372613" y="4620968"/>
                <a:ext cx="30905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p:sp>
            <p:nvSpPr>
              <p:cNvPr id="62" name="TextBox 61">
                <a:extLst>
                  <a:ext uri="{FF2B5EF4-FFF2-40B4-BE49-F238E27FC236}">
                    <a16:creationId xmlns:a16="http://schemas.microsoft.com/office/drawing/2014/main" id="{85A00599-BC4A-FFF1-76A3-61CD848757C9}"/>
                  </a:ext>
                </a:extLst>
              </p:cNvPr>
              <p:cNvSpPr txBox="1">
                <a:spLocks noRot="1" noChangeAspect="1" noMove="1" noResize="1" noEditPoints="1" noAdjustHandles="1" noChangeArrowheads="1" noChangeShapeType="1" noTextEdit="1"/>
              </p:cNvSpPr>
              <p:nvPr/>
            </p:nvSpPr>
            <p:spPr>
              <a:xfrm>
                <a:off x="3372613" y="4620968"/>
                <a:ext cx="309059" cy="276999"/>
              </a:xfrm>
              <a:prstGeom prst="rect">
                <a:avLst/>
              </a:prstGeom>
              <a:blipFill>
                <a:blip r:embed="rId11"/>
                <a:stretch>
                  <a:fillRect l="-8000" r="-8000" b="-13043"/>
                </a:stretch>
              </a:blipFill>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E64EC909-F152-E6D1-E1C9-81129C7D6B0A}"/>
              </a:ext>
            </a:extLst>
          </p:cNvPr>
          <p:cNvCxnSpPr>
            <a:cxnSpLocks/>
            <a:stCxn id="55" idx="3"/>
          </p:cNvCxnSpPr>
          <p:nvPr/>
        </p:nvCxnSpPr>
        <p:spPr>
          <a:xfrm>
            <a:off x="2554648" y="2420589"/>
            <a:ext cx="2507484" cy="1052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B5BC9BC-02D0-310D-255E-F32A5381B236}"/>
              </a:ext>
            </a:extLst>
          </p:cNvPr>
          <p:cNvCxnSpPr>
            <a:cxnSpLocks/>
            <a:stCxn id="57" idx="3"/>
            <a:endCxn id="15" idx="2"/>
          </p:cNvCxnSpPr>
          <p:nvPr/>
        </p:nvCxnSpPr>
        <p:spPr>
          <a:xfrm>
            <a:off x="2554648" y="3341716"/>
            <a:ext cx="2491167" cy="407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8CE3F5F-78FB-7288-6590-21FFC707FFBB}"/>
              </a:ext>
            </a:extLst>
          </p:cNvPr>
          <p:cNvCxnSpPr>
            <a:cxnSpLocks/>
            <a:stCxn id="53" idx="3"/>
          </p:cNvCxnSpPr>
          <p:nvPr/>
        </p:nvCxnSpPr>
        <p:spPr>
          <a:xfrm flipV="1">
            <a:off x="2538331" y="4078177"/>
            <a:ext cx="2523801" cy="442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0D8D020-BA38-F0B5-1AED-A2A34169978D}"/>
              </a:ext>
            </a:extLst>
          </p:cNvPr>
          <p:cNvCxnSpPr>
            <a:cxnSpLocks/>
            <a:stCxn id="56" idx="3"/>
            <a:endCxn id="15" idx="3"/>
          </p:cNvCxnSpPr>
          <p:nvPr/>
        </p:nvCxnSpPr>
        <p:spPr>
          <a:xfrm flipV="1">
            <a:off x="2499355" y="4330960"/>
            <a:ext cx="2787499" cy="1019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5" name="Oval 14">
                <a:extLst>
                  <a:ext uri="{FF2B5EF4-FFF2-40B4-BE49-F238E27FC236}">
                    <a16:creationId xmlns:a16="http://schemas.microsoft.com/office/drawing/2014/main" id="{9D4E6632-00A7-DC65-CD7C-627003D1B5D8}"/>
                  </a:ext>
                </a:extLst>
              </p:cNvPr>
              <p:cNvSpPr/>
              <p:nvPr/>
            </p:nvSpPr>
            <p:spPr>
              <a:xfrm>
                <a:off x="5045815" y="2926079"/>
                <a:ext cx="1645920" cy="16459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p:txBody>
          </p:sp>
        </mc:Choice>
        <mc:Fallback>
          <p:sp>
            <p:nvSpPr>
              <p:cNvPr id="15" name="Oval 14">
                <a:extLst>
                  <a:ext uri="{FF2B5EF4-FFF2-40B4-BE49-F238E27FC236}">
                    <a16:creationId xmlns:a16="http://schemas.microsoft.com/office/drawing/2014/main" id="{9D4E6632-00A7-DC65-CD7C-627003D1B5D8}"/>
                  </a:ext>
                </a:extLst>
              </p:cNvPr>
              <p:cNvSpPr>
                <a:spLocks noRot="1" noChangeAspect="1" noMove="1" noResize="1" noEditPoints="1" noAdjustHandles="1" noChangeArrowheads="1" noChangeShapeType="1" noTextEdit="1"/>
              </p:cNvSpPr>
              <p:nvPr/>
            </p:nvSpPr>
            <p:spPr>
              <a:xfrm>
                <a:off x="5045815" y="2926079"/>
                <a:ext cx="1645920" cy="1645920"/>
              </a:xfrm>
              <a:prstGeom prst="ellipse">
                <a:avLst/>
              </a:prstGeom>
              <a:blipFill>
                <a:blip r:embed="rId1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69CF61A-BE7E-DF85-D672-49003CB695C8}"/>
              </a:ext>
            </a:extLst>
          </p:cNvPr>
          <p:cNvSpPr txBox="1"/>
          <p:nvPr/>
        </p:nvSpPr>
        <p:spPr>
          <a:xfrm>
            <a:off x="1920685" y="1651984"/>
            <a:ext cx="849946" cy="369332"/>
          </a:xfrm>
          <a:prstGeom prst="rect">
            <a:avLst/>
          </a:prstGeom>
          <a:noFill/>
        </p:spPr>
        <p:txBody>
          <a:bodyPr wrap="square">
            <a:spAutoFit/>
          </a:bodyPr>
          <a:lstStyle/>
          <a:p>
            <a:r>
              <a:rPr lang="en-US" dirty="0"/>
              <a:t>Input</a:t>
            </a:r>
          </a:p>
        </p:txBody>
      </p:sp>
      <p:sp>
        <p:nvSpPr>
          <p:cNvPr id="22" name="TextBox 21">
            <a:extLst>
              <a:ext uri="{FF2B5EF4-FFF2-40B4-BE49-F238E27FC236}">
                <a16:creationId xmlns:a16="http://schemas.microsoft.com/office/drawing/2014/main" id="{BE75374A-BB8C-7564-324A-CB3A57FEEB46}"/>
              </a:ext>
            </a:extLst>
          </p:cNvPr>
          <p:cNvSpPr txBox="1"/>
          <p:nvPr/>
        </p:nvSpPr>
        <p:spPr>
          <a:xfrm>
            <a:off x="5372550" y="2488668"/>
            <a:ext cx="992450" cy="369332"/>
          </a:xfrm>
          <a:prstGeom prst="rect">
            <a:avLst/>
          </a:prstGeom>
          <a:noFill/>
        </p:spPr>
        <p:txBody>
          <a:bodyPr wrap="square" rtlCol="0">
            <a:spAutoFit/>
          </a:bodyPr>
          <a:lstStyle/>
          <a:p>
            <a:r>
              <a:rPr lang="en-US" dirty="0"/>
              <a:t>Output</a:t>
            </a:r>
          </a:p>
        </p:txBody>
      </p:sp>
      <p:sp>
        <p:nvSpPr>
          <p:cNvPr id="23" name="TextBox 22">
            <a:extLst>
              <a:ext uri="{FF2B5EF4-FFF2-40B4-BE49-F238E27FC236}">
                <a16:creationId xmlns:a16="http://schemas.microsoft.com/office/drawing/2014/main" id="{D4C32A7F-80F4-649C-6C55-A709D16DAD2B}"/>
              </a:ext>
            </a:extLst>
          </p:cNvPr>
          <p:cNvSpPr txBox="1"/>
          <p:nvPr/>
        </p:nvSpPr>
        <p:spPr>
          <a:xfrm>
            <a:off x="8395855" y="1866591"/>
            <a:ext cx="2104359" cy="369332"/>
          </a:xfrm>
          <a:prstGeom prst="rect">
            <a:avLst/>
          </a:prstGeom>
          <a:noFill/>
        </p:spPr>
        <p:txBody>
          <a:bodyPr wrap="none" rtlCol="0">
            <a:spAutoFit/>
          </a:bodyPr>
          <a:lstStyle/>
          <a:p>
            <a:r>
              <a:rPr lang="en-US" dirty="0"/>
              <a:t>Logistic Regression</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6D3D56E-A92F-B805-4964-DE16D213868A}"/>
                  </a:ext>
                </a:extLst>
              </p:cNvPr>
              <p:cNvSpPr txBox="1"/>
              <p:nvPr/>
            </p:nvSpPr>
            <p:spPr>
              <a:xfrm>
                <a:off x="7528608" y="2649080"/>
                <a:ext cx="414793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p:txBody>
          </p:sp>
        </mc:Choice>
        <mc:Fallback>
          <p:sp>
            <p:nvSpPr>
              <p:cNvPr id="29" name="TextBox 28">
                <a:extLst>
                  <a:ext uri="{FF2B5EF4-FFF2-40B4-BE49-F238E27FC236}">
                    <a16:creationId xmlns:a16="http://schemas.microsoft.com/office/drawing/2014/main" id="{A6D3D56E-A92F-B805-4964-DE16D213868A}"/>
                  </a:ext>
                </a:extLst>
              </p:cNvPr>
              <p:cNvSpPr txBox="1">
                <a:spLocks noRot="1" noChangeAspect="1" noMove="1" noResize="1" noEditPoints="1" noAdjustHandles="1" noChangeArrowheads="1" noChangeShapeType="1" noTextEdit="1"/>
              </p:cNvSpPr>
              <p:nvPr/>
            </p:nvSpPr>
            <p:spPr>
              <a:xfrm>
                <a:off x="7528608" y="2649080"/>
                <a:ext cx="4147930" cy="276999"/>
              </a:xfrm>
              <a:prstGeom prst="rect">
                <a:avLst/>
              </a:prstGeom>
              <a:blipFill>
                <a:blip r:embed="rId13"/>
                <a:stretch>
                  <a:fillRect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4387BBC-6136-E581-5632-F32CB223F63B}"/>
                  </a:ext>
                </a:extLst>
              </p:cNvPr>
              <p:cNvSpPr txBox="1"/>
              <p:nvPr/>
            </p:nvSpPr>
            <p:spPr>
              <a:xfrm>
                <a:off x="7600463" y="3119320"/>
                <a:ext cx="1555682" cy="525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m:oMathPara>
                </a14:m>
                <a:endParaRPr lang="en-US" dirty="0"/>
              </a:p>
            </p:txBody>
          </p:sp>
        </mc:Choice>
        <mc:Fallback>
          <p:sp>
            <p:nvSpPr>
              <p:cNvPr id="30" name="TextBox 29">
                <a:extLst>
                  <a:ext uri="{FF2B5EF4-FFF2-40B4-BE49-F238E27FC236}">
                    <a16:creationId xmlns:a16="http://schemas.microsoft.com/office/drawing/2014/main" id="{44387BBC-6136-E581-5632-F32CB223F63B}"/>
                  </a:ext>
                </a:extLst>
              </p:cNvPr>
              <p:cNvSpPr txBox="1">
                <a:spLocks noRot="1" noChangeAspect="1" noMove="1" noResize="1" noEditPoints="1" noAdjustHandles="1" noChangeArrowheads="1" noChangeShapeType="1" noTextEdit="1"/>
              </p:cNvSpPr>
              <p:nvPr/>
            </p:nvSpPr>
            <p:spPr>
              <a:xfrm>
                <a:off x="7600463" y="3119320"/>
                <a:ext cx="1555682" cy="525016"/>
              </a:xfrm>
              <a:prstGeom prst="rect">
                <a:avLst/>
              </a:prstGeom>
              <a:blipFill>
                <a:blip r:embed="rId14"/>
                <a:stretch>
                  <a:fillRect l="-3252" t="-4651" b="-93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4CA134E-0035-6287-244D-254FCA457D05}"/>
                  </a:ext>
                </a:extLst>
              </p:cNvPr>
              <p:cNvSpPr txBox="1"/>
              <p:nvPr/>
            </p:nvSpPr>
            <p:spPr>
              <a:xfrm>
                <a:off x="6727213" y="5251993"/>
                <a:ext cx="4409902" cy="646331"/>
              </a:xfrm>
              <a:prstGeom prst="rect">
                <a:avLst/>
              </a:prstGeom>
              <a:solidFill>
                <a:srgbClr val="FFC000"/>
              </a:solidFill>
            </p:spPr>
            <p:txBody>
              <a:bodyPr wrap="square" rtlCol="0">
                <a:spAutoFit/>
              </a:bodyPr>
              <a:lstStyle/>
              <a:p>
                <a14:m>
                  <m:oMath xmlns:m="http://schemas.openxmlformats.org/officeDocument/2006/math">
                    <m:r>
                      <a:rPr lang="en-US" b="0" i="1" smtClean="0">
                        <a:solidFill>
                          <a:schemeClr val="tx1"/>
                        </a:solidFill>
                        <a:latin typeface="Cambria Math" panose="02040503050406030204" pitchFamily="18" charset="0"/>
                      </a:rPr>
                      <m:t>𝑤</m:t>
                    </m:r>
                  </m:oMath>
                </a14:m>
                <a:r>
                  <a:rPr lang="en-US" dirty="0">
                    <a:solidFill>
                      <a:schemeClr val="tx1"/>
                    </a:solidFill>
                  </a:rPr>
                  <a:t>: Feature Importance</a:t>
                </a:r>
              </a:p>
              <a:p>
                <a:r>
                  <a:rPr lang="en-US" dirty="0">
                    <a:solidFill>
                      <a:schemeClr val="tx1"/>
                    </a:solidFill>
                  </a:rPr>
                  <a:t>Activation Function: Logistic Regression</a:t>
                </a:r>
              </a:p>
            </p:txBody>
          </p:sp>
        </mc:Choice>
        <mc:Fallback>
          <p:sp>
            <p:nvSpPr>
              <p:cNvPr id="31" name="TextBox 30">
                <a:extLst>
                  <a:ext uri="{FF2B5EF4-FFF2-40B4-BE49-F238E27FC236}">
                    <a16:creationId xmlns:a16="http://schemas.microsoft.com/office/drawing/2014/main" id="{74CA134E-0035-6287-244D-254FCA457D05}"/>
                  </a:ext>
                </a:extLst>
              </p:cNvPr>
              <p:cNvSpPr txBox="1">
                <a:spLocks noRot="1" noChangeAspect="1" noMove="1" noResize="1" noEditPoints="1" noAdjustHandles="1" noChangeArrowheads="1" noChangeShapeType="1" noTextEdit="1"/>
              </p:cNvSpPr>
              <p:nvPr/>
            </p:nvSpPr>
            <p:spPr>
              <a:xfrm>
                <a:off x="6727213" y="5251993"/>
                <a:ext cx="4409902" cy="646331"/>
              </a:xfrm>
              <a:prstGeom prst="rect">
                <a:avLst/>
              </a:prstGeom>
              <a:blipFill>
                <a:blip r:embed="rId15"/>
                <a:stretch>
                  <a:fillRect l="-1149" t="-3846" b="-13462"/>
                </a:stretch>
              </a:blipFill>
            </p:spPr>
            <p:txBody>
              <a:bodyPr/>
              <a:lstStyle/>
              <a:p>
                <a:r>
                  <a:rPr lang="en-US">
                    <a:noFill/>
                  </a:rPr>
                  <a:t> </a:t>
                </a:r>
              </a:p>
            </p:txBody>
          </p:sp>
        </mc:Fallback>
      </mc:AlternateContent>
    </p:spTree>
    <p:extLst>
      <p:ext uri="{BB962C8B-B14F-4D97-AF65-F5344CB8AC3E}">
        <p14:creationId xmlns:p14="http://schemas.microsoft.com/office/powerpoint/2010/main" val="241896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DC3FA6-B3AF-6F1E-73C8-5FFB39D23E6B}"/>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dirty="0"/>
              <a:t>Neural Matrix Representation</a:t>
            </a:r>
          </a:p>
        </p:txBody>
      </p:sp>
      <p:pic>
        <p:nvPicPr>
          <p:cNvPr id="24" name="Picture 2" descr="Dendrite - Wikipedia">
            <a:extLst>
              <a:ext uri="{FF2B5EF4-FFF2-40B4-BE49-F238E27FC236}">
                <a16:creationId xmlns:a16="http://schemas.microsoft.com/office/drawing/2014/main" id="{FBC3F05E-BA4A-6A20-F598-A04947BD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866" y="9528"/>
            <a:ext cx="2254134" cy="126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8750B8CC-307F-E986-0158-52B974B95AD9}"/>
                  </a:ext>
                </a:extLst>
              </p:cNvPr>
              <p:cNvSpPr txBox="1"/>
              <p:nvPr/>
            </p:nvSpPr>
            <p:spPr>
              <a:xfrm>
                <a:off x="1302411" y="4338937"/>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8750B8CC-307F-E986-0158-52B974B95AD9}"/>
                  </a:ext>
                </a:extLst>
              </p:cNvPr>
              <p:cNvSpPr txBox="1">
                <a:spLocks noRot="1" noChangeAspect="1" noMove="1" noResize="1" noEditPoints="1" noAdjustHandles="1" noChangeArrowheads="1" noChangeShapeType="1" noTextEdit="1"/>
              </p:cNvSpPr>
              <p:nvPr/>
            </p:nvSpPr>
            <p:spPr>
              <a:xfrm>
                <a:off x="1302411" y="4338937"/>
                <a:ext cx="428351" cy="369332"/>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3DF323E-F74A-4D36-344A-6BD3BCD14B5B}"/>
                  </a:ext>
                </a:extLst>
              </p:cNvPr>
              <p:cNvSpPr txBox="1"/>
              <p:nvPr/>
            </p:nvSpPr>
            <p:spPr>
              <a:xfrm>
                <a:off x="1318728" y="2238995"/>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55" name="TextBox 54">
                <a:extLst>
                  <a:ext uri="{FF2B5EF4-FFF2-40B4-BE49-F238E27FC236}">
                    <a16:creationId xmlns:a16="http://schemas.microsoft.com/office/drawing/2014/main" id="{43DF323E-F74A-4D36-344A-6BD3BCD14B5B}"/>
                  </a:ext>
                </a:extLst>
              </p:cNvPr>
              <p:cNvSpPr txBox="1">
                <a:spLocks noRot="1" noChangeAspect="1" noMove="1" noResize="1" noEditPoints="1" noAdjustHandles="1" noChangeArrowheads="1" noChangeShapeType="1" noTextEdit="1"/>
              </p:cNvSpPr>
              <p:nvPr/>
            </p:nvSpPr>
            <p:spPr>
              <a:xfrm>
                <a:off x="1318728" y="2238995"/>
                <a:ext cx="428351" cy="369332"/>
              </a:xfrm>
              <a:prstGeom prst="rect">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1FC67FC-6E1C-C158-F1CC-E6FD895A2A84}"/>
                  </a:ext>
                </a:extLst>
              </p:cNvPr>
              <p:cNvSpPr txBox="1"/>
              <p:nvPr/>
            </p:nvSpPr>
            <p:spPr>
              <a:xfrm>
                <a:off x="1263435" y="5168912"/>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56" name="TextBox 55">
                <a:extLst>
                  <a:ext uri="{FF2B5EF4-FFF2-40B4-BE49-F238E27FC236}">
                    <a16:creationId xmlns:a16="http://schemas.microsoft.com/office/drawing/2014/main" id="{51FC67FC-6E1C-C158-F1CC-E6FD895A2A84}"/>
                  </a:ext>
                </a:extLst>
              </p:cNvPr>
              <p:cNvSpPr txBox="1">
                <a:spLocks noRot="1" noChangeAspect="1" noMove="1" noResize="1" noEditPoints="1" noAdjustHandles="1" noChangeArrowheads="1" noChangeShapeType="1" noTextEdit="1"/>
              </p:cNvSpPr>
              <p:nvPr/>
            </p:nvSpPr>
            <p:spPr>
              <a:xfrm>
                <a:off x="1263435" y="5168912"/>
                <a:ext cx="428351" cy="369332"/>
              </a:xfrm>
              <a:prstGeom prst="rect">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5C2C897D-10D3-AFBF-9605-6E57383EC306}"/>
                  </a:ext>
                </a:extLst>
              </p:cNvPr>
              <p:cNvSpPr txBox="1"/>
              <p:nvPr/>
            </p:nvSpPr>
            <p:spPr>
              <a:xfrm>
                <a:off x="1318728" y="3160122"/>
                <a:ext cx="428351"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57" name="TextBox 56">
                <a:extLst>
                  <a:ext uri="{FF2B5EF4-FFF2-40B4-BE49-F238E27FC236}">
                    <a16:creationId xmlns:a16="http://schemas.microsoft.com/office/drawing/2014/main" id="{5C2C897D-10D3-AFBF-9605-6E57383EC306}"/>
                  </a:ext>
                </a:extLst>
              </p:cNvPr>
              <p:cNvSpPr txBox="1">
                <a:spLocks noRot="1" noChangeAspect="1" noMove="1" noResize="1" noEditPoints="1" noAdjustHandles="1" noChangeArrowheads="1" noChangeShapeType="1" noTextEdit="1"/>
              </p:cNvSpPr>
              <p:nvPr/>
            </p:nvSpPr>
            <p:spPr>
              <a:xfrm>
                <a:off x="1318728" y="3160122"/>
                <a:ext cx="428351" cy="369332"/>
              </a:xfrm>
              <a:prstGeom prst="rect">
                <a:avLst/>
              </a:prstGeom>
              <a:blipFill>
                <a:blip r:embed="rId7"/>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57C856C4-48A7-8CD9-0833-1B96FD3C64D1}"/>
                  </a:ext>
                </a:extLst>
              </p:cNvPr>
              <p:cNvSpPr txBox="1"/>
              <p:nvPr/>
            </p:nvSpPr>
            <p:spPr>
              <a:xfrm>
                <a:off x="1776475" y="2718331"/>
                <a:ext cx="310726"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p:sp>
            <p:nvSpPr>
              <p:cNvPr id="59" name="TextBox 58">
                <a:extLst>
                  <a:ext uri="{FF2B5EF4-FFF2-40B4-BE49-F238E27FC236}">
                    <a16:creationId xmlns:a16="http://schemas.microsoft.com/office/drawing/2014/main" id="{57C856C4-48A7-8CD9-0833-1B96FD3C64D1}"/>
                  </a:ext>
                </a:extLst>
              </p:cNvPr>
              <p:cNvSpPr txBox="1">
                <a:spLocks noRot="1" noChangeAspect="1" noMove="1" noResize="1" noEditPoints="1" noAdjustHandles="1" noChangeArrowheads="1" noChangeShapeType="1" noTextEdit="1"/>
              </p:cNvSpPr>
              <p:nvPr/>
            </p:nvSpPr>
            <p:spPr>
              <a:xfrm>
                <a:off x="1776475" y="2718331"/>
                <a:ext cx="310726" cy="276999"/>
              </a:xfrm>
              <a:prstGeom prst="rect">
                <a:avLst/>
              </a:prstGeom>
              <a:blipFill>
                <a:blip r:embed="rId8"/>
                <a:stretch>
                  <a:fillRect l="-7692" r="-7692"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F0F41BB3-5C36-068C-D7D2-FFD9A80F36EF}"/>
                  </a:ext>
                </a:extLst>
              </p:cNvPr>
              <p:cNvSpPr txBox="1"/>
              <p:nvPr/>
            </p:nvSpPr>
            <p:spPr>
              <a:xfrm>
                <a:off x="1830943" y="3541319"/>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p:sp>
            <p:nvSpPr>
              <p:cNvPr id="60" name="TextBox 59">
                <a:extLst>
                  <a:ext uri="{FF2B5EF4-FFF2-40B4-BE49-F238E27FC236}">
                    <a16:creationId xmlns:a16="http://schemas.microsoft.com/office/drawing/2014/main" id="{F0F41BB3-5C36-068C-D7D2-FFD9A80F36EF}"/>
                  </a:ext>
                </a:extLst>
              </p:cNvPr>
              <p:cNvSpPr txBox="1">
                <a:spLocks noRot="1" noChangeAspect="1" noMove="1" noResize="1" noEditPoints="1" noAdjustHandles="1" noChangeArrowheads="1" noChangeShapeType="1" noTextEdit="1"/>
              </p:cNvSpPr>
              <p:nvPr/>
            </p:nvSpPr>
            <p:spPr>
              <a:xfrm>
                <a:off x="1830943" y="3541319"/>
                <a:ext cx="316049" cy="276999"/>
              </a:xfrm>
              <a:prstGeom prst="rect">
                <a:avLst/>
              </a:prstGeom>
              <a:blipFill>
                <a:blip r:embed="rId9"/>
                <a:stretch>
                  <a:fillRect l="-8000" r="-8000"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4190EB28-D9CB-9CBA-9CC3-F2DA580F1731}"/>
                  </a:ext>
                </a:extLst>
              </p:cNvPr>
              <p:cNvSpPr txBox="1"/>
              <p:nvPr/>
            </p:nvSpPr>
            <p:spPr>
              <a:xfrm>
                <a:off x="1758114" y="4581705"/>
                <a:ext cx="316049" cy="276999"/>
              </a:xfrm>
              <a:prstGeom prst="rect">
                <a:avLst/>
              </a:prstGeom>
              <a:solidFill>
                <a:schemeClr val="bg1">
                  <a:lumMod val="85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p:sp>
            <p:nvSpPr>
              <p:cNvPr id="61" name="TextBox 60">
                <a:extLst>
                  <a:ext uri="{FF2B5EF4-FFF2-40B4-BE49-F238E27FC236}">
                    <a16:creationId xmlns:a16="http://schemas.microsoft.com/office/drawing/2014/main" id="{4190EB28-D9CB-9CBA-9CC3-F2DA580F1731}"/>
                  </a:ext>
                </a:extLst>
              </p:cNvPr>
              <p:cNvSpPr txBox="1">
                <a:spLocks noRot="1" noChangeAspect="1" noMove="1" noResize="1" noEditPoints="1" noAdjustHandles="1" noChangeArrowheads="1" noChangeShapeType="1" noTextEdit="1"/>
              </p:cNvSpPr>
              <p:nvPr/>
            </p:nvSpPr>
            <p:spPr>
              <a:xfrm>
                <a:off x="1758114" y="4581705"/>
                <a:ext cx="316049" cy="276999"/>
              </a:xfrm>
              <a:prstGeom prst="rect">
                <a:avLst/>
              </a:prstGeom>
              <a:blipFill>
                <a:blip r:embed="rId10"/>
                <a:stretch>
                  <a:fillRect l="-7692" r="-3846" b="-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85A00599-BC4A-FFF1-76A3-61CD848757C9}"/>
                  </a:ext>
                </a:extLst>
              </p:cNvPr>
              <p:cNvSpPr txBox="1"/>
              <p:nvPr/>
            </p:nvSpPr>
            <p:spPr>
              <a:xfrm>
                <a:off x="1761608" y="5441009"/>
                <a:ext cx="309059" cy="276999"/>
              </a:xfrm>
              <a:prstGeom prst="rect">
                <a:avLst/>
              </a:prstGeom>
              <a:solidFill>
                <a:schemeClr val="bg1">
                  <a:lumMod val="85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p:sp>
            <p:nvSpPr>
              <p:cNvPr id="62" name="TextBox 61">
                <a:extLst>
                  <a:ext uri="{FF2B5EF4-FFF2-40B4-BE49-F238E27FC236}">
                    <a16:creationId xmlns:a16="http://schemas.microsoft.com/office/drawing/2014/main" id="{85A00599-BC4A-FFF1-76A3-61CD848757C9}"/>
                  </a:ext>
                </a:extLst>
              </p:cNvPr>
              <p:cNvSpPr txBox="1">
                <a:spLocks noRot="1" noChangeAspect="1" noMove="1" noResize="1" noEditPoints="1" noAdjustHandles="1" noChangeArrowheads="1" noChangeShapeType="1" noTextEdit="1"/>
              </p:cNvSpPr>
              <p:nvPr/>
            </p:nvSpPr>
            <p:spPr>
              <a:xfrm>
                <a:off x="1761608" y="5441009"/>
                <a:ext cx="309059" cy="276999"/>
              </a:xfrm>
              <a:prstGeom prst="rect">
                <a:avLst/>
              </a:prstGeom>
              <a:blipFill>
                <a:blip r:embed="rId11"/>
                <a:stretch>
                  <a:fillRect l="-7692" r="-3846" b="-13043"/>
                </a:stretch>
              </a:blipFill>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E64EC909-F152-E6D1-E1C9-81129C7D6B0A}"/>
              </a:ext>
            </a:extLst>
          </p:cNvPr>
          <p:cNvCxnSpPr>
            <a:cxnSpLocks/>
            <a:stCxn id="55" idx="3"/>
            <a:endCxn id="3" idx="2"/>
          </p:cNvCxnSpPr>
          <p:nvPr/>
        </p:nvCxnSpPr>
        <p:spPr>
          <a:xfrm>
            <a:off x="1747079" y="2423661"/>
            <a:ext cx="3117680" cy="135374"/>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B5BC9BC-02D0-310D-255E-F32A5381B236}"/>
              </a:ext>
            </a:extLst>
          </p:cNvPr>
          <p:cNvCxnSpPr>
            <a:cxnSpLocks/>
            <a:stCxn id="57" idx="3"/>
          </p:cNvCxnSpPr>
          <p:nvPr/>
        </p:nvCxnSpPr>
        <p:spPr>
          <a:xfrm flipV="1">
            <a:off x="1747079" y="2587422"/>
            <a:ext cx="3154104" cy="757366"/>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38CE3F5F-78FB-7288-6590-21FFC707FFBB}"/>
              </a:ext>
            </a:extLst>
          </p:cNvPr>
          <p:cNvCxnSpPr>
            <a:cxnSpLocks/>
            <a:stCxn id="53" idx="3"/>
            <a:endCxn id="3" idx="2"/>
          </p:cNvCxnSpPr>
          <p:nvPr/>
        </p:nvCxnSpPr>
        <p:spPr>
          <a:xfrm flipV="1">
            <a:off x="1730762" y="2559035"/>
            <a:ext cx="3133997" cy="1964568"/>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0D8D020-BA38-F0B5-1AED-A2A34169978D}"/>
              </a:ext>
            </a:extLst>
          </p:cNvPr>
          <p:cNvCxnSpPr>
            <a:cxnSpLocks/>
            <a:stCxn id="56" idx="3"/>
            <a:endCxn id="3" idx="2"/>
          </p:cNvCxnSpPr>
          <p:nvPr/>
        </p:nvCxnSpPr>
        <p:spPr>
          <a:xfrm flipV="1">
            <a:off x="1691786" y="2559035"/>
            <a:ext cx="3172973" cy="2794543"/>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69CF61A-BE7E-DF85-D672-49003CB695C8}"/>
              </a:ext>
            </a:extLst>
          </p:cNvPr>
          <p:cNvSpPr txBox="1"/>
          <p:nvPr/>
        </p:nvSpPr>
        <p:spPr>
          <a:xfrm>
            <a:off x="918099" y="1681925"/>
            <a:ext cx="1547373" cy="369332"/>
          </a:xfrm>
          <a:prstGeom prst="rect">
            <a:avLst/>
          </a:prstGeom>
          <a:noFill/>
        </p:spPr>
        <p:txBody>
          <a:bodyPr wrap="square">
            <a:spAutoFit/>
          </a:bodyPr>
          <a:lstStyle/>
          <a:p>
            <a:r>
              <a:rPr lang="en-US" dirty="0"/>
              <a:t>Input Layer</a:t>
            </a:r>
          </a:p>
        </p:txBody>
      </p:sp>
      <p:sp>
        <p:nvSpPr>
          <p:cNvPr id="22" name="TextBox 21">
            <a:extLst>
              <a:ext uri="{FF2B5EF4-FFF2-40B4-BE49-F238E27FC236}">
                <a16:creationId xmlns:a16="http://schemas.microsoft.com/office/drawing/2014/main" id="{BE75374A-BB8C-7564-324A-CB3A57FEEB46}"/>
              </a:ext>
            </a:extLst>
          </p:cNvPr>
          <p:cNvSpPr txBox="1"/>
          <p:nvPr/>
        </p:nvSpPr>
        <p:spPr>
          <a:xfrm>
            <a:off x="4177725" y="1751903"/>
            <a:ext cx="2002956" cy="369332"/>
          </a:xfrm>
          <a:prstGeom prst="rect">
            <a:avLst/>
          </a:prstGeom>
          <a:noFill/>
        </p:spPr>
        <p:txBody>
          <a:bodyPr wrap="square" rtlCol="0">
            <a:spAutoFit/>
          </a:bodyPr>
          <a:lstStyle/>
          <a:p>
            <a:r>
              <a:rPr lang="en-US" dirty="0"/>
              <a:t>Output Layer</a:t>
            </a:r>
          </a:p>
        </p:txBody>
      </p:sp>
      <p:sp>
        <p:nvSpPr>
          <p:cNvPr id="23" name="TextBox 22">
            <a:extLst>
              <a:ext uri="{FF2B5EF4-FFF2-40B4-BE49-F238E27FC236}">
                <a16:creationId xmlns:a16="http://schemas.microsoft.com/office/drawing/2014/main" id="{D4C32A7F-80F4-649C-6C55-A709D16DAD2B}"/>
              </a:ext>
            </a:extLst>
          </p:cNvPr>
          <p:cNvSpPr txBox="1"/>
          <p:nvPr/>
        </p:nvSpPr>
        <p:spPr>
          <a:xfrm>
            <a:off x="8395855" y="1866591"/>
            <a:ext cx="2642583" cy="369332"/>
          </a:xfrm>
          <a:prstGeom prst="rect">
            <a:avLst/>
          </a:prstGeom>
          <a:noFill/>
        </p:spPr>
        <p:txBody>
          <a:bodyPr wrap="none" rtlCol="0">
            <a:spAutoFit/>
          </a:bodyPr>
          <a:lstStyle/>
          <a:p>
            <a:r>
              <a:rPr lang="en-US" dirty="0"/>
              <a:t>A simple Neural Network</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4CA134E-0035-6287-244D-254FCA457D05}"/>
                  </a:ext>
                </a:extLst>
              </p:cNvPr>
              <p:cNvSpPr txBox="1"/>
              <p:nvPr/>
            </p:nvSpPr>
            <p:spPr>
              <a:xfrm>
                <a:off x="5831899" y="5538244"/>
                <a:ext cx="4409902" cy="369332"/>
              </a:xfrm>
              <a:prstGeom prst="rect">
                <a:avLst/>
              </a:prstGeom>
              <a:solidFill>
                <a:srgbClr val="FFC000"/>
              </a:solid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𝑊𝑥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31" name="TextBox 30">
                <a:extLst>
                  <a:ext uri="{FF2B5EF4-FFF2-40B4-BE49-F238E27FC236}">
                    <a16:creationId xmlns:a16="http://schemas.microsoft.com/office/drawing/2014/main" id="{74CA134E-0035-6287-244D-254FCA457D05}"/>
                  </a:ext>
                </a:extLst>
              </p:cNvPr>
              <p:cNvSpPr txBox="1">
                <a:spLocks noRot="1" noChangeAspect="1" noMove="1" noResize="1" noEditPoints="1" noAdjustHandles="1" noChangeArrowheads="1" noChangeShapeType="1" noTextEdit="1"/>
              </p:cNvSpPr>
              <p:nvPr/>
            </p:nvSpPr>
            <p:spPr>
              <a:xfrm>
                <a:off x="5831899" y="5538244"/>
                <a:ext cx="4409902"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Oval 2">
                <a:extLst>
                  <a:ext uri="{FF2B5EF4-FFF2-40B4-BE49-F238E27FC236}">
                    <a16:creationId xmlns:a16="http://schemas.microsoft.com/office/drawing/2014/main" id="{F5422BD9-3077-116A-6556-C405B359703C}"/>
                  </a:ext>
                </a:extLst>
              </p:cNvPr>
              <p:cNvSpPr/>
              <p:nvPr/>
            </p:nvSpPr>
            <p:spPr>
              <a:xfrm>
                <a:off x="4864759" y="2238995"/>
                <a:ext cx="640080" cy="640080"/>
              </a:xfrm>
              <a:prstGeom prst="ellips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3" name="Oval 2">
                <a:extLst>
                  <a:ext uri="{FF2B5EF4-FFF2-40B4-BE49-F238E27FC236}">
                    <a16:creationId xmlns:a16="http://schemas.microsoft.com/office/drawing/2014/main" id="{F5422BD9-3077-116A-6556-C405B359703C}"/>
                  </a:ext>
                </a:extLst>
              </p:cNvPr>
              <p:cNvSpPr>
                <a:spLocks noRot="1" noChangeAspect="1" noMove="1" noResize="1" noEditPoints="1" noAdjustHandles="1" noChangeArrowheads="1" noChangeShapeType="1" noTextEdit="1"/>
              </p:cNvSpPr>
              <p:nvPr/>
            </p:nvSpPr>
            <p:spPr>
              <a:xfrm>
                <a:off x="4864759" y="2238995"/>
                <a:ext cx="640080" cy="640080"/>
              </a:xfrm>
              <a:prstGeom prst="ellipse">
                <a:avLst/>
              </a:prstGeom>
              <a:blipFill>
                <a:blip r:embed="rId13"/>
                <a:stretch>
                  <a:fillRect/>
                </a:stretch>
              </a:blipFill>
              <a:ln>
                <a:solidFill>
                  <a:schemeClr val="accent4"/>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85E3C71C-E97A-F812-259B-901D0D663030}"/>
                  </a:ext>
                </a:extLst>
              </p:cNvPr>
              <p:cNvSpPr/>
              <p:nvPr/>
            </p:nvSpPr>
            <p:spPr>
              <a:xfrm>
                <a:off x="4864759" y="3388583"/>
                <a:ext cx="640080" cy="640080"/>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4" name="Oval 3">
                <a:extLst>
                  <a:ext uri="{FF2B5EF4-FFF2-40B4-BE49-F238E27FC236}">
                    <a16:creationId xmlns:a16="http://schemas.microsoft.com/office/drawing/2014/main" id="{85E3C71C-E97A-F812-259B-901D0D663030}"/>
                  </a:ext>
                </a:extLst>
              </p:cNvPr>
              <p:cNvSpPr>
                <a:spLocks noRot="1" noChangeAspect="1" noMove="1" noResize="1" noEditPoints="1" noAdjustHandles="1" noChangeArrowheads="1" noChangeShapeType="1" noTextEdit="1"/>
              </p:cNvSpPr>
              <p:nvPr/>
            </p:nvSpPr>
            <p:spPr>
              <a:xfrm>
                <a:off x="4864759" y="3388583"/>
                <a:ext cx="640080" cy="640080"/>
              </a:xfrm>
              <a:prstGeom prst="ellipse">
                <a:avLst/>
              </a:prstGeom>
              <a:blipFill>
                <a:blip r:embed="rId14"/>
                <a:stretch>
                  <a:fillRect/>
                </a:stretch>
              </a:blipFill>
              <a:ln>
                <a:solidFill>
                  <a:schemeClr val="accent6"/>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C13C763-71FA-EEF0-CDBF-D069B36FE629}"/>
                  </a:ext>
                </a:extLst>
              </p:cNvPr>
              <p:cNvSpPr/>
              <p:nvPr/>
            </p:nvSpPr>
            <p:spPr>
              <a:xfrm>
                <a:off x="4864759" y="4523603"/>
                <a:ext cx="640080" cy="64008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 name="Oval 4">
                <a:extLst>
                  <a:ext uri="{FF2B5EF4-FFF2-40B4-BE49-F238E27FC236}">
                    <a16:creationId xmlns:a16="http://schemas.microsoft.com/office/drawing/2014/main" id="{EC13C763-71FA-EEF0-CDBF-D069B36FE629}"/>
                  </a:ext>
                </a:extLst>
              </p:cNvPr>
              <p:cNvSpPr>
                <a:spLocks noRot="1" noChangeAspect="1" noMove="1" noResize="1" noEditPoints="1" noAdjustHandles="1" noChangeArrowheads="1" noChangeShapeType="1" noTextEdit="1"/>
              </p:cNvSpPr>
              <p:nvPr/>
            </p:nvSpPr>
            <p:spPr>
              <a:xfrm>
                <a:off x="4864759" y="4523603"/>
                <a:ext cx="640080" cy="640080"/>
              </a:xfrm>
              <a:prstGeom prst="ellipse">
                <a:avLst/>
              </a:prstGeom>
              <a:blipFill>
                <a:blip r:embed="rId15"/>
                <a:stretch>
                  <a:fillRect/>
                </a:stretch>
              </a:blipFill>
              <a:ln>
                <a:solidFill>
                  <a:schemeClr val="accent2"/>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2C52591-B147-6334-B392-5547D0B3C24E}"/>
              </a:ext>
            </a:extLst>
          </p:cNvPr>
          <p:cNvCxnSpPr>
            <a:cxnSpLocks/>
            <a:endCxn id="4" idx="2"/>
          </p:cNvCxnSpPr>
          <p:nvPr/>
        </p:nvCxnSpPr>
        <p:spPr>
          <a:xfrm>
            <a:off x="1776475" y="2432807"/>
            <a:ext cx="3088284" cy="1275816"/>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7EEE077-738C-C65A-9937-024BE5BEE84E}"/>
              </a:ext>
            </a:extLst>
          </p:cNvPr>
          <p:cNvCxnSpPr>
            <a:cxnSpLocks/>
            <a:stCxn id="57" idx="3"/>
            <a:endCxn id="4" idx="2"/>
          </p:cNvCxnSpPr>
          <p:nvPr/>
        </p:nvCxnSpPr>
        <p:spPr>
          <a:xfrm>
            <a:off x="1747079" y="3344788"/>
            <a:ext cx="3117680" cy="36383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77BFD99-2EE0-C3DF-C21F-B4BDB08D5067}"/>
              </a:ext>
            </a:extLst>
          </p:cNvPr>
          <p:cNvCxnSpPr>
            <a:cxnSpLocks/>
            <a:stCxn id="53" idx="3"/>
            <a:endCxn id="4" idx="2"/>
          </p:cNvCxnSpPr>
          <p:nvPr/>
        </p:nvCxnSpPr>
        <p:spPr>
          <a:xfrm flipV="1">
            <a:off x="1730762" y="3708623"/>
            <a:ext cx="3133997" cy="81498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01A98A0-E2E3-192A-D639-BC347825CDD5}"/>
              </a:ext>
            </a:extLst>
          </p:cNvPr>
          <p:cNvCxnSpPr>
            <a:cxnSpLocks/>
            <a:endCxn id="4" idx="2"/>
          </p:cNvCxnSpPr>
          <p:nvPr/>
        </p:nvCxnSpPr>
        <p:spPr>
          <a:xfrm flipV="1">
            <a:off x="1691785" y="3708623"/>
            <a:ext cx="3172974" cy="164391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E467D8C-4346-F243-46B8-79E6861ACBE5}"/>
              </a:ext>
            </a:extLst>
          </p:cNvPr>
          <p:cNvCxnSpPr>
            <a:cxnSpLocks/>
            <a:endCxn id="5" idx="2"/>
          </p:cNvCxnSpPr>
          <p:nvPr/>
        </p:nvCxnSpPr>
        <p:spPr>
          <a:xfrm>
            <a:off x="1761825" y="2437409"/>
            <a:ext cx="3102934" cy="2406234"/>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7C183E8-6BA2-FF3F-994E-5D3D869C273A}"/>
              </a:ext>
            </a:extLst>
          </p:cNvPr>
          <p:cNvCxnSpPr>
            <a:cxnSpLocks/>
            <a:endCxn id="5" idx="2"/>
          </p:cNvCxnSpPr>
          <p:nvPr/>
        </p:nvCxnSpPr>
        <p:spPr>
          <a:xfrm>
            <a:off x="1733512" y="3344822"/>
            <a:ext cx="3131247" cy="149882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76614E0-F27B-AB31-1FDB-F6406D932C09}"/>
              </a:ext>
            </a:extLst>
          </p:cNvPr>
          <p:cNvCxnSpPr>
            <a:cxnSpLocks/>
            <a:endCxn id="5" idx="2"/>
          </p:cNvCxnSpPr>
          <p:nvPr/>
        </p:nvCxnSpPr>
        <p:spPr>
          <a:xfrm>
            <a:off x="1719138" y="4523603"/>
            <a:ext cx="3145621" cy="32004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6FC760F-D4DB-AA36-0632-00B4630B8DAB}"/>
              </a:ext>
            </a:extLst>
          </p:cNvPr>
          <p:cNvCxnSpPr>
            <a:cxnSpLocks/>
            <a:stCxn id="56" idx="3"/>
            <a:endCxn id="5" idx="2"/>
          </p:cNvCxnSpPr>
          <p:nvPr/>
        </p:nvCxnSpPr>
        <p:spPr>
          <a:xfrm flipV="1">
            <a:off x="1691786" y="4843643"/>
            <a:ext cx="3172973" cy="509935"/>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5D93F0A-3534-65D5-C042-0B277DF4313E}"/>
                  </a:ext>
                </a:extLst>
              </p:cNvPr>
              <p:cNvSpPr txBox="1"/>
              <p:nvPr/>
            </p:nvSpPr>
            <p:spPr>
              <a:xfrm>
                <a:off x="5735400" y="3254011"/>
                <a:ext cx="3250954" cy="96225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1</m:t>
                                    </m:r>
                                  </m:sub>
                                </m:sSub>
                              </m:e>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2</m:t>
                                    </m:r>
                                  </m:sub>
                                </m:sSub>
                              </m:e>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3</m:t>
                                    </m:r>
                                  </m:sub>
                                </m:sSub>
                              </m:e>
                            </m:mr>
                            <m:mr>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1</m:t>
                                    </m:r>
                                  </m:sub>
                                </m:sSub>
                              </m:e>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2</m:t>
                                    </m:r>
                                  </m:sub>
                                </m:sSub>
                              </m:e>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3</m:t>
                                    </m:r>
                                  </m:sub>
                                </m:sSub>
                              </m:e>
                            </m:mr>
                            <m:mr>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1</m:t>
                                    </m:r>
                                  </m:sub>
                                </m:sSub>
                              </m:e>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2</m:t>
                                    </m:r>
                                  </m:sub>
                                </m:sSub>
                              </m:e>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3</m:t>
                                    </m:r>
                                  </m:sub>
                                </m:sSub>
                              </m:e>
                            </m:mr>
                          </m:m>
                          <m:r>
                            <a:rPr lang="en-US" b="0" i="1" smtClean="0">
                              <a:latin typeface="Cambria Math" panose="02040503050406030204" pitchFamily="18" charset="0"/>
                            </a:rPr>
                            <m:t>    </m:t>
                          </m:r>
                          <m:m>
                            <m:mPr>
                              <m:mcs>
                                <m:mc>
                                  <m:mcPr>
                                    <m:count m:val="1"/>
                                    <m:mcJc m:val="center"/>
                                  </m:mcPr>
                                </m:mc>
                              </m:mcs>
                              <m:ctrlPr>
                                <a:rPr lang="en-US" i="1" smtClean="0">
                                  <a:latin typeface="Cambria Math" panose="02040503050406030204" pitchFamily="18" charset="0"/>
                                </a:rPr>
                              </m:ctrlPr>
                            </m:mPr>
                            <m:mr>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4</m:t>
                                    </m:r>
                                  </m:sub>
                                </m:sSub>
                              </m:e>
                            </m:mr>
                            <m:mr>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4</m:t>
                                    </m:r>
                                  </m:sub>
                                </m:sSub>
                              </m:e>
                            </m:mr>
                            <m:mr>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4</m:t>
                                    </m:r>
                                  </m:sub>
                                </m:sSub>
                              </m:e>
                            </m:mr>
                          </m:m>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mr>
                            <m:m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eqAr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solidFill>
                                      <a:schemeClr val="accent4"/>
                                    </a:solidFill>
                                    <a:latin typeface="Cambria Math" panose="02040503050406030204" pitchFamily="18" charset="0"/>
                                  </a:rPr>
                                  <m:t>𝑏</m:t>
                                </m:r>
                              </m:e>
                            </m:mr>
                            <m:mr>
                              <m:e>
                                <m:r>
                                  <a:rPr lang="en-US" b="0" i="1" smtClean="0">
                                    <a:solidFill>
                                      <a:schemeClr val="accent6"/>
                                    </a:solidFill>
                                    <a:latin typeface="Cambria Math" panose="02040503050406030204" pitchFamily="18" charset="0"/>
                                  </a:rPr>
                                  <m:t>𝑏</m:t>
                                </m:r>
                              </m:e>
                            </m:mr>
                            <m:mr>
                              <m:e>
                                <m:r>
                                  <a:rPr lang="en-US" b="0" i="1" smtClean="0">
                                    <a:solidFill>
                                      <a:schemeClr val="accent2"/>
                                    </a:solidFill>
                                    <a:latin typeface="Cambria Math" panose="02040503050406030204" pitchFamily="18" charset="0"/>
                                  </a:rPr>
                                  <m:t>𝑏</m:t>
                                </m:r>
                              </m:e>
                            </m:mr>
                          </m:m>
                        </m:e>
                      </m:d>
                      <m:r>
                        <a:rPr lang="en-US" b="0" i="1" smtClean="0">
                          <a:latin typeface="Cambria Math" panose="02040503050406030204" pitchFamily="18" charset="0"/>
                        </a:rPr>
                        <m:t>=</m:t>
                      </m:r>
                    </m:oMath>
                  </m:oMathPara>
                </a14:m>
                <a:endParaRPr lang="en-US" b="0" i="1" dirty="0">
                  <a:latin typeface="Cambria Math" panose="02040503050406030204" pitchFamily="18" charset="0"/>
                </a:endParaRPr>
              </a:p>
            </p:txBody>
          </p:sp>
        </mc:Choice>
        <mc:Fallback>
          <p:sp>
            <p:nvSpPr>
              <p:cNvPr id="45" name="TextBox 44">
                <a:extLst>
                  <a:ext uri="{FF2B5EF4-FFF2-40B4-BE49-F238E27FC236}">
                    <a16:creationId xmlns:a16="http://schemas.microsoft.com/office/drawing/2014/main" id="{B5D93F0A-3534-65D5-C042-0B277DF4313E}"/>
                  </a:ext>
                </a:extLst>
              </p:cNvPr>
              <p:cNvSpPr txBox="1">
                <a:spLocks noRot="1" noChangeAspect="1" noMove="1" noResize="1" noEditPoints="1" noAdjustHandles="1" noChangeArrowheads="1" noChangeShapeType="1" noTextEdit="1"/>
              </p:cNvSpPr>
              <p:nvPr/>
            </p:nvSpPr>
            <p:spPr>
              <a:xfrm>
                <a:off x="5735400" y="3254011"/>
                <a:ext cx="3250954" cy="962251"/>
              </a:xfrm>
              <a:prstGeom prst="rect">
                <a:avLst/>
              </a:prstGeom>
              <a:blipFill>
                <a:blip r:embed="rId16"/>
                <a:stretch>
                  <a:fillRect t="-1299" r="-389" b="-38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C2DA0EDC-23A8-57D9-B58D-BA4AD8F3E692}"/>
                  </a:ext>
                </a:extLst>
              </p:cNvPr>
              <p:cNvSpPr txBox="1"/>
              <p:nvPr/>
            </p:nvSpPr>
            <p:spPr>
              <a:xfrm>
                <a:off x="4889361" y="4338937"/>
                <a:ext cx="6123708" cy="8544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2</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3</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𝑤</m:t>
                                    </m:r>
                                  </m:e>
                                  <m:sub>
                                    <m:r>
                                      <a:rPr lang="en-US" b="0" i="1" smtClean="0">
                                        <a:solidFill>
                                          <a:schemeClr val="accent4"/>
                                        </a:solidFill>
                                        <a:latin typeface="Cambria Math" panose="02040503050406030204" pitchFamily="18" charset="0"/>
                                      </a:rPr>
                                      <m:t>4</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mr>
                            <m:mr>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2</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3</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𝑤</m:t>
                                    </m:r>
                                  </m:e>
                                  <m:sub>
                                    <m:r>
                                      <a:rPr lang="en-US" b="0" i="1" smtClean="0">
                                        <a:solidFill>
                                          <a:schemeClr val="accent6"/>
                                        </a:solidFill>
                                        <a:latin typeface="Cambria Math" panose="02040503050406030204" pitchFamily="18" charset="0"/>
                                      </a:rPr>
                                      <m:t>4</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mr>
                            <m:mr>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2</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3</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𝑤</m:t>
                                    </m:r>
                                  </m:e>
                                  <m:sub>
                                    <m:r>
                                      <a:rPr lang="en-US" b="0" i="1" smtClean="0">
                                        <a:solidFill>
                                          <a:schemeClr val="accent2"/>
                                        </a:solidFill>
                                        <a:latin typeface="Cambria Math" panose="02040503050406030204" pitchFamily="18" charset="0"/>
                                      </a:rPr>
                                      <m:t>4</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e>
                            </m:mr>
                          </m:m>
                        </m:e>
                      </m:d>
                      <m:groupChr>
                        <m:groupChrPr>
                          <m:chr m:val="→"/>
                          <m:pos m:val="top"/>
                          <m:ctrlPr>
                            <a:rPr lang="en-US" b="0" i="1" smtClean="0">
                              <a:latin typeface="Cambria Math" panose="02040503050406030204" pitchFamily="18" charset="0"/>
                            </a:rPr>
                          </m:ctrlPr>
                        </m:groupChrPr>
                        <m:e>
                          <m:r>
                            <m:rPr>
                              <m:brk m:alnAt="1"/>
                            </m:rPr>
                            <a:rPr lang="en-US" b="0" i="1" smtClean="0">
                              <a:latin typeface="Cambria Math" panose="02040503050406030204" pitchFamily="18" charset="0"/>
                            </a:rPr>
                            <m:t>𝑎</m:t>
                          </m:r>
                          <m:r>
                            <a:rPr lang="en-US" b="0" i="1" smtClean="0">
                              <a:latin typeface="Cambria Math" panose="02040503050406030204" pitchFamily="18" charset="0"/>
                            </a:rPr>
                            <m:t>𝑐𝑡𝑖𝑣𝑎𝑡𝑖𝑜𝑛</m:t>
                          </m:r>
                        </m:e>
                      </m:groupCh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𝑎</m:t>
                                    </m:r>
                                  </m:e>
                                  <m:sub>
                                    <m:r>
                                      <a:rPr lang="en-US" b="0" i="1" smtClean="0">
                                        <a:solidFill>
                                          <a:schemeClr val="accent4"/>
                                        </a:solidFill>
                                        <a:latin typeface="Cambria Math" panose="02040503050406030204" pitchFamily="18" charset="0"/>
                                      </a:rPr>
                                      <m:t>1</m:t>
                                    </m:r>
                                  </m:sub>
                                </m:sSub>
                              </m:e>
                            </m:mr>
                            <m:mr>
                              <m:e>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𝑎</m:t>
                                    </m:r>
                                  </m:e>
                                  <m:sub>
                                    <m:r>
                                      <a:rPr lang="en-US" b="0" i="1" smtClean="0">
                                        <a:solidFill>
                                          <a:schemeClr val="accent6"/>
                                        </a:solidFill>
                                        <a:latin typeface="Cambria Math" panose="02040503050406030204" pitchFamily="18" charset="0"/>
                                      </a:rPr>
                                      <m:t>2</m:t>
                                    </m:r>
                                  </m:sub>
                                </m:sSub>
                              </m:e>
                            </m:mr>
                            <m:mr>
                              <m:e>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𝑎</m:t>
                                    </m:r>
                                  </m:e>
                                  <m:sub>
                                    <m:r>
                                      <a:rPr lang="en-US" b="0" i="1" smtClean="0">
                                        <a:solidFill>
                                          <a:schemeClr val="accent2"/>
                                        </a:solidFill>
                                        <a:latin typeface="Cambria Math" panose="02040503050406030204" pitchFamily="18" charset="0"/>
                                      </a:rPr>
                                      <m:t>3</m:t>
                                    </m:r>
                                  </m:sub>
                                </m:sSub>
                              </m:e>
                            </m:mr>
                          </m:m>
                        </m:e>
                      </m:d>
                    </m:oMath>
                  </m:oMathPara>
                </a14:m>
                <a:endParaRPr lang="en-US" dirty="0"/>
              </a:p>
            </p:txBody>
          </p:sp>
        </mc:Choice>
        <mc:Fallback>
          <p:sp>
            <p:nvSpPr>
              <p:cNvPr id="47" name="TextBox 46">
                <a:extLst>
                  <a:ext uri="{FF2B5EF4-FFF2-40B4-BE49-F238E27FC236}">
                    <a16:creationId xmlns:a16="http://schemas.microsoft.com/office/drawing/2014/main" id="{C2DA0EDC-23A8-57D9-B58D-BA4AD8F3E692}"/>
                  </a:ext>
                </a:extLst>
              </p:cNvPr>
              <p:cNvSpPr txBox="1">
                <a:spLocks noRot="1" noChangeAspect="1" noMove="1" noResize="1" noEditPoints="1" noAdjustHandles="1" noChangeArrowheads="1" noChangeShapeType="1" noTextEdit="1"/>
              </p:cNvSpPr>
              <p:nvPr/>
            </p:nvSpPr>
            <p:spPr>
              <a:xfrm>
                <a:off x="4889361" y="4338937"/>
                <a:ext cx="6123708" cy="85440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D10794CC-582F-09C9-DE17-C2FAD6394CFC}"/>
                  </a:ext>
                </a:extLst>
              </p:cNvPr>
              <p:cNvSpPr txBox="1"/>
              <p:nvPr/>
            </p:nvSpPr>
            <p:spPr>
              <a:xfrm>
                <a:off x="6555350" y="2600738"/>
                <a:ext cx="2751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p:sp>
            <p:nvSpPr>
              <p:cNvPr id="48" name="TextBox 47">
                <a:extLst>
                  <a:ext uri="{FF2B5EF4-FFF2-40B4-BE49-F238E27FC236}">
                    <a16:creationId xmlns:a16="http://schemas.microsoft.com/office/drawing/2014/main" id="{D10794CC-582F-09C9-DE17-C2FAD6394CFC}"/>
                  </a:ext>
                </a:extLst>
              </p:cNvPr>
              <p:cNvSpPr txBox="1">
                <a:spLocks noRot="1" noChangeAspect="1" noMove="1" noResize="1" noEditPoints="1" noAdjustHandles="1" noChangeArrowheads="1" noChangeShapeType="1" noTextEdit="1"/>
              </p:cNvSpPr>
              <p:nvPr/>
            </p:nvSpPr>
            <p:spPr>
              <a:xfrm>
                <a:off x="6555350" y="2600738"/>
                <a:ext cx="275139" cy="276999"/>
              </a:xfrm>
              <a:prstGeom prst="rect">
                <a:avLst/>
              </a:prstGeom>
              <a:blipFill>
                <a:blip r:embed="rId18"/>
                <a:stretch>
                  <a:fillRect l="-22727" r="-18182"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D1EE85BA-1CC2-F015-961E-AAEC6E64C3EB}"/>
                  </a:ext>
                </a:extLst>
              </p:cNvPr>
              <p:cNvSpPr txBox="1"/>
              <p:nvPr/>
            </p:nvSpPr>
            <p:spPr>
              <a:xfrm>
                <a:off x="7737023" y="2585842"/>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49" name="TextBox 48">
                <a:extLst>
                  <a:ext uri="{FF2B5EF4-FFF2-40B4-BE49-F238E27FC236}">
                    <a16:creationId xmlns:a16="http://schemas.microsoft.com/office/drawing/2014/main" id="{D1EE85BA-1CC2-F015-961E-AAEC6E64C3EB}"/>
                  </a:ext>
                </a:extLst>
              </p:cNvPr>
              <p:cNvSpPr txBox="1">
                <a:spLocks noRot="1" noChangeAspect="1" noMove="1" noResize="1" noEditPoints="1" noAdjustHandles="1" noChangeArrowheads="1" noChangeShapeType="1" noTextEdit="1"/>
              </p:cNvSpPr>
              <p:nvPr/>
            </p:nvSpPr>
            <p:spPr>
              <a:xfrm>
                <a:off x="7737023" y="2585842"/>
                <a:ext cx="429491" cy="27699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EF3C534A-7322-CFA5-F588-A688016CD35E}"/>
                  </a:ext>
                </a:extLst>
              </p:cNvPr>
              <p:cNvSpPr txBox="1"/>
              <p:nvPr/>
            </p:nvSpPr>
            <p:spPr>
              <a:xfrm>
                <a:off x="8330214" y="2625617"/>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p:sp>
            <p:nvSpPr>
              <p:cNvPr id="50" name="TextBox 49">
                <a:extLst>
                  <a:ext uri="{FF2B5EF4-FFF2-40B4-BE49-F238E27FC236}">
                    <a16:creationId xmlns:a16="http://schemas.microsoft.com/office/drawing/2014/main" id="{EF3C534A-7322-CFA5-F588-A688016CD35E}"/>
                  </a:ext>
                </a:extLst>
              </p:cNvPr>
              <p:cNvSpPr txBox="1">
                <a:spLocks noRot="1" noChangeAspect="1" noMove="1" noResize="1" noEditPoints="1" noAdjustHandles="1" noChangeArrowheads="1" noChangeShapeType="1" noTextEdit="1"/>
              </p:cNvSpPr>
              <p:nvPr/>
            </p:nvSpPr>
            <p:spPr>
              <a:xfrm>
                <a:off x="8330214" y="2625617"/>
                <a:ext cx="429491" cy="276999"/>
              </a:xfrm>
              <a:prstGeom prst="rect">
                <a:avLst/>
              </a:prstGeom>
              <a:blipFill>
                <a:blip r:embed="rId20"/>
                <a:stretch>
                  <a:fillRect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6ED3741B-574F-A792-5E2A-EBA43501398A}"/>
                  </a:ext>
                </a:extLst>
              </p:cNvPr>
              <p:cNvSpPr txBox="1"/>
              <p:nvPr/>
            </p:nvSpPr>
            <p:spPr>
              <a:xfrm>
                <a:off x="9717146" y="2596268"/>
                <a:ext cx="42949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p:sp>
            <p:nvSpPr>
              <p:cNvPr id="51" name="TextBox 50">
                <a:extLst>
                  <a:ext uri="{FF2B5EF4-FFF2-40B4-BE49-F238E27FC236}">
                    <a16:creationId xmlns:a16="http://schemas.microsoft.com/office/drawing/2014/main" id="{6ED3741B-574F-A792-5E2A-EBA43501398A}"/>
                  </a:ext>
                </a:extLst>
              </p:cNvPr>
              <p:cNvSpPr txBox="1">
                <a:spLocks noRot="1" noChangeAspect="1" noMove="1" noResize="1" noEditPoints="1" noAdjustHandles="1" noChangeArrowheads="1" noChangeShapeType="1" noTextEdit="1"/>
              </p:cNvSpPr>
              <p:nvPr/>
            </p:nvSpPr>
            <p:spPr>
              <a:xfrm>
                <a:off x="9717146" y="2596268"/>
                <a:ext cx="429491" cy="276999"/>
              </a:xfrm>
              <a:prstGeom prst="rect">
                <a:avLst/>
              </a:prstGeom>
              <a:blipFill>
                <a:blip r:embed="rId21"/>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BA320C15-89B4-1EDD-EEF2-3535563296CC}"/>
              </a:ext>
            </a:extLst>
          </p:cNvPr>
          <p:cNvCxnSpPr>
            <a:cxnSpLocks/>
            <a:stCxn id="48" idx="2"/>
          </p:cNvCxnSpPr>
          <p:nvPr/>
        </p:nvCxnSpPr>
        <p:spPr>
          <a:xfrm>
            <a:off x="6692920" y="2877737"/>
            <a:ext cx="0" cy="499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E76C401-596B-7BA4-9625-E2DC17AF4074}"/>
              </a:ext>
            </a:extLst>
          </p:cNvPr>
          <p:cNvCxnSpPr>
            <a:stCxn id="49" idx="2"/>
          </p:cNvCxnSpPr>
          <p:nvPr/>
        </p:nvCxnSpPr>
        <p:spPr>
          <a:xfrm flipH="1">
            <a:off x="7951215" y="2862841"/>
            <a:ext cx="554" cy="391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90550B11-7010-1369-90B9-7A09485EFB2A}"/>
              </a:ext>
            </a:extLst>
          </p:cNvPr>
          <p:cNvCxnSpPr>
            <a:cxnSpLocks/>
          </p:cNvCxnSpPr>
          <p:nvPr/>
        </p:nvCxnSpPr>
        <p:spPr>
          <a:xfrm flipH="1">
            <a:off x="8528402" y="2872950"/>
            <a:ext cx="1" cy="471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E2C8883-61E7-9162-56BC-73398A3CE6DC}"/>
              </a:ext>
            </a:extLst>
          </p:cNvPr>
          <p:cNvCxnSpPr>
            <a:stCxn id="51" idx="2"/>
          </p:cNvCxnSpPr>
          <p:nvPr/>
        </p:nvCxnSpPr>
        <p:spPr>
          <a:xfrm flipH="1">
            <a:off x="9931891" y="2873267"/>
            <a:ext cx="1" cy="1465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14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890</Words>
  <Application>Microsoft Macintosh PowerPoint</Application>
  <PresentationFormat>Widescreen</PresentationFormat>
  <Paragraphs>203</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Cambria Math</vt:lpstr>
      <vt:lpstr>Grandview Display</vt:lpstr>
      <vt:lpstr>Wingdings</vt:lpstr>
      <vt:lpstr>Office Theme</vt:lpstr>
      <vt:lpstr>Neural Networks Introduction and Structure</vt:lpstr>
      <vt:lpstr>Agenda</vt:lpstr>
      <vt:lpstr>Introduction to Neural Networks and Perceptron Model</vt:lpstr>
      <vt:lpstr>Neuron Cell and Its Function</vt:lpstr>
      <vt:lpstr>Functional Parts of Neuron and Their Relation to Perceptron Model</vt:lpstr>
      <vt:lpstr>Neuron: Perceptron Mathematical Model</vt:lpstr>
      <vt:lpstr>Logistic Regression and Matrix Representation</vt:lpstr>
      <vt:lpstr>Neural Logistic Regression</vt:lpstr>
      <vt:lpstr>Neural Matrix Representation</vt:lpstr>
      <vt:lpstr>Activation Functions</vt:lpstr>
      <vt:lpstr>Neural Active Function</vt:lpstr>
      <vt:lpstr>Neural Active Function</vt:lpstr>
      <vt:lpstr>Neural Active Function</vt:lpstr>
      <vt:lpstr>Building Neural Networks</vt:lpstr>
      <vt:lpstr>Build Up Neural Network</vt:lpstr>
      <vt:lpstr>Neural Networks – One Layer – One Neuron</vt:lpstr>
      <vt:lpstr>Neural Networks – Wider Network</vt:lpstr>
      <vt:lpstr>Neural Networks – Deep(er)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Rafik Borji</dc:creator>
  <cp:lastModifiedBy>Rafik Borji</cp:lastModifiedBy>
  <cp:revision>8</cp:revision>
  <dcterms:created xsi:type="dcterms:W3CDTF">2024-06-22T05:35:06Z</dcterms:created>
  <dcterms:modified xsi:type="dcterms:W3CDTF">2024-06-22T11:12:24Z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64f6f3-ba1e-417c-b6f1-929d6caea309_Enabled">
    <vt:lpwstr>true</vt:lpwstr>
  </property>
  <property fmtid="{D5CDD505-2E9C-101B-9397-08002B2CF9AE}" pid="3" name="MSIP_Label_b064f6f3-ba1e-417c-b6f1-929d6caea309_SetDate">
    <vt:lpwstr>2024-06-22T08:42:50Z</vt:lpwstr>
  </property>
  <property fmtid="{D5CDD505-2E9C-101B-9397-08002B2CF9AE}" pid="4" name="MSIP_Label_b064f6f3-ba1e-417c-b6f1-929d6caea309_Method">
    <vt:lpwstr>Privileged</vt:lpwstr>
  </property>
  <property fmtid="{D5CDD505-2E9C-101B-9397-08002B2CF9AE}" pid="5" name="MSIP_Label_b064f6f3-ba1e-417c-b6f1-929d6caea309_Name">
    <vt:lpwstr>Internal</vt:lpwstr>
  </property>
  <property fmtid="{D5CDD505-2E9C-101B-9397-08002B2CF9AE}" pid="6" name="MSIP_Label_b064f6f3-ba1e-417c-b6f1-929d6caea309_SiteId">
    <vt:lpwstr>0804c951-93a0-405d-80e4-fa87c7551d6a</vt:lpwstr>
  </property>
  <property fmtid="{D5CDD505-2E9C-101B-9397-08002B2CF9AE}" pid="7" name="MSIP_Label_b064f6f3-ba1e-417c-b6f1-929d6caea309_ActionId">
    <vt:lpwstr>db406699-fe5a-4c14-9119-0b975ea8dfe0</vt:lpwstr>
  </property>
  <property fmtid="{D5CDD505-2E9C-101B-9397-08002B2CF9AE}" pid="8" name="MSIP_Label_b064f6f3-ba1e-417c-b6f1-929d6caea309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TechnipFMC | Internal</vt:lpwstr>
  </property>
</Properties>
</file>