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99" d="100"/>
          <a:sy n="99" d="100"/>
        </p:scale>
        <p:origin x="192" y="6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EA8A88-250F-9644-95EA-59779F452731}" type="datetimeFigureOut">
              <a:rPr lang="en-US" smtClean="0"/>
              <a:t>6/22/24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A84B6D-FEB3-444F-A9B5-863950ECBF85}" type="slidenum">
              <a:rPr lang="en-US" smtClean="0"/>
              <a:t>‹#›</a:t>
            </a:fld>
            <a:endParaRPr lang="en-US"/>
          </a:p>
        </p:txBody>
      </p:sp>
    </p:spTree>
    <p:extLst>
      <p:ext uri="{BB962C8B-B14F-4D97-AF65-F5344CB8AC3E}">
        <p14:creationId xmlns:p14="http://schemas.microsoft.com/office/powerpoint/2010/main" val="2913461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presentation will provide a detailed technical explanation of Convolutional Neural Networks (CNNs), a type of neural network that is widely used in computer vision tasks. We will explore the architecture, operations, and applications of CNNs.</a:t>
            </a:r>
          </a:p>
        </p:txBody>
      </p:sp>
      <p:sp>
        <p:nvSpPr>
          <p:cNvPr id="4" name="Slide Number Placeholder 3"/>
          <p:cNvSpPr>
            <a:spLocks noGrp="1"/>
          </p:cNvSpPr>
          <p:nvPr>
            <p:ph type="sldNum" sz="quarter" idx="5"/>
          </p:nvPr>
        </p:nvSpPr>
        <p:spPr/>
        <p:txBody>
          <a:bodyPr/>
          <a:lstStyle/>
          <a:p>
            <a:fld id="{8F55B081-1AA2-4845-8ECB-C01373C5393B}" type="slidenum">
              <a:rPr lang="en-US" smtClean="0"/>
              <a:t>1</a:t>
            </a:fld>
            <a:endParaRPr lang="en-US"/>
          </a:p>
        </p:txBody>
      </p:sp>
    </p:spTree>
    <p:extLst>
      <p:ext uri="{BB962C8B-B14F-4D97-AF65-F5344CB8AC3E}">
        <p14:creationId xmlns:p14="http://schemas.microsoft.com/office/powerpoint/2010/main" val="4127993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CNNs have a wide range of applications, from object detection to image classification. We will explore some of the most common applications of CNNs, including object detection and image classification.</a:t>
            </a:r>
          </a:p>
        </p:txBody>
      </p:sp>
      <p:sp>
        <p:nvSpPr>
          <p:cNvPr id="4" name="Slide Number Placeholder 3"/>
          <p:cNvSpPr>
            <a:spLocks noGrp="1"/>
          </p:cNvSpPr>
          <p:nvPr>
            <p:ph type="sldNum" sz="quarter" idx="5"/>
          </p:nvPr>
        </p:nvSpPr>
        <p:spPr/>
        <p:txBody>
          <a:bodyPr/>
          <a:lstStyle/>
          <a:p>
            <a:fld id="{8F55B081-1AA2-4845-8ECB-C01373C5393B}" type="slidenum">
              <a:rPr lang="en-US" smtClean="0"/>
              <a:t>10</a:t>
            </a:fld>
            <a:endParaRPr lang="en-US"/>
          </a:p>
        </p:txBody>
      </p:sp>
    </p:spTree>
    <p:extLst>
      <p:ext uri="{BB962C8B-B14F-4D97-AF65-F5344CB8AC3E}">
        <p14:creationId xmlns:p14="http://schemas.microsoft.com/office/powerpoint/2010/main" val="876116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Object detection is the process of detecting and localizing objects in an image. CNNs are commonly used for object detection, and have achieved state-of-the-art performance on many benchmark datasets.</a:t>
            </a:r>
          </a:p>
        </p:txBody>
      </p:sp>
      <p:sp>
        <p:nvSpPr>
          <p:cNvPr id="4" name="Slide Number Placeholder 3"/>
          <p:cNvSpPr>
            <a:spLocks noGrp="1"/>
          </p:cNvSpPr>
          <p:nvPr>
            <p:ph type="sldNum" sz="quarter" idx="5"/>
          </p:nvPr>
        </p:nvSpPr>
        <p:spPr/>
        <p:txBody>
          <a:bodyPr/>
          <a:lstStyle/>
          <a:p>
            <a:fld id="{8F55B081-1AA2-4845-8ECB-C01373C5393B}" type="slidenum">
              <a:rPr lang="en-US" smtClean="0"/>
              <a:t>11</a:t>
            </a:fld>
            <a:endParaRPr lang="en-US"/>
          </a:p>
        </p:txBody>
      </p:sp>
    </p:spTree>
    <p:extLst>
      <p:ext uri="{BB962C8B-B14F-4D97-AF65-F5344CB8AC3E}">
        <p14:creationId xmlns:p14="http://schemas.microsoft.com/office/powerpoint/2010/main" val="824610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Image classification is the process of categorizing an image into a set of predefined classes. CNNs are widely used for image classification tasks, and have achieved impressive results on many benchmark datasets.</a:t>
            </a:r>
          </a:p>
        </p:txBody>
      </p:sp>
      <p:sp>
        <p:nvSpPr>
          <p:cNvPr id="4" name="Slide Number Placeholder 3"/>
          <p:cNvSpPr>
            <a:spLocks noGrp="1"/>
          </p:cNvSpPr>
          <p:nvPr>
            <p:ph type="sldNum" sz="quarter" idx="5"/>
          </p:nvPr>
        </p:nvSpPr>
        <p:spPr/>
        <p:txBody>
          <a:bodyPr/>
          <a:lstStyle/>
          <a:p>
            <a:fld id="{8F55B081-1AA2-4845-8ECB-C01373C5393B}" type="slidenum">
              <a:rPr lang="en-US" smtClean="0"/>
              <a:t>12</a:t>
            </a:fld>
            <a:endParaRPr lang="en-US"/>
          </a:p>
        </p:txBody>
      </p:sp>
    </p:spTree>
    <p:extLst>
      <p:ext uri="{BB962C8B-B14F-4D97-AF65-F5344CB8AC3E}">
        <p14:creationId xmlns:p14="http://schemas.microsoft.com/office/powerpoint/2010/main" val="4148476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Convolutional Neural Networks are a powerful type of neural network that are widely used in computer vision tasks. They have achieved state-of-the-art performance on many benchmark datasets, and have a wide range of applications. As the field of computer vision continues to evolve, CNNs will undoubtedly play an important role in shaping its future.</a:t>
            </a:r>
          </a:p>
        </p:txBody>
      </p:sp>
      <p:sp>
        <p:nvSpPr>
          <p:cNvPr id="4" name="Slide Number Placeholder 3"/>
          <p:cNvSpPr>
            <a:spLocks noGrp="1"/>
          </p:cNvSpPr>
          <p:nvPr>
            <p:ph type="sldNum" sz="quarter" idx="5"/>
          </p:nvPr>
        </p:nvSpPr>
        <p:spPr/>
        <p:txBody>
          <a:bodyPr/>
          <a:lstStyle/>
          <a:p>
            <a:fld id="{8F55B081-1AA2-4845-8ECB-C01373C5393B}" type="slidenum">
              <a:rPr lang="en-US" smtClean="0"/>
              <a:t>13</a:t>
            </a:fld>
            <a:endParaRPr lang="en-US"/>
          </a:p>
        </p:txBody>
      </p:sp>
    </p:spTree>
    <p:extLst>
      <p:ext uri="{BB962C8B-B14F-4D97-AF65-F5344CB8AC3E}">
        <p14:creationId xmlns:p14="http://schemas.microsoft.com/office/powerpoint/2010/main" val="4168698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will start by introducing the concept of neural networks and their workings. Then, we will delve into Convolutional Neural Networks, explaining their architecture, operations, and applications. Finally, we will explore some of the cutting-edge applications of CNNs.</a:t>
            </a:r>
          </a:p>
        </p:txBody>
      </p:sp>
      <p:sp>
        <p:nvSpPr>
          <p:cNvPr id="4" name="Slide Number Placeholder 3"/>
          <p:cNvSpPr>
            <a:spLocks noGrp="1"/>
          </p:cNvSpPr>
          <p:nvPr>
            <p:ph type="sldNum" sz="quarter" idx="5"/>
          </p:nvPr>
        </p:nvSpPr>
        <p:spPr/>
        <p:txBody>
          <a:bodyPr/>
          <a:lstStyle/>
          <a:p>
            <a:fld id="{8F55B081-1AA2-4845-8ECB-C01373C5393B}" type="slidenum">
              <a:rPr lang="en-US" smtClean="0"/>
              <a:t>2</a:t>
            </a:fld>
            <a:endParaRPr lang="en-US"/>
          </a:p>
        </p:txBody>
      </p:sp>
    </p:spTree>
    <p:extLst>
      <p:ext uri="{BB962C8B-B14F-4D97-AF65-F5344CB8AC3E}">
        <p14:creationId xmlns:p14="http://schemas.microsoft.com/office/powerpoint/2010/main" val="199654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Neural networks are a type of machine learning algorithm designed to simulate the functioning of a human brain. We will provide an overview of neural networks, how they work, and their different types.</a:t>
            </a:r>
          </a:p>
        </p:txBody>
      </p:sp>
      <p:sp>
        <p:nvSpPr>
          <p:cNvPr id="4" name="Slide Number Placeholder 3"/>
          <p:cNvSpPr>
            <a:spLocks noGrp="1"/>
          </p:cNvSpPr>
          <p:nvPr>
            <p:ph type="sldNum" sz="quarter" idx="5"/>
          </p:nvPr>
        </p:nvSpPr>
        <p:spPr/>
        <p:txBody>
          <a:bodyPr/>
          <a:lstStyle/>
          <a:p>
            <a:fld id="{8F55B081-1AA2-4845-8ECB-C01373C5393B}" type="slidenum">
              <a:rPr lang="en-US" smtClean="0"/>
              <a:t>3</a:t>
            </a:fld>
            <a:endParaRPr lang="en-US"/>
          </a:p>
        </p:txBody>
      </p:sp>
    </p:spTree>
    <p:extLst>
      <p:ext uri="{BB962C8B-B14F-4D97-AF65-F5344CB8AC3E}">
        <p14:creationId xmlns:p14="http://schemas.microsoft.com/office/powerpoint/2010/main" val="3807057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neural network is a set of algorithms that attempt to recognize patterns in data. It is composed of multiple layers of nodes, each layer of nodes performing specific computations.</a:t>
            </a:r>
          </a:p>
        </p:txBody>
      </p:sp>
      <p:sp>
        <p:nvSpPr>
          <p:cNvPr id="4" name="Slide Number Placeholder 3"/>
          <p:cNvSpPr>
            <a:spLocks noGrp="1"/>
          </p:cNvSpPr>
          <p:nvPr>
            <p:ph type="sldNum" sz="quarter" idx="5"/>
          </p:nvPr>
        </p:nvSpPr>
        <p:spPr/>
        <p:txBody>
          <a:bodyPr/>
          <a:lstStyle/>
          <a:p>
            <a:fld id="{8F55B081-1AA2-4845-8ECB-C01373C5393B}" type="slidenum">
              <a:rPr lang="en-US" smtClean="0"/>
              <a:t>4</a:t>
            </a:fld>
            <a:endParaRPr lang="en-US"/>
          </a:p>
        </p:txBody>
      </p:sp>
    </p:spTree>
    <p:extLst>
      <p:ext uri="{BB962C8B-B14F-4D97-AF65-F5344CB8AC3E}">
        <p14:creationId xmlns:p14="http://schemas.microsoft.com/office/powerpoint/2010/main" val="3540785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neural network works by learning from a set of training data. The network attempts to identify patterns in the data by adjusting the weights of the connections between the nodes. Once the network has been trained, it can be used to make predictions on new data.</a:t>
            </a:r>
          </a:p>
        </p:txBody>
      </p:sp>
      <p:sp>
        <p:nvSpPr>
          <p:cNvPr id="4" name="Slide Number Placeholder 3"/>
          <p:cNvSpPr>
            <a:spLocks noGrp="1"/>
          </p:cNvSpPr>
          <p:nvPr>
            <p:ph type="sldNum" sz="quarter" idx="5"/>
          </p:nvPr>
        </p:nvSpPr>
        <p:spPr/>
        <p:txBody>
          <a:bodyPr/>
          <a:lstStyle/>
          <a:p>
            <a:fld id="{8F55B081-1AA2-4845-8ECB-C01373C5393B}" type="slidenum">
              <a:rPr lang="en-US" smtClean="0"/>
              <a:t>5</a:t>
            </a:fld>
            <a:endParaRPr lang="en-US"/>
          </a:p>
        </p:txBody>
      </p:sp>
    </p:spTree>
    <p:extLst>
      <p:ext uri="{BB962C8B-B14F-4D97-AF65-F5344CB8AC3E}">
        <p14:creationId xmlns:p14="http://schemas.microsoft.com/office/powerpoint/2010/main" val="3189286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Convolutional Neural Networks (CNNs) are a type of neural network that is specifically designed for image classification tasks. We will explore the architecture of CNNs, including their convolutional layers, pooling layers, and ReLu activation function.</a:t>
            </a:r>
          </a:p>
        </p:txBody>
      </p:sp>
      <p:sp>
        <p:nvSpPr>
          <p:cNvPr id="4" name="Slide Number Placeholder 3"/>
          <p:cNvSpPr>
            <a:spLocks noGrp="1"/>
          </p:cNvSpPr>
          <p:nvPr>
            <p:ph type="sldNum" sz="quarter" idx="5"/>
          </p:nvPr>
        </p:nvSpPr>
        <p:spPr/>
        <p:txBody>
          <a:bodyPr/>
          <a:lstStyle/>
          <a:p>
            <a:fld id="{8F55B081-1AA2-4845-8ECB-C01373C5393B}" type="slidenum">
              <a:rPr lang="en-US" smtClean="0"/>
              <a:t>6</a:t>
            </a:fld>
            <a:endParaRPr lang="en-US"/>
          </a:p>
        </p:txBody>
      </p:sp>
    </p:spTree>
    <p:extLst>
      <p:ext uri="{BB962C8B-B14F-4D97-AF65-F5344CB8AC3E}">
        <p14:creationId xmlns:p14="http://schemas.microsoft.com/office/powerpoint/2010/main" val="2929454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Convolutional layers are the main building blocks of a CNN. They are responsible for detecting features in the input image, such as edges or patterns. Each convolutional layer consists of a set of filters that are convolved with the input image to produce a set of feature maps.</a:t>
            </a:r>
          </a:p>
        </p:txBody>
      </p:sp>
      <p:sp>
        <p:nvSpPr>
          <p:cNvPr id="4" name="Slide Number Placeholder 3"/>
          <p:cNvSpPr>
            <a:spLocks noGrp="1"/>
          </p:cNvSpPr>
          <p:nvPr>
            <p:ph type="sldNum" sz="quarter" idx="5"/>
          </p:nvPr>
        </p:nvSpPr>
        <p:spPr/>
        <p:txBody>
          <a:bodyPr/>
          <a:lstStyle/>
          <a:p>
            <a:fld id="{8F55B081-1AA2-4845-8ECB-C01373C5393B}" type="slidenum">
              <a:rPr lang="en-US" smtClean="0"/>
              <a:t>7</a:t>
            </a:fld>
            <a:endParaRPr lang="en-US"/>
          </a:p>
        </p:txBody>
      </p:sp>
    </p:spTree>
    <p:extLst>
      <p:ext uri="{BB962C8B-B14F-4D97-AF65-F5344CB8AC3E}">
        <p14:creationId xmlns:p14="http://schemas.microsoft.com/office/powerpoint/2010/main" val="1867056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Pooling layers are used to downsample the feature maps produced by the convolutional layers. This reduces the spatial resolution of the feature maps, while retaining the important features. The most common type of pooling is max pooling, where the maximum value in each pooling window is retained.</a:t>
            </a:r>
          </a:p>
        </p:txBody>
      </p:sp>
      <p:sp>
        <p:nvSpPr>
          <p:cNvPr id="4" name="Slide Number Placeholder 3"/>
          <p:cNvSpPr>
            <a:spLocks noGrp="1"/>
          </p:cNvSpPr>
          <p:nvPr>
            <p:ph type="sldNum" sz="quarter" idx="5"/>
          </p:nvPr>
        </p:nvSpPr>
        <p:spPr/>
        <p:txBody>
          <a:bodyPr/>
          <a:lstStyle/>
          <a:p>
            <a:fld id="{8F55B081-1AA2-4845-8ECB-C01373C5393B}" type="slidenum">
              <a:rPr lang="en-US" smtClean="0"/>
              <a:t>8</a:t>
            </a:fld>
            <a:endParaRPr lang="en-US"/>
          </a:p>
        </p:txBody>
      </p:sp>
    </p:spTree>
    <p:extLst>
      <p:ext uri="{BB962C8B-B14F-4D97-AF65-F5344CB8AC3E}">
        <p14:creationId xmlns:p14="http://schemas.microsoft.com/office/powerpoint/2010/main" val="1855909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ReLu activation function is used in CNNs to introduce non-linearity into the network. It is applied element-wise to the output of the convolutional and pooling layers. ReLu helps to improve the performance of the network by allowing it to learn more complex features.</a:t>
            </a:r>
          </a:p>
        </p:txBody>
      </p:sp>
      <p:sp>
        <p:nvSpPr>
          <p:cNvPr id="4" name="Slide Number Placeholder 3"/>
          <p:cNvSpPr>
            <a:spLocks noGrp="1"/>
          </p:cNvSpPr>
          <p:nvPr>
            <p:ph type="sldNum" sz="quarter" idx="5"/>
          </p:nvPr>
        </p:nvSpPr>
        <p:spPr/>
        <p:txBody>
          <a:bodyPr/>
          <a:lstStyle/>
          <a:p>
            <a:fld id="{8F55B081-1AA2-4845-8ECB-C01373C5393B}" type="slidenum">
              <a:rPr lang="en-US" smtClean="0"/>
              <a:t>9</a:t>
            </a:fld>
            <a:endParaRPr lang="en-US"/>
          </a:p>
        </p:txBody>
      </p:sp>
    </p:spTree>
    <p:extLst>
      <p:ext uri="{BB962C8B-B14F-4D97-AF65-F5344CB8AC3E}">
        <p14:creationId xmlns:p14="http://schemas.microsoft.com/office/powerpoint/2010/main" val="1683836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3391A759-BFF8-4B5B-9ECE-D93AC303B331}" type="datetime1">
              <a:rPr lang="en-US" smtClean="0"/>
              <a:t>6/22/24</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0803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6DFDF398-5DA3-4937-BE3F-7CA1B9158252}" type="datetime1">
              <a:rPr lang="en-US" smtClean="0"/>
              <a:t>6/22/24</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314640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8F191ED9-F929-4A92-90F9-3C9C84ABBE83}" type="datetime1">
              <a:rPr lang="en-US" smtClean="0"/>
              <a:t>6/22/24</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9298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EEBAB316-A2E6-49F2-825C-64AA951E4184}" type="datetime1">
              <a:rPr lang="en-US" smtClean="0"/>
              <a:t>6/22/24</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708715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5AE9748B-ADD6-4C5A-8C2A-A39721276E74}" type="datetime1">
              <a:rPr lang="en-US" smtClean="0"/>
              <a:t>6/22/24</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213446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7241FB0F-3C5C-4949-B933-9C7E511ED094}" type="datetime1">
              <a:rPr lang="en-US" smtClean="0"/>
              <a:t>6/22/24</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226440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C2F01D58-E949-4BCB-829A-BBF80E38D59C}" type="datetime1">
              <a:rPr lang="en-US" smtClean="0"/>
              <a:t>6/22/24</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399790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FF10A846-0DA4-4D92-9BF1-DE8C52C1F4DF}" type="datetime1">
              <a:rPr lang="en-US" smtClean="0"/>
              <a:t>6/22/24</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095195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E9412331-4A9C-472F-A7FA-968157338839}" type="datetime1">
              <a:rPr lang="en-US" smtClean="0"/>
              <a:t>6/22/24</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575099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A2197F3D-ED52-43FD-A26D-318B71534485}" type="datetime1">
              <a:rPr lang="en-US" smtClean="0"/>
              <a:t>6/22/24</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726127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3D291FA4-6264-4BB8-B3B5-77711EED2D82}" type="datetime1">
              <a:rPr lang="en-US" smtClean="0"/>
              <a:t>6/22/24</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401994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E7F6A1D9-D323-4F4E-8655-25E2D32CE742}" type="datetime1">
              <a:rPr lang="en-US" smtClean="0"/>
              <a:t>6/22/24</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8F8250-7A81-4A19-87AD-FFB2CE4E39A5}"/>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99F38FC-2DEA-2647-C409-EF75720C1017}"/>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6E331B9-5A7F-A0E3-5192-03AC33EBEBBD}"/>
              </a:ext>
            </a:extLst>
          </p:cNvPr>
          <p:cNvSpPr txBox="1"/>
          <p:nvPr userDrawn="1">
            <p:extLst>
              <p:ext uri="{1162E1C5-73C7-4A58-AE30-91384D911F3F}">
                <p184:classification xmlns:p184="http://schemas.microsoft.com/office/powerpoint/2018/4/main" val="hdr"/>
              </p:ext>
            </p:extLst>
          </p:nvPr>
        </p:nvSpPr>
        <p:spPr>
          <a:xfrm>
            <a:off x="63500" y="63500"/>
            <a:ext cx="1192213" cy="152400"/>
          </a:xfrm>
          <a:prstGeom prst="rect">
            <a:avLst/>
          </a:prstGeom>
        </p:spPr>
        <p:txBody>
          <a:bodyPr horzOverflow="overflow" lIns="0" tIns="0" rIns="0" bIns="0">
            <a:spAutoFit/>
          </a:bodyPr>
          <a:lstStyle/>
          <a:p>
            <a:pPr algn="l"/>
            <a:r>
              <a:rPr lang="en-US" sz="1000">
                <a:solidFill>
                  <a:srgbClr val="0000FF"/>
                </a:solidFill>
                <a:latin typeface="Calibri" panose="020F0502020204030204" pitchFamily="34" charset="0"/>
                <a:cs typeface="Calibri" panose="020F0502020204030204" pitchFamily="34" charset="0"/>
              </a:rPr>
              <a:t>TechnipFMC | Internal</a:t>
            </a:r>
          </a:p>
        </p:txBody>
      </p:sp>
    </p:spTree>
    <p:extLst>
      <p:ext uri="{BB962C8B-B14F-4D97-AF65-F5344CB8AC3E}">
        <p14:creationId xmlns:p14="http://schemas.microsoft.com/office/powerpoint/2010/main" val="3661844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Blockchain circular digital elements  - 3d rendered image. Technology, augmented reality (AR), virtual reality (VR) concepts. Abstract backgrounds. Innovation. Cryptocurrency. NFT. Artificial intelligence background.">
            <a:extLst>
              <a:ext uri="{FF2B5EF4-FFF2-40B4-BE49-F238E27FC236}">
                <a16:creationId xmlns:a16="http://schemas.microsoft.com/office/drawing/2014/main" id="{AA41B1CE-31CE-4598-9D68-D7E2768A4C61}"/>
              </a:ext>
            </a:extLst>
          </p:cNvPr>
          <p:cNvPicPr>
            <a:picLocks noChangeAspect="1"/>
          </p:cNvPicPr>
          <p:nvPr/>
        </p:nvPicPr>
        <p:blipFill rotWithShape="1">
          <a:blip r:embed="rId3"/>
          <a:srcRect l="9091" t="9091"/>
          <a:stretch/>
        </p:blipFill>
        <p:spPr>
          <a:xfrm>
            <a:off x="20" y="10"/>
            <a:ext cx="12191979" cy="6857990"/>
          </a:xfrm>
          <a:prstGeom prst="rect">
            <a:avLst/>
          </a:prstGeom>
        </p:spPr>
      </p:pic>
      <p:sp>
        <p:nvSpPr>
          <p:cNvPr id="13" name="Rectangle 12">
            <a:extLst>
              <a:ext uri="{FF2B5EF4-FFF2-40B4-BE49-F238E27FC236}">
                <a16:creationId xmlns:a16="http://schemas.microsoft.com/office/drawing/2014/main" id="{AAB476BF-4EE2-5243-CABB-6CC72C39BF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507179" y="173181"/>
            <a:ext cx="6858002" cy="6511640"/>
          </a:xfrm>
          <a:prstGeom prst="rect">
            <a:avLst/>
          </a:prstGeom>
          <a:gradFill>
            <a:gsLst>
              <a:gs pos="0">
                <a:schemeClr val="bg1">
                  <a:alpha val="0"/>
                </a:schemeClr>
              </a:gs>
              <a:gs pos="46000">
                <a:schemeClr val="bg1">
                  <a:alpha val="30000"/>
                </a:schemeClr>
              </a:gs>
              <a:gs pos="26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FA1CC433-3919-5D2A-5A20-9325A6C91568}"/>
              </a:ext>
            </a:extLst>
          </p:cNvPr>
          <p:cNvSpPr>
            <a:spLocks noGrp="1"/>
          </p:cNvSpPr>
          <p:nvPr>
            <p:ph type="ctrTitle"/>
          </p:nvPr>
        </p:nvSpPr>
        <p:spPr>
          <a:xfrm>
            <a:off x="7306780" y="978409"/>
            <a:ext cx="4496529" cy="3678268"/>
          </a:xfrm>
        </p:spPr>
        <p:txBody>
          <a:bodyPr anchor="t">
            <a:normAutofit/>
          </a:bodyPr>
          <a:lstStyle/>
          <a:p>
            <a:pPr>
              <a:lnSpc>
                <a:spcPct val="90000"/>
              </a:lnSpc>
            </a:pPr>
            <a:r>
              <a:rPr lang="en-US" sz="5100"/>
              <a:t>Technical explanation of Convolutional Neural Network</a:t>
            </a:r>
          </a:p>
        </p:txBody>
      </p:sp>
      <p:sp>
        <p:nvSpPr>
          <p:cNvPr id="3" name="Subtitle 2">
            <a:extLst>
              <a:ext uri="{FF2B5EF4-FFF2-40B4-BE49-F238E27FC236}">
                <a16:creationId xmlns:a16="http://schemas.microsoft.com/office/drawing/2014/main" id="{56A03EA7-5421-E4E5-DC2A-C10ED0FFC6E6}"/>
              </a:ext>
            </a:extLst>
          </p:cNvPr>
          <p:cNvSpPr>
            <a:spLocks noGrp="1"/>
          </p:cNvSpPr>
          <p:nvPr>
            <p:ph type="subTitle" idx="1"/>
          </p:nvPr>
        </p:nvSpPr>
        <p:spPr>
          <a:xfrm>
            <a:off x="7303288" y="4729138"/>
            <a:ext cx="4488812" cy="1150453"/>
          </a:xfrm>
        </p:spPr>
        <p:txBody>
          <a:bodyPr anchor="b">
            <a:normAutofit/>
          </a:bodyPr>
          <a:lstStyle/>
          <a:p>
            <a:r>
              <a:rPr lang="en-US"/>
              <a:t>Architecture, Operations and Applications in computer vision tasks</a:t>
            </a:r>
          </a:p>
        </p:txBody>
      </p:sp>
      <p:sp>
        <p:nvSpPr>
          <p:cNvPr id="15" name="Rectangle 14">
            <a:extLst>
              <a:ext uri="{FF2B5EF4-FFF2-40B4-BE49-F238E27FC236}">
                <a16:creationId xmlns:a16="http://schemas.microsoft.com/office/drawing/2014/main" id="{20D28EA4-6F96-F7C6-1D07-5BA5C2738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6781" y="508090"/>
            <a:ext cx="449275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7" name="Rectangle 16">
            <a:extLst>
              <a:ext uri="{FF2B5EF4-FFF2-40B4-BE49-F238E27FC236}">
                <a16:creationId xmlns:a16="http://schemas.microsoft.com/office/drawing/2014/main" id="{FDFF93C5-0576-D227-80A7-4CFBA8791A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0119" y="6209925"/>
            <a:ext cx="449275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64977742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pic>
        <p:nvPicPr>
          <p:cNvPr id="5" name="Content Placeholder 4" descr="Modern background created from scratch through a multi-step design process">
            <a:extLst>
              <a:ext uri="{FF2B5EF4-FFF2-40B4-BE49-F238E27FC236}">
                <a16:creationId xmlns:a16="http://schemas.microsoft.com/office/drawing/2014/main" id="{2C3993ED-6B80-4175-A72A-D12E3E895C50}"/>
              </a:ext>
            </a:extLst>
          </p:cNvPr>
          <p:cNvPicPr>
            <a:picLocks noGrp="1" noChangeAspect="1"/>
          </p:cNvPicPr>
          <p:nvPr>
            <p:ph sz="half" idx="1"/>
          </p:nvPr>
        </p:nvPicPr>
        <p:blipFill rotWithShape="1">
          <a:blip r:embed="rId3"/>
          <a:srcRect l="6430" r="28387" b="1"/>
          <a:stretch/>
        </p:blipFill>
        <p:spPr>
          <a:xfrm>
            <a:off x="5958018" y="508090"/>
            <a:ext cx="5709726" cy="5846989"/>
          </a:xfrm>
          <a:prstGeom prst="rect">
            <a:avLst/>
          </a:prstGeom>
        </p:spPr>
      </p:pic>
      <p:sp>
        <p:nvSpPr>
          <p:cNvPr id="2" name="Title 1">
            <a:extLst>
              <a:ext uri="{FF2B5EF4-FFF2-40B4-BE49-F238E27FC236}">
                <a16:creationId xmlns:a16="http://schemas.microsoft.com/office/drawing/2014/main" id="{B0D5F56A-D257-DB58-79E4-78D76F72BED0}"/>
              </a:ext>
            </a:extLst>
          </p:cNvPr>
          <p:cNvSpPr>
            <a:spLocks noGrp="1"/>
          </p:cNvSpPr>
          <p:nvPr>
            <p:ph type="title"/>
          </p:nvPr>
        </p:nvSpPr>
        <p:spPr>
          <a:xfrm>
            <a:off x="517871" y="976160"/>
            <a:ext cx="4798200" cy="1463040"/>
          </a:xfrm>
        </p:spPr>
        <p:txBody>
          <a:bodyPr vert="horz" lIns="91440" tIns="45720" rIns="91440" bIns="45720" rtlCol="0" anchor="t">
            <a:normAutofit/>
          </a:bodyPr>
          <a:lstStyle/>
          <a:p>
            <a:pPr>
              <a:lnSpc>
                <a:spcPct val="90000"/>
              </a:lnSpc>
            </a:pPr>
            <a:r>
              <a:rPr lang="en-US" sz="3100"/>
              <a:t>Applications of Convolutional Neural Networks</a:t>
            </a:r>
          </a:p>
        </p:txBody>
      </p:sp>
      <p:sp>
        <p:nvSpPr>
          <p:cNvPr id="4" name="Content Placeholder 3">
            <a:extLst>
              <a:ext uri="{FF2B5EF4-FFF2-40B4-BE49-F238E27FC236}">
                <a16:creationId xmlns:a16="http://schemas.microsoft.com/office/drawing/2014/main" id="{097023D1-E679-239B-47F6-8507EE0B6B0F}"/>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17871" y="2578608"/>
            <a:ext cx="4672966" cy="3767328"/>
          </a:xfrm>
        </p:spPr>
        <p:txBody>
          <a:bodyPr>
            <a:normAutofit/>
          </a:bodyPr>
          <a:lstStyle/>
          <a:p>
            <a:pPr marL="0" indent="0">
              <a:spcBef>
                <a:spcPts val="2500"/>
              </a:spcBef>
              <a:buNone/>
            </a:pPr>
            <a:r>
              <a:rPr lang="en-US" sz="1400" b="1"/>
              <a:t>Image Classification</a:t>
            </a:r>
          </a:p>
          <a:p>
            <a:pPr marL="0" lvl="1" indent="0">
              <a:buNone/>
            </a:pPr>
            <a:r>
              <a:rPr lang="en-US" sz="1400"/>
              <a:t>CNNs are widely used in image classification tasks, such as identifying objects in images or recognizing faces in photographs.</a:t>
            </a:r>
          </a:p>
          <a:p>
            <a:pPr marL="0" indent="0">
              <a:spcBef>
                <a:spcPts val="2500"/>
              </a:spcBef>
              <a:buNone/>
            </a:pPr>
            <a:r>
              <a:rPr lang="en-US" sz="1400" b="1"/>
              <a:t>Object Detection</a:t>
            </a:r>
          </a:p>
          <a:p>
            <a:pPr marL="0" lvl="1" indent="0">
              <a:buNone/>
            </a:pPr>
            <a:r>
              <a:rPr lang="en-US" sz="1400"/>
              <a:t>Convolutional neural networks are used to detect objects in images and video streams. This can be used in self-driving cars, surveillance, and robotics.</a:t>
            </a:r>
          </a:p>
        </p:txBody>
      </p:sp>
      <p:sp>
        <p:nvSpPr>
          <p:cNvPr id="18" name="Rectangle 17">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67296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7038925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Content Placeholder 4" descr="Man eye details. Entering mind">
            <a:extLst>
              <a:ext uri="{FF2B5EF4-FFF2-40B4-BE49-F238E27FC236}">
                <a16:creationId xmlns:a16="http://schemas.microsoft.com/office/drawing/2014/main" id="{E7BFD29C-C2BC-4F53-9D21-95C80CFAB15F}"/>
              </a:ext>
            </a:extLst>
          </p:cNvPr>
          <p:cNvPicPr>
            <a:picLocks noGrp="1" noChangeAspect="1"/>
          </p:cNvPicPr>
          <p:nvPr>
            <p:ph sz="half" idx="1"/>
          </p:nvPr>
        </p:nvPicPr>
        <p:blipFill rotWithShape="1">
          <a:blip r:embed="rId3"/>
          <a:srcRect t="8270" r="1" b="1"/>
          <a:stretch/>
        </p:blipFill>
        <p:spPr>
          <a:xfrm>
            <a:off x="517864" y="1863633"/>
            <a:ext cx="8687096" cy="4482371"/>
          </a:xfrm>
          <a:prstGeom prst="rect">
            <a:avLst/>
          </a:prstGeom>
        </p:spPr>
      </p:pic>
      <p:sp>
        <p:nvSpPr>
          <p:cNvPr id="2" name="Title 1">
            <a:extLst>
              <a:ext uri="{FF2B5EF4-FFF2-40B4-BE49-F238E27FC236}">
                <a16:creationId xmlns:a16="http://schemas.microsoft.com/office/drawing/2014/main" id="{998893DE-C087-3201-549E-F453E9B74111}"/>
              </a:ext>
            </a:extLst>
          </p:cNvPr>
          <p:cNvSpPr>
            <a:spLocks noGrp="1"/>
          </p:cNvSpPr>
          <p:nvPr>
            <p:ph type="title"/>
          </p:nvPr>
        </p:nvSpPr>
        <p:spPr>
          <a:xfrm>
            <a:off x="517865" y="976160"/>
            <a:ext cx="8686800" cy="813063"/>
          </a:xfrm>
        </p:spPr>
        <p:txBody>
          <a:bodyPr vert="horz" lIns="91440" tIns="45720" rIns="91440" bIns="45720" rtlCol="0" anchor="t">
            <a:normAutofit/>
          </a:bodyPr>
          <a:lstStyle/>
          <a:p>
            <a:r>
              <a:rPr lang="en-US" sz="4400"/>
              <a:t>Object Detection</a:t>
            </a:r>
          </a:p>
        </p:txBody>
      </p:sp>
      <p:sp>
        <p:nvSpPr>
          <p:cNvPr id="4" name="Content Placeholder 3">
            <a:extLst>
              <a:ext uri="{FF2B5EF4-FFF2-40B4-BE49-F238E27FC236}">
                <a16:creationId xmlns:a16="http://schemas.microsoft.com/office/drawing/2014/main" id="{81B95D59-8609-FC8F-29AE-D0D5FDEB9698}"/>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9631680" y="1863632"/>
            <a:ext cx="2042449" cy="4482371"/>
          </a:xfrm>
        </p:spPr>
        <p:txBody>
          <a:bodyPr>
            <a:normAutofit/>
          </a:bodyPr>
          <a:lstStyle/>
          <a:p>
            <a:pPr marL="0" indent="0">
              <a:spcBef>
                <a:spcPts val="2500"/>
              </a:spcBef>
              <a:buNone/>
            </a:pPr>
            <a:endParaRPr lang="en-US" sz="1400" b="1"/>
          </a:p>
          <a:p>
            <a:pPr marL="0" lvl="1" indent="0">
              <a:buNone/>
            </a:pPr>
            <a:r>
              <a:rPr lang="en-US" sz="1400"/>
              <a:t>Object detection involves identifying and localizing objects in an image. CNNs are a popular and effective method for object detection, achieving state-of-the-art performance on many benchmark datasets.</a:t>
            </a:r>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5" y="508090"/>
            <a:ext cx="811123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0" name="Freeform: Shape 19">
            <a:extLst>
              <a:ext uri="{FF2B5EF4-FFF2-40B4-BE49-F238E27FC236}">
                <a16:creationId xmlns:a16="http://schemas.microsoft.com/office/drawing/2014/main" id="{E94EA6C1-5B73-CB10-F9FB-B671500C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68680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9182805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EF92585-7A99-6108-9663-8C5903274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60D58788-C186-A235-9A3B-4CCF10FE7526}"/>
              </a:ext>
            </a:extLst>
          </p:cNvPr>
          <p:cNvSpPr>
            <a:spLocks noGrp="1"/>
          </p:cNvSpPr>
          <p:nvPr>
            <p:ph type="title"/>
          </p:nvPr>
        </p:nvSpPr>
        <p:spPr>
          <a:xfrm>
            <a:off x="954823" y="2513523"/>
            <a:ext cx="4265763" cy="1611905"/>
          </a:xfrm>
        </p:spPr>
        <p:txBody>
          <a:bodyPr anchor="t">
            <a:normAutofit/>
          </a:bodyPr>
          <a:lstStyle/>
          <a:p>
            <a:r>
              <a:rPr lang="en-US" sz="4600"/>
              <a:t>Image Classification</a:t>
            </a:r>
          </a:p>
        </p:txBody>
      </p:sp>
      <p:sp>
        <p:nvSpPr>
          <p:cNvPr id="3" name="Content Placeholder 2">
            <a:extLst>
              <a:ext uri="{FF2B5EF4-FFF2-40B4-BE49-F238E27FC236}">
                <a16:creationId xmlns:a16="http://schemas.microsoft.com/office/drawing/2014/main" id="{3B81E7F8-5EFB-52CB-A680-9A26A0569DC7}"/>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71353" y="2604522"/>
            <a:ext cx="5269831" cy="2039112"/>
          </a:xfrm>
        </p:spPr>
        <p:txBody>
          <a:bodyPr>
            <a:normAutofit/>
          </a:bodyPr>
          <a:lstStyle/>
          <a:p>
            <a:pPr marL="0" indent="0">
              <a:spcBef>
                <a:spcPts val="2500"/>
              </a:spcBef>
              <a:buNone/>
            </a:pPr>
            <a:endParaRPr lang="en-US" sz="1400" b="1"/>
          </a:p>
          <a:p>
            <a:pPr marL="0" lvl="1" indent="0">
              <a:buNone/>
            </a:pPr>
            <a:r>
              <a:rPr lang="en-US" sz="1400"/>
              <a:t>Convolutional Neural Networks (CNNs) are widely used for image classification tasks, as they can automatically learn features from raw image data and achieve impressive results on many benchmark datasets.</a:t>
            </a:r>
          </a:p>
        </p:txBody>
      </p:sp>
    </p:spTree>
    <p:extLst>
      <p:ext uri="{BB962C8B-B14F-4D97-AF65-F5344CB8AC3E}">
        <p14:creationId xmlns:p14="http://schemas.microsoft.com/office/powerpoint/2010/main" val="6067949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Conceptual image of supercomputer, 3D generated image.">
            <a:extLst>
              <a:ext uri="{FF2B5EF4-FFF2-40B4-BE49-F238E27FC236}">
                <a16:creationId xmlns:a16="http://schemas.microsoft.com/office/drawing/2014/main" id="{BCED6309-8C5E-462A-9BE1-31E673DD56D4}"/>
              </a:ext>
            </a:extLst>
          </p:cNvPr>
          <p:cNvPicPr>
            <a:picLocks noGrp="1" noChangeAspect="1"/>
          </p:cNvPicPr>
          <p:nvPr>
            <p:ph sz="half" idx="1"/>
          </p:nvPr>
        </p:nvPicPr>
        <p:blipFill rotWithShape="1">
          <a:blip r:embed="rId3"/>
          <a:srcRect l="22766" r="28961" b="1"/>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27B94F14-571B-2385-26F0-DFE6F89F1C5B}"/>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Conclusion</a:t>
            </a:r>
          </a:p>
        </p:txBody>
      </p:sp>
      <p:sp>
        <p:nvSpPr>
          <p:cNvPr id="4" name="Content Placeholder 3">
            <a:extLst>
              <a:ext uri="{FF2B5EF4-FFF2-40B4-BE49-F238E27FC236}">
                <a16:creationId xmlns:a16="http://schemas.microsoft.com/office/drawing/2014/main" id="{493D61F8-8315-47E2-A86C-1E5992CCBCC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spcBef>
                <a:spcPts val="2500"/>
              </a:spcBef>
              <a:buNone/>
            </a:pPr>
            <a:r>
              <a:rPr lang="en-US" sz="1400" b="1"/>
              <a:t>Importance of CNNs in Computer Vision</a:t>
            </a:r>
          </a:p>
          <a:p>
            <a:pPr marL="0" lvl="1" indent="0">
              <a:buNone/>
            </a:pPr>
            <a:r>
              <a:rPr lang="en-US" sz="1400"/>
              <a:t>CNNs are widely used in computer vision tasks and have achieved state-of-the-art performance on many benchmark datasets. They have a wide range of applications in fields such as image classification, object detection, and image segmentation.</a:t>
            </a:r>
          </a:p>
          <a:p>
            <a:pPr marL="0" indent="0">
              <a:spcBef>
                <a:spcPts val="2500"/>
              </a:spcBef>
              <a:buNone/>
            </a:pPr>
            <a:r>
              <a:rPr lang="en-US" sz="1400" b="1"/>
              <a:t>Future of CNNs and Computer Vision</a:t>
            </a:r>
          </a:p>
          <a:p>
            <a:pPr marL="0" lvl="1" indent="0">
              <a:buNone/>
            </a:pPr>
            <a:r>
              <a:rPr lang="en-US" sz="1400"/>
              <a:t>As the field of computer vision continues to evolve, CNNs will undoubtedly play an important role in shaping its future. They are expected to have a significant impact on fields such as autonomous driving, healthcare, and robotics.</a:t>
            </a:r>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091488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pic>
        <p:nvPicPr>
          <p:cNvPr id="5" name="Content Placeholder 4" descr="Angle view of circuit shaped like a brain">
            <a:extLst>
              <a:ext uri="{FF2B5EF4-FFF2-40B4-BE49-F238E27FC236}">
                <a16:creationId xmlns:a16="http://schemas.microsoft.com/office/drawing/2014/main" id="{5F54BE77-FF8E-4751-8A19-1D216BE269F0}"/>
              </a:ext>
            </a:extLst>
          </p:cNvPr>
          <p:cNvPicPr>
            <a:picLocks noGrp="1" noChangeAspect="1"/>
          </p:cNvPicPr>
          <p:nvPr>
            <p:ph sz="half" idx="1"/>
          </p:nvPr>
        </p:nvPicPr>
        <p:blipFill rotWithShape="1">
          <a:blip r:embed="rId3"/>
          <a:srcRect l="17346" r="14541"/>
          <a:stretch/>
        </p:blipFill>
        <p:spPr>
          <a:xfrm>
            <a:off x="5958018" y="508090"/>
            <a:ext cx="5709726" cy="5846989"/>
          </a:xfrm>
          <a:prstGeom prst="rect">
            <a:avLst/>
          </a:prstGeom>
        </p:spPr>
      </p:pic>
      <p:sp>
        <p:nvSpPr>
          <p:cNvPr id="2" name="Title 1">
            <a:extLst>
              <a:ext uri="{FF2B5EF4-FFF2-40B4-BE49-F238E27FC236}">
                <a16:creationId xmlns:a16="http://schemas.microsoft.com/office/drawing/2014/main" id="{65ECC2DF-DB22-3D4F-70D4-94567369C178}"/>
              </a:ext>
            </a:extLst>
          </p:cNvPr>
          <p:cNvSpPr>
            <a:spLocks noGrp="1"/>
          </p:cNvSpPr>
          <p:nvPr>
            <p:ph type="title"/>
          </p:nvPr>
        </p:nvSpPr>
        <p:spPr>
          <a:xfrm>
            <a:off x="517871" y="976160"/>
            <a:ext cx="4798200" cy="1463040"/>
          </a:xfrm>
        </p:spPr>
        <p:txBody>
          <a:bodyPr vert="horz" lIns="91440" tIns="45720" rIns="91440" bIns="45720" rtlCol="0" anchor="t">
            <a:normAutofit/>
          </a:bodyPr>
          <a:lstStyle/>
          <a:p>
            <a:r>
              <a:rPr lang="en-US" sz="4400"/>
              <a:t>Presentation Overview</a:t>
            </a:r>
          </a:p>
        </p:txBody>
      </p:sp>
      <p:sp>
        <p:nvSpPr>
          <p:cNvPr id="4" name="Content Placeholder 3">
            <a:extLst>
              <a:ext uri="{FF2B5EF4-FFF2-40B4-BE49-F238E27FC236}">
                <a16:creationId xmlns:a16="http://schemas.microsoft.com/office/drawing/2014/main" id="{7758FE60-1577-677C-7A43-D8AB274C321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17871" y="2578608"/>
            <a:ext cx="4672966" cy="3767328"/>
          </a:xfrm>
        </p:spPr>
        <p:txBody>
          <a:bodyPr>
            <a:normAutofit/>
          </a:bodyPr>
          <a:lstStyle/>
          <a:p>
            <a:pPr marL="0" indent="0">
              <a:spcBef>
                <a:spcPts val="2500"/>
              </a:spcBef>
              <a:buNone/>
            </a:pPr>
            <a:r>
              <a:rPr lang="en-US" sz="1400" b="1"/>
              <a:t>Introduction to Neural Networks</a:t>
            </a:r>
          </a:p>
          <a:p>
            <a:pPr marL="0" lvl="1" indent="0">
              <a:buNone/>
            </a:pPr>
            <a:r>
              <a:rPr lang="en-US" sz="1400"/>
              <a:t>Neural networks are a set of algorithms that mimic the working of the human brain. They are used to process and analyze complex data and extract meaningful insights.</a:t>
            </a:r>
          </a:p>
          <a:p>
            <a:pPr marL="0" indent="0">
              <a:spcBef>
                <a:spcPts val="2500"/>
              </a:spcBef>
              <a:buNone/>
            </a:pPr>
            <a:r>
              <a:rPr lang="en-US" sz="1400" b="1"/>
              <a:t>Convolutional Neural Networks</a:t>
            </a:r>
          </a:p>
          <a:p>
            <a:pPr marL="0" lvl="1" indent="0">
              <a:buNone/>
            </a:pPr>
            <a:r>
              <a:rPr lang="en-US" sz="1400"/>
              <a:t>Convolutional Neural Networks (CNNs) are a type of neural network that are particularly useful for image recognition and analysis. They use a process called convolution to filter and analyze images.</a:t>
            </a:r>
          </a:p>
        </p:txBody>
      </p:sp>
      <p:sp>
        <p:nvSpPr>
          <p:cNvPr id="18" name="Rectangle 17">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67296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0351106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Human brain nerve cells">
            <a:extLst>
              <a:ext uri="{FF2B5EF4-FFF2-40B4-BE49-F238E27FC236}">
                <a16:creationId xmlns:a16="http://schemas.microsoft.com/office/drawing/2014/main" id="{46CC6CCB-D2F7-4753-8014-553F7E824609}"/>
              </a:ext>
            </a:extLst>
          </p:cNvPr>
          <p:cNvPicPr>
            <a:picLocks noGrp="1" noChangeAspect="1"/>
          </p:cNvPicPr>
          <p:nvPr>
            <p:ph sz="half" idx="1"/>
          </p:nvPr>
        </p:nvPicPr>
        <p:blipFill rotWithShape="1">
          <a:blip r:embed="rId3"/>
          <a:srcRect r="7002" b="-1"/>
          <a:stretch/>
        </p:blipFill>
        <p:spPr>
          <a:xfrm>
            <a:off x="517867" y="2577661"/>
            <a:ext cx="4672584" cy="3768343"/>
          </a:xfrm>
          <a:prstGeom prst="rect">
            <a:avLst/>
          </a:prstGeom>
        </p:spPr>
      </p:pic>
      <p:sp>
        <p:nvSpPr>
          <p:cNvPr id="2" name="Title 1">
            <a:extLst>
              <a:ext uri="{FF2B5EF4-FFF2-40B4-BE49-F238E27FC236}">
                <a16:creationId xmlns:a16="http://schemas.microsoft.com/office/drawing/2014/main" id="{DA5D94D7-DE38-D130-E99B-1CD41346E2D4}"/>
              </a:ext>
            </a:extLst>
          </p:cNvPr>
          <p:cNvSpPr>
            <a:spLocks noGrp="1"/>
          </p:cNvSpPr>
          <p:nvPr>
            <p:ph type="title"/>
          </p:nvPr>
        </p:nvSpPr>
        <p:spPr>
          <a:xfrm>
            <a:off x="517867" y="976160"/>
            <a:ext cx="4809314" cy="1447163"/>
          </a:xfrm>
        </p:spPr>
        <p:txBody>
          <a:bodyPr vert="horz" lIns="91440" tIns="45720" rIns="91440" bIns="45720" rtlCol="0" anchor="t">
            <a:normAutofit/>
          </a:bodyPr>
          <a:lstStyle/>
          <a:p>
            <a:r>
              <a:rPr lang="en-US" sz="4400"/>
              <a:t>Introduction to Neural Networks</a:t>
            </a:r>
          </a:p>
        </p:txBody>
      </p:sp>
      <p:sp>
        <p:nvSpPr>
          <p:cNvPr id="4" name="Content Placeholder 3">
            <a:extLst>
              <a:ext uri="{FF2B5EF4-FFF2-40B4-BE49-F238E27FC236}">
                <a16:creationId xmlns:a16="http://schemas.microsoft.com/office/drawing/2014/main" id="{243EB3DF-26A8-5F04-26EF-66C9D669E0B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42000" y="1033272"/>
            <a:ext cx="5832133" cy="5312732"/>
          </a:xfrm>
        </p:spPr>
        <p:txBody>
          <a:bodyPr>
            <a:normAutofit/>
          </a:bodyPr>
          <a:lstStyle/>
          <a:p>
            <a:pPr marL="0" indent="0">
              <a:spcBef>
                <a:spcPts val="2500"/>
              </a:spcBef>
              <a:buNone/>
            </a:pPr>
            <a:r>
              <a:rPr lang="en-US" sz="1400" b="1"/>
              <a:t>What are Neural Networks?</a:t>
            </a:r>
          </a:p>
          <a:p>
            <a:pPr marL="0" lvl="1" indent="0">
              <a:buNone/>
            </a:pPr>
            <a:r>
              <a:rPr lang="en-US" sz="1400"/>
              <a:t>Neural networks are a type of machine learning algorithm designed to simulate the functioning of a human brain. They consist of interconnected units called artificial neurons that process information and perform calculations.</a:t>
            </a:r>
          </a:p>
          <a:p>
            <a:pPr marL="0" indent="0">
              <a:spcBef>
                <a:spcPts val="2500"/>
              </a:spcBef>
              <a:buNone/>
            </a:pPr>
            <a:r>
              <a:rPr lang="en-US" sz="1400" b="1"/>
              <a:t>How do Neural Networks Work?</a:t>
            </a:r>
          </a:p>
          <a:p>
            <a:pPr marL="0" lvl="1" indent="0">
              <a:buNone/>
            </a:pPr>
            <a:r>
              <a:rPr lang="en-US" sz="1400"/>
              <a:t>Neural networks learn from the data provided to them by adjusting the strengths of connections between neurons. They can be trained to recognize patterns and relationships in data and can be used for tasks such as image classification, speech recognition, and natural language processing.</a:t>
            </a:r>
          </a:p>
          <a:p>
            <a:pPr marL="0" indent="0">
              <a:spcBef>
                <a:spcPts val="2500"/>
              </a:spcBef>
              <a:buNone/>
            </a:pPr>
            <a:r>
              <a:rPr lang="en-US" sz="1400" b="1"/>
              <a:t>Types of Neural Networks</a:t>
            </a:r>
          </a:p>
          <a:p>
            <a:pPr marL="0" lvl="1" indent="0">
              <a:buNone/>
            </a:pPr>
            <a:r>
              <a:rPr lang="en-US" sz="1400"/>
              <a:t>There are several types of neural networks, including feedforward networks, convolutional networks, and recurrent networks. Each type has its own architecture and is suited for different types of tasks.</a:t>
            </a:r>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467258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45157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EF92585-7A99-6108-9663-8C5903274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4BF4BA8C-825F-FEA1-6216-9D858CB29E79}"/>
              </a:ext>
            </a:extLst>
          </p:cNvPr>
          <p:cNvSpPr>
            <a:spLocks noGrp="1"/>
          </p:cNvSpPr>
          <p:nvPr>
            <p:ph type="title"/>
          </p:nvPr>
        </p:nvSpPr>
        <p:spPr>
          <a:xfrm>
            <a:off x="954823" y="2513523"/>
            <a:ext cx="4265763" cy="1611905"/>
          </a:xfrm>
        </p:spPr>
        <p:txBody>
          <a:bodyPr anchor="t">
            <a:normAutofit/>
          </a:bodyPr>
          <a:lstStyle/>
          <a:p>
            <a:r>
              <a:rPr lang="en-US" sz="4300"/>
              <a:t>What is a neural network?</a:t>
            </a:r>
          </a:p>
        </p:txBody>
      </p:sp>
      <p:sp>
        <p:nvSpPr>
          <p:cNvPr id="3" name="Content Placeholder 2">
            <a:extLst>
              <a:ext uri="{FF2B5EF4-FFF2-40B4-BE49-F238E27FC236}">
                <a16:creationId xmlns:a16="http://schemas.microsoft.com/office/drawing/2014/main" id="{13008837-A395-71BB-746B-635634381EEA}"/>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71353" y="2604522"/>
            <a:ext cx="5269831" cy="2039112"/>
          </a:xfrm>
        </p:spPr>
        <p:txBody>
          <a:bodyPr>
            <a:normAutofit/>
          </a:bodyPr>
          <a:lstStyle/>
          <a:p>
            <a:pPr marL="0" indent="0">
              <a:spcBef>
                <a:spcPts val="2500"/>
              </a:spcBef>
              <a:buNone/>
            </a:pPr>
            <a:endParaRPr lang="en-US" sz="1400" b="1"/>
          </a:p>
          <a:p>
            <a:pPr marL="0" lvl="1" indent="0">
              <a:buNone/>
            </a:pPr>
            <a:r>
              <a:rPr lang="en-US" sz="1400"/>
              <a:t>A neural network is a set of algorithms that attempt to recognize patterns in data. It is composed of multiple layers of nodes, each layer of nodes performing specific computations.</a:t>
            </a:r>
          </a:p>
        </p:txBody>
      </p:sp>
    </p:spTree>
    <p:extLst>
      <p:ext uri="{BB962C8B-B14F-4D97-AF65-F5344CB8AC3E}">
        <p14:creationId xmlns:p14="http://schemas.microsoft.com/office/powerpoint/2010/main" val="24627204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EF92585-7A99-6108-9663-8C5903274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F11E48A1-4582-B65C-B34B-A9D248E3D950}"/>
              </a:ext>
            </a:extLst>
          </p:cNvPr>
          <p:cNvSpPr>
            <a:spLocks noGrp="1"/>
          </p:cNvSpPr>
          <p:nvPr>
            <p:ph type="title"/>
          </p:nvPr>
        </p:nvSpPr>
        <p:spPr>
          <a:xfrm>
            <a:off x="954823" y="1705461"/>
            <a:ext cx="4265763" cy="1441776"/>
          </a:xfrm>
        </p:spPr>
        <p:txBody>
          <a:bodyPr anchor="t">
            <a:normAutofit/>
          </a:bodyPr>
          <a:lstStyle/>
          <a:p>
            <a:pPr>
              <a:lnSpc>
                <a:spcPct val="90000"/>
              </a:lnSpc>
            </a:pPr>
            <a:r>
              <a:rPr lang="en-US" sz="3600"/>
              <a:t>How does a neural network work?</a:t>
            </a:r>
          </a:p>
        </p:txBody>
      </p:sp>
      <p:sp>
        <p:nvSpPr>
          <p:cNvPr id="3" name="Content Placeholder 2">
            <a:extLst>
              <a:ext uri="{FF2B5EF4-FFF2-40B4-BE49-F238E27FC236}">
                <a16:creationId xmlns:a16="http://schemas.microsoft.com/office/drawing/2014/main" id="{AEB6F590-4570-EC3A-ECDD-E972863455C5}"/>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71353" y="1796458"/>
            <a:ext cx="5483190" cy="4457453"/>
          </a:xfrm>
        </p:spPr>
        <p:txBody>
          <a:bodyPr>
            <a:normAutofit/>
          </a:bodyPr>
          <a:lstStyle/>
          <a:p>
            <a:pPr marL="0" indent="0">
              <a:spcBef>
                <a:spcPts val="2500"/>
              </a:spcBef>
              <a:buNone/>
            </a:pPr>
            <a:r>
              <a:rPr lang="en-US" sz="1400" b="1"/>
              <a:t>Training Data</a:t>
            </a:r>
          </a:p>
          <a:p>
            <a:pPr marL="0" lvl="1" indent="0">
              <a:buNone/>
            </a:pPr>
            <a:r>
              <a:rPr lang="en-US" sz="1400"/>
              <a:t>A neural network learns from a set of training data to identify patterns and make predictions on new data. The training data is used to adjust the weights of the connections between the nodes.</a:t>
            </a:r>
          </a:p>
          <a:p>
            <a:pPr marL="0" indent="0">
              <a:spcBef>
                <a:spcPts val="2500"/>
              </a:spcBef>
              <a:buNone/>
            </a:pPr>
            <a:r>
              <a:rPr lang="en-US" sz="1400" b="1"/>
              <a:t>Identifying Patterns</a:t>
            </a:r>
          </a:p>
          <a:p>
            <a:pPr marL="0" lvl="1" indent="0">
              <a:buNone/>
            </a:pPr>
            <a:r>
              <a:rPr lang="en-US" sz="1400"/>
              <a:t>The neural network attempts to identify patterns in the training data by adjusting the weights of the connections between the nodes. This process continues until the network can accurately predict patterns in new data.</a:t>
            </a:r>
          </a:p>
          <a:p>
            <a:pPr marL="0" indent="0">
              <a:spcBef>
                <a:spcPts val="2500"/>
              </a:spcBef>
              <a:buNone/>
            </a:pPr>
            <a:r>
              <a:rPr lang="en-US" sz="1400" b="1"/>
              <a:t>Making Predictions</a:t>
            </a:r>
          </a:p>
          <a:p>
            <a:pPr marL="0" lvl="1" indent="0">
              <a:buNone/>
            </a:pPr>
            <a:r>
              <a:rPr lang="en-US" sz="1400"/>
              <a:t>Once the neural network has been trained, it can be used to make predictions on new data. The network uses the patterns it has learned to predict the outcome of new data.</a:t>
            </a:r>
          </a:p>
        </p:txBody>
      </p:sp>
    </p:spTree>
    <p:extLst>
      <p:ext uri="{BB962C8B-B14F-4D97-AF65-F5344CB8AC3E}">
        <p14:creationId xmlns:p14="http://schemas.microsoft.com/office/powerpoint/2010/main" val="42281262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Global communication and collaboration intricately involving electronic ropes and keys through social networking of smart phones equipped with AI.">
            <a:extLst>
              <a:ext uri="{FF2B5EF4-FFF2-40B4-BE49-F238E27FC236}">
                <a16:creationId xmlns:a16="http://schemas.microsoft.com/office/drawing/2014/main" id="{B7A5C029-3465-4A92-B79F-ABC27062297A}"/>
              </a:ext>
            </a:extLst>
          </p:cNvPr>
          <p:cNvPicPr>
            <a:picLocks noGrp="1" noChangeAspect="1"/>
          </p:cNvPicPr>
          <p:nvPr>
            <p:ph sz="half" idx="1"/>
          </p:nvPr>
        </p:nvPicPr>
        <p:blipFill rotWithShape="1">
          <a:blip r:embed="rId3"/>
          <a:srcRect l="11410" r="5825" b="3"/>
          <a:stretch/>
        </p:blipFill>
        <p:spPr>
          <a:xfrm>
            <a:off x="517867" y="2577661"/>
            <a:ext cx="4672584" cy="3768343"/>
          </a:xfrm>
          <a:prstGeom prst="rect">
            <a:avLst/>
          </a:prstGeom>
        </p:spPr>
      </p:pic>
      <p:sp>
        <p:nvSpPr>
          <p:cNvPr id="2" name="Title 1">
            <a:extLst>
              <a:ext uri="{FF2B5EF4-FFF2-40B4-BE49-F238E27FC236}">
                <a16:creationId xmlns:a16="http://schemas.microsoft.com/office/drawing/2014/main" id="{BE52C9D5-4B1C-8B89-FEAB-EE6A3FDBFEEA}"/>
              </a:ext>
            </a:extLst>
          </p:cNvPr>
          <p:cNvSpPr>
            <a:spLocks noGrp="1"/>
          </p:cNvSpPr>
          <p:nvPr>
            <p:ph type="title"/>
          </p:nvPr>
        </p:nvSpPr>
        <p:spPr>
          <a:xfrm>
            <a:off x="517867" y="976160"/>
            <a:ext cx="4809314" cy="1447163"/>
          </a:xfrm>
        </p:spPr>
        <p:txBody>
          <a:bodyPr vert="horz" lIns="91440" tIns="45720" rIns="91440" bIns="45720" rtlCol="0" anchor="t">
            <a:normAutofit/>
          </a:bodyPr>
          <a:lstStyle/>
          <a:p>
            <a:pPr>
              <a:lnSpc>
                <a:spcPct val="90000"/>
              </a:lnSpc>
            </a:pPr>
            <a:r>
              <a:rPr lang="en-US" sz="3100"/>
              <a:t>Understanding Convolutional Neural Networks</a:t>
            </a:r>
          </a:p>
        </p:txBody>
      </p:sp>
      <p:sp>
        <p:nvSpPr>
          <p:cNvPr id="4" name="Content Placeholder 3">
            <a:extLst>
              <a:ext uri="{FF2B5EF4-FFF2-40B4-BE49-F238E27FC236}">
                <a16:creationId xmlns:a16="http://schemas.microsoft.com/office/drawing/2014/main" id="{6AD44702-DA30-2363-88FB-340B34C4F94F}"/>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42000" y="1033272"/>
            <a:ext cx="5832133" cy="5312732"/>
          </a:xfrm>
        </p:spPr>
        <p:txBody>
          <a:bodyPr>
            <a:normAutofit/>
          </a:bodyPr>
          <a:lstStyle/>
          <a:p>
            <a:pPr marL="0" indent="0">
              <a:spcBef>
                <a:spcPts val="2500"/>
              </a:spcBef>
              <a:buNone/>
            </a:pPr>
            <a:r>
              <a:rPr lang="en-US" sz="1400" b="1"/>
              <a:t>Convolutional Neural Networks</a:t>
            </a:r>
          </a:p>
          <a:p>
            <a:pPr marL="0" lvl="1" indent="0">
              <a:buNone/>
            </a:pPr>
            <a:r>
              <a:rPr lang="en-US" sz="1400"/>
              <a:t>Convolutional Neural Networks are a type of neural network that is designed specifically for image classification tasks. They are composed of different layers, each with specific functionalities.</a:t>
            </a:r>
          </a:p>
          <a:p>
            <a:pPr marL="0" indent="0">
              <a:spcBef>
                <a:spcPts val="2500"/>
              </a:spcBef>
              <a:buNone/>
            </a:pPr>
            <a:r>
              <a:rPr lang="en-US" sz="1400" b="1"/>
              <a:t>Convolutional Layers</a:t>
            </a:r>
          </a:p>
          <a:p>
            <a:pPr marL="0" lvl="1" indent="0">
              <a:buNone/>
            </a:pPr>
            <a:r>
              <a:rPr lang="en-US" sz="1400"/>
              <a:t>Convolutional layers are the core building blocks of Convolutional Neural Networks. They extract features from input images by applying a set of learnable filters to the image pixels.</a:t>
            </a:r>
          </a:p>
          <a:p>
            <a:pPr marL="0" indent="0">
              <a:spcBef>
                <a:spcPts val="2500"/>
              </a:spcBef>
              <a:buNone/>
            </a:pPr>
            <a:r>
              <a:rPr lang="en-US" sz="1400" b="1"/>
              <a:t>Pooling Layers</a:t>
            </a:r>
          </a:p>
          <a:p>
            <a:pPr marL="0" lvl="1" indent="0">
              <a:buNone/>
            </a:pPr>
            <a:r>
              <a:rPr lang="en-US" sz="1400"/>
              <a:t>Pooling layers are used to reduce the dimensionality of the feature maps generated by convolutional layers. They help in making the learned features more robust to variations in the position of objects in the image.</a:t>
            </a:r>
          </a:p>
          <a:p>
            <a:pPr marL="0" indent="0">
              <a:spcBef>
                <a:spcPts val="2500"/>
              </a:spcBef>
              <a:buNone/>
            </a:pPr>
            <a:r>
              <a:rPr lang="en-US" sz="1400" b="1"/>
              <a:t>ReLu Activation Function</a:t>
            </a:r>
          </a:p>
          <a:p>
            <a:pPr marL="0" lvl="1" indent="0">
              <a:buNone/>
            </a:pPr>
            <a:r>
              <a:rPr lang="en-US" sz="1400"/>
              <a:t>The ReLu activation function is applied to the output of convolutional and pooling layers to introduce non-linearity in the learned features. It helps in improving the performance of the CNN by making it more expressive.</a:t>
            </a:r>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467258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56524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Content Placeholder 4" descr="Shiny pyramid greenhouse sustainable growth and finance concept">
            <a:extLst>
              <a:ext uri="{FF2B5EF4-FFF2-40B4-BE49-F238E27FC236}">
                <a16:creationId xmlns:a16="http://schemas.microsoft.com/office/drawing/2014/main" id="{3297F5B3-2E3F-4334-95E2-9F4A866014E2}"/>
              </a:ext>
            </a:extLst>
          </p:cNvPr>
          <p:cNvPicPr>
            <a:picLocks noGrp="1" noChangeAspect="1"/>
          </p:cNvPicPr>
          <p:nvPr>
            <p:ph sz="half" idx="1"/>
          </p:nvPr>
        </p:nvPicPr>
        <p:blipFill rotWithShape="1">
          <a:blip r:embed="rId3"/>
          <a:srcRect t="22699" r="1" b="1"/>
          <a:stretch/>
        </p:blipFill>
        <p:spPr>
          <a:xfrm>
            <a:off x="517864" y="1863633"/>
            <a:ext cx="8687096" cy="4482371"/>
          </a:xfrm>
          <a:prstGeom prst="rect">
            <a:avLst/>
          </a:prstGeom>
        </p:spPr>
      </p:pic>
      <p:sp>
        <p:nvSpPr>
          <p:cNvPr id="2" name="Title 1">
            <a:extLst>
              <a:ext uri="{FF2B5EF4-FFF2-40B4-BE49-F238E27FC236}">
                <a16:creationId xmlns:a16="http://schemas.microsoft.com/office/drawing/2014/main" id="{61CA7497-AF58-5D2F-F597-9D908DCD3B5B}"/>
              </a:ext>
            </a:extLst>
          </p:cNvPr>
          <p:cNvSpPr>
            <a:spLocks noGrp="1"/>
          </p:cNvSpPr>
          <p:nvPr>
            <p:ph type="title"/>
          </p:nvPr>
        </p:nvSpPr>
        <p:spPr>
          <a:xfrm>
            <a:off x="517865" y="976160"/>
            <a:ext cx="8686800" cy="813063"/>
          </a:xfrm>
        </p:spPr>
        <p:txBody>
          <a:bodyPr vert="horz" lIns="91440" tIns="45720" rIns="91440" bIns="45720" rtlCol="0" anchor="t">
            <a:normAutofit/>
          </a:bodyPr>
          <a:lstStyle/>
          <a:p>
            <a:r>
              <a:rPr lang="en-US" sz="4400"/>
              <a:t>Convolutional Layers</a:t>
            </a:r>
          </a:p>
        </p:txBody>
      </p:sp>
      <p:sp>
        <p:nvSpPr>
          <p:cNvPr id="4" name="Content Placeholder 3">
            <a:extLst>
              <a:ext uri="{FF2B5EF4-FFF2-40B4-BE49-F238E27FC236}">
                <a16:creationId xmlns:a16="http://schemas.microsoft.com/office/drawing/2014/main" id="{9861850F-DF1F-BB57-3DEC-49832C07177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9631680" y="1863632"/>
            <a:ext cx="2042449" cy="4482371"/>
          </a:xfrm>
        </p:spPr>
        <p:txBody>
          <a:bodyPr>
            <a:normAutofit/>
          </a:bodyPr>
          <a:lstStyle/>
          <a:p>
            <a:pPr marL="0" indent="0">
              <a:spcBef>
                <a:spcPts val="2500"/>
              </a:spcBef>
              <a:buNone/>
            </a:pPr>
            <a:endParaRPr lang="en-US" sz="1400" b="1"/>
          </a:p>
          <a:p>
            <a:pPr marL="0" lvl="1" indent="0">
              <a:buNone/>
            </a:pPr>
            <a:r>
              <a:rPr lang="en-US" sz="1400"/>
              <a:t>Convolutional layers in a CNN are responsible for detecting features in the input image, such as edges or patterns. They do this by using a set of filters that are convolved with the input image to produce a set of feature maps.</a:t>
            </a:r>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5" y="508090"/>
            <a:ext cx="811123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0" name="Freeform: Shape 19">
            <a:extLst>
              <a:ext uri="{FF2B5EF4-FFF2-40B4-BE49-F238E27FC236}">
                <a16:creationId xmlns:a16="http://schemas.microsoft.com/office/drawing/2014/main" id="{E94EA6C1-5B73-CB10-F9FB-B671500C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68680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5215331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EC38958-9A69-239A-BA79-2AEC73345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pic>
        <p:nvPicPr>
          <p:cNvPr id="5" name="Content Placeholder 4" descr="Meteo hi-res icon. DIfferent forecast available.">
            <a:extLst>
              <a:ext uri="{FF2B5EF4-FFF2-40B4-BE49-F238E27FC236}">
                <a16:creationId xmlns:a16="http://schemas.microsoft.com/office/drawing/2014/main" id="{FA9F5372-D936-4997-85C9-31C0ED223873}"/>
              </a:ext>
            </a:extLst>
          </p:cNvPr>
          <p:cNvPicPr>
            <a:picLocks noGrp="1" noChangeAspect="1"/>
          </p:cNvPicPr>
          <p:nvPr>
            <p:ph sz="half" idx="1"/>
          </p:nvPr>
        </p:nvPicPr>
        <p:blipFill rotWithShape="1">
          <a:blip r:embed="rId3"/>
          <a:srcRect t="24682" r="2" b="2"/>
          <a:stretch/>
        </p:blipFill>
        <p:spPr>
          <a:xfrm>
            <a:off x="517868" y="508090"/>
            <a:ext cx="5705856" cy="5846990"/>
          </a:xfrm>
          <a:prstGeom prst="rect">
            <a:avLst/>
          </a:prstGeom>
        </p:spPr>
      </p:pic>
      <p:sp>
        <p:nvSpPr>
          <p:cNvPr id="2" name="Title 1">
            <a:extLst>
              <a:ext uri="{FF2B5EF4-FFF2-40B4-BE49-F238E27FC236}">
                <a16:creationId xmlns:a16="http://schemas.microsoft.com/office/drawing/2014/main" id="{08D49888-3363-BB39-EAC8-7739CF244148}"/>
              </a:ext>
            </a:extLst>
          </p:cNvPr>
          <p:cNvSpPr>
            <a:spLocks noGrp="1"/>
          </p:cNvSpPr>
          <p:nvPr>
            <p:ph type="title"/>
          </p:nvPr>
        </p:nvSpPr>
        <p:spPr>
          <a:xfrm>
            <a:off x="7001547" y="976160"/>
            <a:ext cx="4822899" cy="1463040"/>
          </a:xfrm>
        </p:spPr>
        <p:txBody>
          <a:bodyPr vert="horz" lIns="91440" tIns="45720" rIns="91440" bIns="45720" rtlCol="0" anchor="t">
            <a:normAutofit/>
          </a:bodyPr>
          <a:lstStyle/>
          <a:p>
            <a:r>
              <a:rPr lang="en-US" sz="4400"/>
              <a:t>Pooling Layers</a:t>
            </a:r>
          </a:p>
        </p:txBody>
      </p:sp>
      <p:sp>
        <p:nvSpPr>
          <p:cNvPr id="4" name="Content Placeholder 3">
            <a:extLst>
              <a:ext uri="{FF2B5EF4-FFF2-40B4-BE49-F238E27FC236}">
                <a16:creationId xmlns:a16="http://schemas.microsoft.com/office/drawing/2014/main" id="{3A71CB09-5330-5135-3AA7-0C915929349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01548" y="2578608"/>
            <a:ext cx="4672584" cy="3767328"/>
          </a:xfrm>
        </p:spPr>
        <p:txBody>
          <a:bodyPr>
            <a:normAutofit/>
          </a:bodyPr>
          <a:lstStyle/>
          <a:p>
            <a:pPr marL="0" indent="0">
              <a:spcBef>
                <a:spcPts val="2500"/>
              </a:spcBef>
              <a:buNone/>
            </a:pPr>
            <a:r>
              <a:rPr lang="en-US" sz="1400" b="1"/>
              <a:t>Downsampling Feature Maps</a:t>
            </a:r>
          </a:p>
          <a:p>
            <a:pPr marL="0" lvl="1" indent="0">
              <a:buNone/>
            </a:pPr>
            <a:r>
              <a:rPr lang="en-US" sz="1400"/>
              <a:t>Pooling layers are used to downsample the feature maps produced by the convolutional layers. This reduces the spatial resolution of the feature maps, while retaining the important features.</a:t>
            </a:r>
          </a:p>
          <a:p>
            <a:pPr marL="0" indent="0">
              <a:spcBef>
                <a:spcPts val="2500"/>
              </a:spcBef>
              <a:buNone/>
            </a:pPr>
            <a:r>
              <a:rPr lang="en-US" sz="1400" b="1"/>
              <a:t>Max Pooling</a:t>
            </a:r>
          </a:p>
          <a:p>
            <a:pPr marL="0" lvl="1" indent="0">
              <a:buNone/>
            </a:pPr>
            <a:r>
              <a:rPr lang="en-US" sz="1400"/>
              <a:t>Max pooling is the most common type of pooling used in convolutional neural networks. In max pooling, the maximum value in each pooling window is retained.</a:t>
            </a:r>
          </a:p>
        </p:txBody>
      </p:sp>
      <p:sp>
        <p:nvSpPr>
          <p:cNvPr id="18" name="Freeform: Shape 17">
            <a:extLst>
              <a:ext uri="{FF2B5EF4-FFF2-40B4-BE49-F238E27FC236}">
                <a16:creationId xmlns:a16="http://schemas.microsoft.com/office/drawing/2014/main" id="{6EC109E5-0396-8968-4F42-DFEC28036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6407" y="508090"/>
            <a:ext cx="4660733"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7056200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EF92585-7A99-6108-9663-8C5903274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135D93AC-5141-D7F7-6257-E2E23743CF17}"/>
              </a:ext>
            </a:extLst>
          </p:cNvPr>
          <p:cNvSpPr>
            <a:spLocks noGrp="1"/>
          </p:cNvSpPr>
          <p:nvPr>
            <p:ph type="title"/>
          </p:nvPr>
        </p:nvSpPr>
        <p:spPr>
          <a:xfrm>
            <a:off x="954823" y="2513523"/>
            <a:ext cx="4265763" cy="1611905"/>
          </a:xfrm>
        </p:spPr>
        <p:txBody>
          <a:bodyPr anchor="t">
            <a:normAutofit/>
          </a:bodyPr>
          <a:lstStyle/>
          <a:p>
            <a:r>
              <a:rPr lang="en-US" sz="4300"/>
              <a:t>ReLu Activation Function</a:t>
            </a:r>
          </a:p>
        </p:txBody>
      </p:sp>
      <p:sp>
        <p:nvSpPr>
          <p:cNvPr id="3" name="Content Placeholder 2">
            <a:extLst>
              <a:ext uri="{FF2B5EF4-FFF2-40B4-BE49-F238E27FC236}">
                <a16:creationId xmlns:a16="http://schemas.microsoft.com/office/drawing/2014/main" id="{DA099CC5-B60E-6E85-D89C-4E996F0A247A}"/>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71353" y="2604522"/>
            <a:ext cx="5269831" cy="2039112"/>
          </a:xfrm>
        </p:spPr>
        <p:txBody>
          <a:bodyPr>
            <a:normAutofit/>
          </a:bodyPr>
          <a:lstStyle/>
          <a:p>
            <a:pPr marL="0" indent="0">
              <a:spcBef>
                <a:spcPts val="2500"/>
              </a:spcBef>
              <a:buNone/>
            </a:pPr>
            <a:endParaRPr lang="en-US" sz="1400" b="1"/>
          </a:p>
          <a:p>
            <a:pPr marL="0" lvl="1" indent="0">
              <a:buNone/>
            </a:pPr>
            <a:r>
              <a:rPr lang="en-US" sz="1400"/>
              <a:t>The ReLu activation function is a non-linear function that is used in CNNs to improve the performance of the network by allowing it to learn more complex features. It is applied element-wise to the output of the convolutional and pooling layers.</a:t>
            </a:r>
          </a:p>
        </p:txBody>
      </p:sp>
    </p:spTree>
    <p:extLst>
      <p:ext uri="{BB962C8B-B14F-4D97-AF65-F5344CB8AC3E}">
        <p14:creationId xmlns:p14="http://schemas.microsoft.com/office/powerpoint/2010/main" val="41292643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GestaltVTI">
  <a:themeElements>
    <a:clrScheme name="">
      <a:dk1>
        <a:srgbClr val="1B1D21"/>
      </a:dk1>
      <a:lt1>
        <a:srgbClr val="FFFFFF"/>
      </a:lt1>
      <a:dk2>
        <a:srgbClr val="3A3F44"/>
      </a:dk2>
      <a:lt2>
        <a:srgbClr val="EAEAEA"/>
      </a:lt2>
      <a:accent1>
        <a:srgbClr val="00AEEF"/>
      </a:accent1>
      <a:accent2>
        <a:srgbClr val="FFC20E"/>
      </a:accent2>
      <a:accent3>
        <a:srgbClr val="8DC63F"/>
      </a:accent3>
      <a:accent4>
        <a:srgbClr val="D52B1E"/>
      </a:accent4>
      <a:accent5>
        <a:srgbClr val="9C27B0"/>
      </a:accent5>
      <a:accent6>
        <a:srgbClr val="009688"/>
      </a:accent6>
      <a:hlink>
        <a:srgbClr val="0077C2"/>
      </a:hlink>
      <a:folHlink>
        <a:srgbClr val="330066"/>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1483</Words>
  <Application>Microsoft Macintosh PowerPoint</Application>
  <PresentationFormat>Widescreen</PresentationFormat>
  <Paragraphs>86</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Arial</vt:lpstr>
      <vt:lpstr>Bierstadt</vt:lpstr>
      <vt:lpstr>Calibri</vt:lpstr>
      <vt:lpstr>Neue Haas Grotesk Text Pro</vt:lpstr>
      <vt:lpstr>GestaltVTI</vt:lpstr>
      <vt:lpstr>Technical explanation of Convolutional Neural Network</vt:lpstr>
      <vt:lpstr>Presentation Overview</vt:lpstr>
      <vt:lpstr>Introduction to Neural Networks</vt:lpstr>
      <vt:lpstr>What is a neural network?</vt:lpstr>
      <vt:lpstr>How does a neural network work?</vt:lpstr>
      <vt:lpstr>Understanding Convolutional Neural Networks</vt:lpstr>
      <vt:lpstr>Convolutional Layers</vt:lpstr>
      <vt:lpstr>Pooling Layers</vt:lpstr>
      <vt:lpstr>ReLu Activation Function</vt:lpstr>
      <vt:lpstr>Applications of Convolutional Neural Networks</vt:lpstr>
      <vt:lpstr>Object Detection</vt:lpstr>
      <vt:lpstr>Image Classification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Rafik Borji</dc:creator>
  <cp:lastModifiedBy>Rafik Borji</cp:lastModifiedBy>
  <cp:revision>1</cp:revision>
  <dcterms:created xsi:type="dcterms:W3CDTF">2024-06-22T05:22:15Z</dcterms:created>
  <dcterms:modified xsi:type="dcterms:W3CDTF">2024-06-22T05:25:21Z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064f6f3-ba1e-417c-b6f1-929d6caea309_Enabled">
    <vt:lpwstr>true</vt:lpwstr>
  </property>
  <property fmtid="{D5CDD505-2E9C-101B-9397-08002B2CF9AE}" pid="3" name="MSIP_Label_b064f6f3-ba1e-417c-b6f1-929d6caea309_SetDate">
    <vt:lpwstr>2024-06-22T05:25:21Z</vt:lpwstr>
  </property>
  <property fmtid="{D5CDD505-2E9C-101B-9397-08002B2CF9AE}" pid="4" name="MSIP_Label_b064f6f3-ba1e-417c-b6f1-929d6caea309_Method">
    <vt:lpwstr>Privileged</vt:lpwstr>
  </property>
  <property fmtid="{D5CDD505-2E9C-101B-9397-08002B2CF9AE}" pid="5" name="MSIP_Label_b064f6f3-ba1e-417c-b6f1-929d6caea309_Name">
    <vt:lpwstr>Internal</vt:lpwstr>
  </property>
  <property fmtid="{D5CDD505-2E9C-101B-9397-08002B2CF9AE}" pid="6" name="MSIP_Label_b064f6f3-ba1e-417c-b6f1-929d6caea309_SiteId">
    <vt:lpwstr>0804c951-93a0-405d-80e4-fa87c7551d6a</vt:lpwstr>
  </property>
  <property fmtid="{D5CDD505-2E9C-101B-9397-08002B2CF9AE}" pid="7" name="MSIP_Label_b064f6f3-ba1e-417c-b6f1-929d6caea309_ActionId">
    <vt:lpwstr>51af2ba1-4f65-4600-b6e0-b31027c6058a</vt:lpwstr>
  </property>
  <property fmtid="{D5CDD505-2E9C-101B-9397-08002B2CF9AE}" pid="8" name="MSIP_Label_b064f6f3-ba1e-417c-b6f1-929d6caea309_ContentBits">
    <vt:lpwstr>1</vt:lpwstr>
  </property>
  <property fmtid="{D5CDD505-2E9C-101B-9397-08002B2CF9AE}" pid="9" name="ClassificationContentMarkingHeaderLocations">
    <vt:lpwstr>GestaltVTI:10</vt:lpwstr>
  </property>
  <property fmtid="{D5CDD505-2E9C-101B-9397-08002B2CF9AE}" pid="10" name="ClassificationContentMarkingHeaderText">
    <vt:lpwstr>TechnipFMC | Internal</vt:lpwstr>
  </property>
</Properties>
</file>