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99" d="100"/>
          <a:sy n="99" d="100"/>
        </p:scale>
        <p:origin x="192" y="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5429F-A964-014E-9E81-1021E9C3B757}" type="datetimeFigureOut">
              <a:rPr lang="en-US" smtClean="0"/>
              <a:t>6/22/24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DB8F9D-852F-B64D-81A0-547A1335648A}" type="slidenum">
              <a:rPr lang="en-US" smtClean="0"/>
              <a:t>‹#›</a:t>
            </a:fld>
            <a:endParaRPr lang="en-US"/>
          </a:p>
        </p:txBody>
      </p:sp>
    </p:spTree>
    <p:extLst>
      <p:ext uri="{BB962C8B-B14F-4D97-AF65-F5344CB8AC3E}">
        <p14:creationId xmlns:p14="http://schemas.microsoft.com/office/powerpoint/2010/main" val="253276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Deep Learning is a subset of machine learning that uses artificial neural networks to model and solve complex problems. In this presentation, we will explore the fundamentals of deep learning, different types of deep learning, and how deep learning is being used to solve real-world problems.</a:t>
            </a:r>
          </a:p>
        </p:txBody>
      </p:sp>
      <p:sp>
        <p:nvSpPr>
          <p:cNvPr id="4" name="Slide Number Placeholder 3"/>
          <p:cNvSpPr>
            <a:spLocks noGrp="1"/>
          </p:cNvSpPr>
          <p:nvPr>
            <p:ph type="sldNum" sz="quarter" idx="5"/>
          </p:nvPr>
        </p:nvSpPr>
        <p:spPr/>
        <p:txBody>
          <a:bodyPr/>
          <a:lstStyle/>
          <a:p>
            <a:fld id="{72DB7D89-5D7E-D744-AE1D-BDD3F8402C8C}" type="slidenum">
              <a:rPr lang="en-US" smtClean="0"/>
              <a:t>1</a:t>
            </a:fld>
            <a:endParaRPr lang="en-US"/>
          </a:p>
        </p:txBody>
      </p:sp>
    </p:spTree>
    <p:extLst>
      <p:ext uri="{BB962C8B-B14F-4D97-AF65-F5344CB8AC3E}">
        <p14:creationId xmlns:p14="http://schemas.microsoft.com/office/powerpoint/2010/main" val="2898356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GANs are used for generative modeling tasks, such as image and video generation. They are composed of two neural networks, a generator and a discriminator, that work together to generate realistic data.</a:t>
            </a:r>
          </a:p>
        </p:txBody>
      </p:sp>
      <p:sp>
        <p:nvSpPr>
          <p:cNvPr id="4" name="Slide Number Placeholder 3"/>
          <p:cNvSpPr>
            <a:spLocks noGrp="1"/>
          </p:cNvSpPr>
          <p:nvPr>
            <p:ph type="sldNum" sz="quarter" idx="5"/>
          </p:nvPr>
        </p:nvSpPr>
        <p:spPr/>
        <p:txBody>
          <a:bodyPr/>
          <a:lstStyle/>
          <a:p>
            <a:fld id="{72DB7D89-5D7E-D744-AE1D-BDD3F8402C8C}" type="slidenum">
              <a:rPr lang="en-US" smtClean="0"/>
              <a:t>10</a:t>
            </a:fld>
            <a:endParaRPr lang="en-US"/>
          </a:p>
        </p:txBody>
      </p:sp>
    </p:spTree>
    <p:extLst>
      <p:ext uri="{BB962C8B-B14F-4D97-AF65-F5344CB8AC3E}">
        <p14:creationId xmlns:p14="http://schemas.microsoft.com/office/powerpoint/2010/main" val="1272406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Deep learning is being used to solve a wide range of real-world problems. We will explore some of the most exciting applications of deep learning, including computer vision, natural language processing, and recommendation systems.</a:t>
            </a:r>
          </a:p>
        </p:txBody>
      </p:sp>
      <p:sp>
        <p:nvSpPr>
          <p:cNvPr id="4" name="Slide Number Placeholder 3"/>
          <p:cNvSpPr>
            <a:spLocks noGrp="1"/>
          </p:cNvSpPr>
          <p:nvPr>
            <p:ph type="sldNum" sz="quarter" idx="5"/>
          </p:nvPr>
        </p:nvSpPr>
        <p:spPr/>
        <p:txBody>
          <a:bodyPr/>
          <a:lstStyle/>
          <a:p>
            <a:fld id="{72DB7D89-5D7E-D744-AE1D-BDD3F8402C8C}" type="slidenum">
              <a:rPr lang="en-US" smtClean="0"/>
              <a:t>11</a:t>
            </a:fld>
            <a:endParaRPr lang="en-US"/>
          </a:p>
        </p:txBody>
      </p:sp>
    </p:spTree>
    <p:extLst>
      <p:ext uri="{BB962C8B-B14F-4D97-AF65-F5344CB8AC3E}">
        <p14:creationId xmlns:p14="http://schemas.microsoft.com/office/powerpoint/2010/main" val="1912817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Deep learning is being used to improve computer vision tasks, such as object recognition, facial recognition, and autonomous vehicles. We will explore some of the most exciting applications of deep learning in computer vision.</a:t>
            </a:r>
          </a:p>
        </p:txBody>
      </p:sp>
      <p:sp>
        <p:nvSpPr>
          <p:cNvPr id="4" name="Slide Number Placeholder 3"/>
          <p:cNvSpPr>
            <a:spLocks noGrp="1"/>
          </p:cNvSpPr>
          <p:nvPr>
            <p:ph type="sldNum" sz="quarter" idx="5"/>
          </p:nvPr>
        </p:nvSpPr>
        <p:spPr/>
        <p:txBody>
          <a:bodyPr/>
          <a:lstStyle/>
          <a:p>
            <a:fld id="{72DB7D89-5D7E-D744-AE1D-BDD3F8402C8C}" type="slidenum">
              <a:rPr lang="en-US" smtClean="0"/>
              <a:t>12</a:t>
            </a:fld>
            <a:endParaRPr lang="en-US"/>
          </a:p>
        </p:txBody>
      </p:sp>
    </p:spTree>
    <p:extLst>
      <p:ext uri="{BB962C8B-B14F-4D97-AF65-F5344CB8AC3E}">
        <p14:creationId xmlns:p14="http://schemas.microsoft.com/office/powerpoint/2010/main" val="503728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Deep learning is being used to improve natural language processing tasks, such as machine translation, sentiment analysis, and speech recognition. We will explore some of the most exciting applications of deep learning in NLP.</a:t>
            </a:r>
          </a:p>
        </p:txBody>
      </p:sp>
      <p:sp>
        <p:nvSpPr>
          <p:cNvPr id="4" name="Slide Number Placeholder 3"/>
          <p:cNvSpPr>
            <a:spLocks noGrp="1"/>
          </p:cNvSpPr>
          <p:nvPr>
            <p:ph type="sldNum" sz="quarter" idx="5"/>
          </p:nvPr>
        </p:nvSpPr>
        <p:spPr/>
        <p:txBody>
          <a:bodyPr/>
          <a:lstStyle/>
          <a:p>
            <a:fld id="{72DB7D89-5D7E-D744-AE1D-BDD3F8402C8C}" type="slidenum">
              <a:rPr lang="en-US" smtClean="0"/>
              <a:t>13</a:t>
            </a:fld>
            <a:endParaRPr lang="en-US"/>
          </a:p>
        </p:txBody>
      </p:sp>
    </p:spTree>
    <p:extLst>
      <p:ext uri="{BB962C8B-B14F-4D97-AF65-F5344CB8AC3E}">
        <p14:creationId xmlns:p14="http://schemas.microsoft.com/office/powerpoint/2010/main" val="3917905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Deep learning is being used to improve recommendation systems, such as those used by Netflix and Amazon. We will explore how deep learning is being used to personalize recommendations and improve user engagement.</a:t>
            </a:r>
          </a:p>
        </p:txBody>
      </p:sp>
      <p:sp>
        <p:nvSpPr>
          <p:cNvPr id="4" name="Slide Number Placeholder 3"/>
          <p:cNvSpPr>
            <a:spLocks noGrp="1"/>
          </p:cNvSpPr>
          <p:nvPr>
            <p:ph type="sldNum" sz="quarter" idx="5"/>
          </p:nvPr>
        </p:nvSpPr>
        <p:spPr/>
        <p:txBody>
          <a:bodyPr/>
          <a:lstStyle/>
          <a:p>
            <a:fld id="{72DB7D89-5D7E-D744-AE1D-BDD3F8402C8C}" type="slidenum">
              <a:rPr lang="en-US" smtClean="0"/>
              <a:t>14</a:t>
            </a:fld>
            <a:endParaRPr lang="en-US"/>
          </a:p>
        </p:txBody>
      </p:sp>
    </p:spTree>
    <p:extLst>
      <p:ext uri="{BB962C8B-B14F-4D97-AF65-F5344CB8AC3E}">
        <p14:creationId xmlns:p14="http://schemas.microsoft.com/office/powerpoint/2010/main" val="1596197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Deep learning is a rapidly evolving field that is revolutionizing many industries. It has the potential to transform everything from healthcare to finance to transportation. By understanding the fundamentals of deep learning, different types of deep learning, and its applications, we can better appreciate the impact it is having on our world.</a:t>
            </a:r>
          </a:p>
        </p:txBody>
      </p:sp>
      <p:sp>
        <p:nvSpPr>
          <p:cNvPr id="4" name="Slide Number Placeholder 3"/>
          <p:cNvSpPr>
            <a:spLocks noGrp="1"/>
          </p:cNvSpPr>
          <p:nvPr>
            <p:ph type="sldNum" sz="quarter" idx="5"/>
          </p:nvPr>
        </p:nvSpPr>
        <p:spPr/>
        <p:txBody>
          <a:bodyPr/>
          <a:lstStyle/>
          <a:p>
            <a:fld id="{72DB7D89-5D7E-D744-AE1D-BDD3F8402C8C}" type="slidenum">
              <a:rPr lang="en-US" smtClean="0"/>
              <a:t>15</a:t>
            </a:fld>
            <a:endParaRPr lang="en-US"/>
          </a:p>
        </p:txBody>
      </p:sp>
    </p:spTree>
    <p:extLst>
      <p:ext uri="{BB962C8B-B14F-4D97-AF65-F5344CB8AC3E}">
        <p14:creationId xmlns:p14="http://schemas.microsoft.com/office/powerpoint/2010/main" val="106640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start by delving into the fundamentals of deep learning, including neural networks and backpropagation. Then, we will explore different types of deep learning, such as Convolutional Neural Networks (CNNs), Recurrent Neural Networks (RNNs), and Generative Adversarial Networks (GANs). Finally, we will discuss the various applications of deep learning, including computer vision, natural language processing, and recommendation systems.</a:t>
            </a:r>
          </a:p>
        </p:txBody>
      </p:sp>
      <p:sp>
        <p:nvSpPr>
          <p:cNvPr id="4" name="Slide Number Placeholder 3"/>
          <p:cNvSpPr>
            <a:spLocks noGrp="1"/>
          </p:cNvSpPr>
          <p:nvPr>
            <p:ph type="sldNum" sz="quarter" idx="5"/>
          </p:nvPr>
        </p:nvSpPr>
        <p:spPr/>
        <p:txBody>
          <a:bodyPr/>
          <a:lstStyle/>
          <a:p>
            <a:fld id="{72DB7D89-5D7E-D744-AE1D-BDD3F8402C8C}" type="slidenum">
              <a:rPr lang="en-US" smtClean="0"/>
              <a:t>2</a:t>
            </a:fld>
            <a:endParaRPr lang="en-US"/>
          </a:p>
        </p:txBody>
      </p:sp>
    </p:spTree>
    <p:extLst>
      <p:ext uri="{BB962C8B-B14F-4D97-AF65-F5344CB8AC3E}">
        <p14:creationId xmlns:p14="http://schemas.microsoft.com/office/powerpoint/2010/main" val="762552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Deep Learning is based on artificial neural networks that are inspired by the structure and function of the human brain. We will explore the basics of neural networks, the process of backpropagation, and how deep learning is different from traditional machine learning.</a:t>
            </a:r>
          </a:p>
        </p:txBody>
      </p:sp>
      <p:sp>
        <p:nvSpPr>
          <p:cNvPr id="4" name="Slide Number Placeholder 3"/>
          <p:cNvSpPr>
            <a:spLocks noGrp="1"/>
          </p:cNvSpPr>
          <p:nvPr>
            <p:ph type="sldNum" sz="quarter" idx="5"/>
          </p:nvPr>
        </p:nvSpPr>
        <p:spPr/>
        <p:txBody>
          <a:bodyPr/>
          <a:lstStyle/>
          <a:p>
            <a:fld id="{72DB7D89-5D7E-D744-AE1D-BDD3F8402C8C}" type="slidenum">
              <a:rPr lang="en-US" smtClean="0"/>
              <a:t>3</a:t>
            </a:fld>
            <a:endParaRPr lang="en-US"/>
          </a:p>
        </p:txBody>
      </p:sp>
    </p:spTree>
    <p:extLst>
      <p:ext uri="{BB962C8B-B14F-4D97-AF65-F5344CB8AC3E}">
        <p14:creationId xmlns:p14="http://schemas.microsoft.com/office/powerpoint/2010/main" val="1256619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Deep Learning is a subset of machine learning that uses neural networks to model and solve complex problems. It has led to breakthroughs in areas such as computer vision, natural language processing, and speech recognition.</a:t>
            </a:r>
          </a:p>
        </p:txBody>
      </p:sp>
      <p:sp>
        <p:nvSpPr>
          <p:cNvPr id="4" name="Slide Number Placeholder 3"/>
          <p:cNvSpPr>
            <a:spLocks noGrp="1"/>
          </p:cNvSpPr>
          <p:nvPr>
            <p:ph type="sldNum" sz="quarter" idx="5"/>
          </p:nvPr>
        </p:nvSpPr>
        <p:spPr/>
        <p:txBody>
          <a:bodyPr/>
          <a:lstStyle/>
          <a:p>
            <a:fld id="{72DB7D89-5D7E-D744-AE1D-BDD3F8402C8C}" type="slidenum">
              <a:rPr lang="en-US" smtClean="0"/>
              <a:t>4</a:t>
            </a:fld>
            <a:endParaRPr lang="en-US"/>
          </a:p>
        </p:txBody>
      </p:sp>
    </p:spTree>
    <p:extLst>
      <p:ext uri="{BB962C8B-B14F-4D97-AF65-F5344CB8AC3E}">
        <p14:creationId xmlns:p14="http://schemas.microsoft.com/office/powerpoint/2010/main" val="3913755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Neural networks are the building blocks of deep learning. They are composed of layers of interconnected neurons that can learn to recognize patterns in data. We will explore the basics of how neural networks work and their different components.</a:t>
            </a:r>
          </a:p>
        </p:txBody>
      </p:sp>
      <p:sp>
        <p:nvSpPr>
          <p:cNvPr id="4" name="Slide Number Placeholder 3"/>
          <p:cNvSpPr>
            <a:spLocks noGrp="1"/>
          </p:cNvSpPr>
          <p:nvPr>
            <p:ph type="sldNum" sz="quarter" idx="5"/>
          </p:nvPr>
        </p:nvSpPr>
        <p:spPr/>
        <p:txBody>
          <a:bodyPr/>
          <a:lstStyle/>
          <a:p>
            <a:fld id="{72DB7D89-5D7E-D744-AE1D-BDD3F8402C8C}" type="slidenum">
              <a:rPr lang="en-US" smtClean="0"/>
              <a:t>5</a:t>
            </a:fld>
            <a:endParaRPr lang="en-US"/>
          </a:p>
        </p:txBody>
      </p:sp>
    </p:spTree>
    <p:extLst>
      <p:ext uri="{BB962C8B-B14F-4D97-AF65-F5344CB8AC3E}">
        <p14:creationId xmlns:p14="http://schemas.microsoft.com/office/powerpoint/2010/main" val="3225014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Backpropagation is the process of training a neural network by adjusting the weights of its connections. We will explore how backpropagation works and how it is used to train deep learning models.</a:t>
            </a:r>
          </a:p>
        </p:txBody>
      </p:sp>
      <p:sp>
        <p:nvSpPr>
          <p:cNvPr id="4" name="Slide Number Placeholder 3"/>
          <p:cNvSpPr>
            <a:spLocks noGrp="1"/>
          </p:cNvSpPr>
          <p:nvPr>
            <p:ph type="sldNum" sz="quarter" idx="5"/>
          </p:nvPr>
        </p:nvSpPr>
        <p:spPr/>
        <p:txBody>
          <a:bodyPr/>
          <a:lstStyle/>
          <a:p>
            <a:fld id="{72DB7D89-5D7E-D744-AE1D-BDD3F8402C8C}" type="slidenum">
              <a:rPr lang="en-US" smtClean="0"/>
              <a:t>6</a:t>
            </a:fld>
            <a:endParaRPr lang="en-US"/>
          </a:p>
        </p:txBody>
      </p:sp>
    </p:spTree>
    <p:extLst>
      <p:ext uri="{BB962C8B-B14F-4D97-AF65-F5344CB8AC3E}">
        <p14:creationId xmlns:p14="http://schemas.microsoft.com/office/powerpoint/2010/main" val="1633775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several types of deep learning, each with its own strengths and weaknesses. We will explore Convolutional Neural Networks (CNNs), Recurrent Neural Networks (RNNs), and Generative Adversarial Networks (GANs).</a:t>
            </a:r>
          </a:p>
        </p:txBody>
      </p:sp>
      <p:sp>
        <p:nvSpPr>
          <p:cNvPr id="4" name="Slide Number Placeholder 3"/>
          <p:cNvSpPr>
            <a:spLocks noGrp="1"/>
          </p:cNvSpPr>
          <p:nvPr>
            <p:ph type="sldNum" sz="quarter" idx="5"/>
          </p:nvPr>
        </p:nvSpPr>
        <p:spPr/>
        <p:txBody>
          <a:bodyPr/>
          <a:lstStyle/>
          <a:p>
            <a:fld id="{72DB7D89-5D7E-D744-AE1D-BDD3F8402C8C}" type="slidenum">
              <a:rPr lang="en-US" smtClean="0"/>
              <a:t>7</a:t>
            </a:fld>
            <a:endParaRPr lang="en-US"/>
          </a:p>
        </p:txBody>
      </p:sp>
    </p:spTree>
    <p:extLst>
      <p:ext uri="{BB962C8B-B14F-4D97-AF65-F5344CB8AC3E}">
        <p14:creationId xmlns:p14="http://schemas.microsoft.com/office/powerpoint/2010/main" val="205352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CNNs are commonly used in computer vision tasks, such as image and video recognition. They are designed to recognize visual patterns in data and are often used in applications such as facial recognition and autonomous vehicles.</a:t>
            </a:r>
          </a:p>
        </p:txBody>
      </p:sp>
      <p:sp>
        <p:nvSpPr>
          <p:cNvPr id="4" name="Slide Number Placeholder 3"/>
          <p:cNvSpPr>
            <a:spLocks noGrp="1"/>
          </p:cNvSpPr>
          <p:nvPr>
            <p:ph type="sldNum" sz="quarter" idx="5"/>
          </p:nvPr>
        </p:nvSpPr>
        <p:spPr/>
        <p:txBody>
          <a:bodyPr/>
          <a:lstStyle/>
          <a:p>
            <a:fld id="{72DB7D89-5D7E-D744-AE1D-BDD3F8402C8C}" type="slidenum">
              <a:rPr lang="en-US" smtClean="0"/>
              <a:t>8</a:t>
            </a:fld>
            <a:endParaRPr lang="en-US"/>
          </a:p>
        </p:txBody>
      </p:sp>
    </p:spTree>
    <p:extLst>
      <p:ext uri="{BB962C8B-B14F-4D97-AF65-F5344CB8AC3E}">
        <p14:creationId xmlns:p14="http://schemas.microsoft.com/office/powerpoint/2010/main" val="3975365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RNNs are used for sequence learning tasks, such as natural language processing and speech recognition. They are designed to recognize patterns in sequential data and can be used to generate text or speech.</a:t>
            </a:r>
          </a:p>
        </p:txBody>
      </p:sp>
      <p:sp>
        <p:nvSpPr>
          <p:cNvPr id="4" name="Slide Number Placeholder 3"/>
          <p:cNvSpPr>
            <a:spLocks noGrp="1"/>
          </p:cNvSpPr>
          <p:nvPr>
            <p:ph type="sldNum" sz="quarter" idx="5"/>
          </p:nvPr>
        </p:nvSpPr>
        <p:spPr/>
        <p:txBody>
          <a:bodyPr/>
          <a:lstStyle/>
          <a:p>
            <a:fld id="{72DB7D89-5D7E-D744-AE1D-BDD3F8402C8C}" type="slidenum">
              <a:rPr lang="en-US" smtClean="0"/>
              <a:t>9</a:t>
            </a:fld>
            <a:endParaRPr lang="en-US"/>
          </a:p>
        </p:txBody>
      </p:sp>
    </p:spTree>
    <p:extLst>
      <p:ext uri="{BB962C8B-B14F-4D97-AF65-F5344CB8AC3E}">
        <p14:creationId xmlns:p14="http://schemas.microsoft.com/office/powerpoint/2010/main" val="25776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6/22/24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204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6/22/24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57112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6/22/24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571910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6/22/24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84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6/22/24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65323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6/22/24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37780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6/22/24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56810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6/22/24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0261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6/22/24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31537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6/22/24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33589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6/22/24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91765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6/22/24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994A51B-8DE7-F628-E923-5CD5CBD3D121}"/>
              </a:ext>
            </a:extLst>
          </p:cNvPr>
          <p:cNvSpPr txBox="1"/>
          <p:nvPr userDrawn="1">
            <p:extLst>
              <p:ext uri="{1162E1C5-73C7-4A58-AE30-91384D911F3F}">
                <p184:classification xmlns:p184="http://schemas.microsoft.com/office/powerpoint/2018/4/main" val="hdr"/>
              </p:ext>
            </p:extLst>
          </p:nvPr>
        </p:nvSpPr>
        <p:spPr>
          <a:xfrm>
            <a:off x="63500" y="63500"/>
            <a:ext cx="1192213" cy="152400"/>
          </a:xfrm>
          <a:prstGeom prst="rect">
            <a:avLst/>
          </a:prstGeom>
        </p:spPr>
        <p:txBody>
          <a:bodyPr horzOverflow="overflow" lIns="0" tIns="0" rIns="0" bIns="0">
            <a:spAutoFit/>
          </a:bodyPr>
          <a:lstStyle/>
          <a:p>
            <a:pPr algn="l"/>
            <a:r>
              <a:rPr lang="en-US" sz="1000">
                <a:solidFill>
                  <a:srgbClr val="0000FF"/>
                </a:solidFill>
                <a:latin typeface="Calibri" panose="020F0502020204030204" pitchFamily="34" charset="0"/>
                <a:cs typeface="Calibri" panose="020F0502020204030204" pitchFamily="34" charset="0"/>
              </a:rPr>
              <a:t>TechnipFMC | Internal</a:t>
            </a:r>
          </a:p>
        </p:txBody>
      </p:sp>
    </p:spTree>
    <p:extLst>
      <p:ext uri="{BB962C8B-B14F-4D97-AF65-F5344CB8AC3E}">
        <p14:creationId xmlns:p14="http://schemas.microsoft.com/office/powerpoint/2010/main" val="4132364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Red Triangles">
            <a:extLst>
              <a:ext uri="{FF2B5EF4-FFF2-40B4-BE49-F238E27FC236}">
                <a16:creationId xmlns:a16="http://schemas.microsoft.com/office/drawing/2014/main" id="{F0A039A1-AF9E-46E1-8922-E8C3FBFC0DCA}"/>
              </a:ext>
            </a:extLst>
          </p:cNvPr>
          <p:cNvPicPr>
            <a:picLocks noChangeAspect="1"/>
          </p:cNvPicPr>
          <p:nvPr/>
        </p:nvPicPr>
        <p:blipFill rotWithShape="1">
          <a:blip r:embed="rId3"/>
          <a:srcRect l="4456" t="5895" r="4635" b="19725"/>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0BDEBBEB-EEF0-50AA-EE29-3CE76E11BD56}"/>
              </a:ext>
            </a:extLst>
          </p:cNvPr>
          <p:cNvSpPr>
            <a:spLocks noGrp="1"/>
          </p:cNvSpPr>
          <p:nvPr>
            <p:ph type="ctrTitle"/>
          </p:nvPr>
        </p:nvSpPr>
        <p:spPr>
          <a:xfrm>
            <a:off x="320039" y="175147"/>
            <a:ext cx="7978385" cy="916234"/>
          </a:xfrm>
        </p:spPr>
        <p:txBody>
          <a:bodyPr anchor="ctr">
            <a:normAutofit/>
          </a:bodyPr>
          <a:lstStyle/>
          <a:p>
            <a:r>
              <a:rPr lang="en-US" sz="3600"/>
              <a:t>Introduction to Deep Learning</a:t>
            </a:r>
          </a:p>
        </p:txBody>
      </p:sp>
      <p:sp>
        <p:nvSpPr>
          <p:cNvPr id="3" name="Subtitle 2">
            <a:extLst>
              <a:ext uri="{FF2B5EF4-FFF2-40B4-BE49-F238E27FC236}">
                <a16:creationId xmlns:a16="http://schemas.microsoft.com/office/drawing/2014/main" id="{CB605D7C-13B1-E2F4-5194-EC4D46849E2E}"/>
              </a:ext>
            </a:extLst>
          </p:cNvPr>
          <p:cNvSpPr>
            <a:spLocks noGrp="1"/>
          </p:cNvSpPr>
          <p:nvPr>
            <p:ph type="subTitle" idx="1"/>
          </p:nvPr>
        </p:nvSpPr>
        <p:spPr>
          <a:xfrm>
            <a:off x="8298426" y="196597"/>
            <a:ext cx="3634494" cy="868139"/>
          </a:xfrm>
        </p:spPr>
        <p:txBody>
          <a:bodyPr anchor="ctr">
            <a:normAutofit/>
          </a:bodyPr>
          <a:lstStyle/>
          <a:p>
            <a:pPr algn="r"/>
            <a:r>
              <a:rPr lang="en-US" sz="1800"/>
              <a:t>Exploring artificial neural networks for complex problem-solving</a:t>
            </a:r>
          </a:p>
        </p:txBody>
      </p:sp>
    </p:spTree>
    <p:extLst>
      <p:ext uri="{BB962C8B-B14F-4D97-AF65-F5344CB8AC3E}">
        <p14:creationId xmlns:p14="http://schemas.microsoft.com/office/powerpoint/2010/main" val="22222274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42"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5" name="Content Placeholder 4" descr="3D laser pattern">
            <a:extLst>
              <a:ext uri="{FF2B5EF4-FFF2-40B4-BE49-F238E27FC236}">
                <a16:creationId xmlns:a16="http://schemas.microsoft.com/office/drawing/2014/main" id="{22AAED20-D619-44F6-92F8-617D4551BAB6}"/>
              </a:ext>
            </a:extLst>
          </p:cNvPr>
          <p:cNvPicPr>
            <a:picLocks noGrp="1" noChangeAspect="1"/>
          </p:cNvPicPr>
          <p:nvPr>
            <p:ph sz="half" idx="1"/>
          </p:nvPr>
        </p:nvPicPr>
        <p:blipFill rotWithShape="1">
          <a:blip r:embed="rId3"/>
          <a:srcRect r="21585" b="-1"/>
          <a:stretch/>
        </p:blipFill>
        <p:spPr>
          <a:xfrm>
            <a:off x="-1" y="10"/>
            <a:ext cx="8056345" cy="6857990"/>
          </a:xfrm>
          <a:prstGeom prst="rect">
            <a:avLst/>
          </a:prstGeom>
        </p:spPr>
      </p:pic>
      <p:sp>
        <p:nvSpPr>
          <p:cNvPr id="2" name="Title 1">
            <a:extLst>
              <a:ext uri="{FF2B5EF4-FFF2-40B4-BE49-F238E27FC236}">
                <a16:creationId xmlns:a16="http://schemas.microsoft.com/office/drawing/2014/main" id="{0F214AB2-D89B-436E-5600-FDEDFE9CC9FB}"/>
              </a:ext>
            </a:extLst>
          </p:cNvPr>
          <p:cNvSpPr>
            <a:spLocks noGrp="1"/>
          </p:cNvSpPr>
          <p:nvPr>
            <p:ph type="title"/>
          </p:nvPr>
        </p:nvSpPr>
        <p:spPr>
          <a:xfrm>
            <a:off x="8652507" y="1358671"/>
            <a:ext cx="2843711" cy="1493327"/>
          </a:xfrm>
        </p:spPr>
        <p:txBody>
          <a:bodyPr vert="horz" lIns="91440" tIns="45720" rIns="91440" bIns="45720" rtlCol="0" anchor="ctr">
            <a:normAutofit/>
          </a:bodyPr>
          <a:lstStyle/>
          <a:p>
            <a:pPr>
              <a:lnSpc>
                <a:spcPct val="90000"/>
              </a:lnSpc>
            </a:pPr>
            <a:r>
              <a:rPr lang="en-US" sz="2500"/>
              <a:t>Generative Adversarial Networks (GANs)</a:t>
            </a:r>
          </a:p>
        </p:txBody>
      </p:sp>
      <p:sp>
        <p:nvSpPr>
          <p:cNvPr id="4" name="Content Placeholder 3">
            <a:extLst>
              <a:ext uri="{FF2B5EF4-FFF2-40B4-BE49-F238E27FC236}">
                <a16:creationId xmlns:a16="http://schemas.microsoft.com/office/drawing/2014/main" id="{A0D2CDD0-5D0E-547B-EF5D-9CCE4A2D512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652509" y="3359338"/>
            <a:ext cx="2843711" cy="2862072"/>
          </a:xfrm>
        </p:spPr>
        <p:txBody>
          <a:bodyPr>
            <a:normAutofit/>
          </a:bodyPr>
          <a:lstStyle/>
          <a:p>
            <a:pPr marL="0" indent="0">
              <a:spcBef>
                <a:spcPts val="2500"/>
              </a:spcBef>
              <a:buNone/>
            </a:pPr>
            <a:endParaRPr lang="en-US" sz="1400" b="1"/>
          </a:p>
          <a:p>
            <a:pPr marL="0" lvl="1" indent="0">
              <a:buNone/>
            </a:pPr>
            <a:r>
              <a:rPr lang="en-US" sz="1400"/>
              <a:t>GANs are a type of neural network used for generative modeling tasks, such as image and video generation, that can produce realistic data using unsupervised learning.</a:t>
            </a:r>
          </a:p>
        </p:txBody>
      </p:sp>
      <p:cxnSp>
        <p:nvCxnSpPr>
          <p:cNvPr id="16" name="Straight Connector 15">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41170" y="1172935"/>
            <a:ext cx="2653318"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41170" y="3105667"/>
            <a:ext cx="265331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7464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cxnSp>
        <p:nvCxnSpPr>
          <p:cNvPr id="10" name="Straight Connector 9">
            <a:extLst>
              <a:ext uri="{FF2B5EF4-FFF2-40B4-BE49-F238E27FC236}">
                <a16:creationId xmlns:a16="http://schemas.microsoft.com/office/drawing/2014/main" id="{22F20000-FD86-48F6-9363-FEC90C932D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72AE332-6ACA-45BE-875F-91A291D4A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523E419-2626-00CA-5FFB-1981EFD722EE}"/>
              </a:ext>
            </a:extLst>
          </p:cNvPr>
          <p:cNvSpPr>
            <a:spLocks noGrp="1"/>
          </p:cNvSpPr>
          <p:nvPr>
            <p:ph type="title"/>
          </p:nvPr>
        </p:nvSpPr>
        <p:spPr>
          <a:xfrm>
            <a:off x="702129" y="914760"/>
            <a:ext cx="3678485" cy="3543764"/>
          </a:xfrm>
        </p:spPr>
        <p:txBody>
          <a:bodyPr>
            <a:normAutofit/>
          </a:bodyPr>
          <a:lstStyle/>
          <a:p>
            <a:r>
              <a:rPr lang="en-US"/>
              <a:t>Applications of Deep Learning</a:t>
            </a:r>
          </a:p>
        </p:txBody>
      </p:sp>
      <p:sp>
        <p:nvSpPr>
          <p:cNvPr id="3" name="Content Placeholder 2">
            <a:extLst>
              <a:ext uri="{FF2B5EF4-FFF2-40B4-BE49-F238E27FC236}">
                <a16:creationId xmlns:a16="http://schemas.microsoft.com/office/drawing/2014/main" id="{0AE474D1-37A4-7949-3011-35124AA62C63}"/>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773168" y="993228"/>
            <a:ext cx="6720840" cy="4935981"/>
          </a:xfrm>
        </p:spPr>
        <p:txBody>
          <a:bodyPr>
            <a:normAutofit/>
          </a:bodyPr>
          <a:lstStyle/>
          <a:p>
            <a:pPr marL="0" indent="0">
              <a:spcBef>
                <a:spcPts val="2500"/>
              </a:spcBef>
              <a:buNone/>
            </a:pPr>
            <a:r>
              <a:rPr lang="en-US" sz="1400" b="1"/>
              <a:t>Computer Vision</a:t>
            </a:r>
          </a:p>
          <a:p>
            <a:pPr marL="0" lvl="1" indent="0">
              <a:buNone/>
            </a:pPr>
            <a:r>
              <a:rPr lang="en-US" sz="1400"/>
              <a:t>Deep learning is being used to develop computer vision systems that can recognize and identify objects, people, and scenes in images and videos. This has many applications in fields like healthcare, transportation, and security.</a:t>
            </a:r>
          </a:p>
          <a:p>
            <a:pPr marL="0" indent="0">
              <a:spcBef>
                <a:spcPts val="2500"/>
              </a:spcBef>
              <a:buNone/>
            </a:pPr>
            <a:r>
              <a:rPr lang="en-US" sz="1400" b="1"/>
              <a:t>Natural Language Processing</a:t>
            </a:r>
          </a:p>
          <a:p>
            <a:pPr marL="0" lvl="1" indent="0">
              <a:buNone/>
            </a:pPr>
            <a:r>
              <a:rPr lang="en-US" sz="1400"/>
              <a:t>Deep learning is being used to develop natural language processing systems that can understand and process human language. This has many applications in fields like customer service, language translation, and voice recognition.</a:t>
            </a:r>
          </a:p>
          <a:p>
            <a:pPr marL="0" indent="0">
              <a:spcBef>
                <a:spcPts val="2500"/>
              </a:spcBef>
              <a:buNone/>
            </a:pPr>
            <a:r>
              <a:rPr lang="en-US" sz="1400" b="1"/>
              <a:t>Recommendation Systems</a:t>
            </a:r>
          </a:p>
          <a:p>
            <a:pPr marL="0" lvl="1" indent="0">
              <a:buNone/>
            </a:pPr>
            <a:r>
              <a:rPr lang="en-US" sz="1400"/>
              <a:t>Deep learning is being used to develop recommendation systems that can provide personalized recommendations for products, services, and content. This has many applications in fields like e-commerce, entertainment, and education.</a:t>
            </a:r>
          </a:p>
        </p:txBody>
      </p:sp>
    </p:spTree>
    <p:extLst>
      <p:ext uri="{BB962C8B-B14F-4D97-AF65-F5344CB8AC3E}">
        <p14:creationId xmlns:p14="http://schemas.microsoft.com/office/powerpoint/2010/main" val="36135928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I Artificial intelligence abstract neural network future technology internet of things big data">
            <a:extLst>
              <a:ext uri="{FF2B5EF4-FFF2-40B4-BE49-F238E27FC236}">
                <a16:creationId xmlns:a16="http://schemas.microsoft.com/office/drawing/2014/main" id="{80EE0E2D-2416-41E1-B4CD-65A72D3D32C4}"/>
              </a:ext>
            </a:extLst>
          </p:cNvPr>
          <p:cNvPicPr>
            <a:picLocks noGrp="1" noChangeAspect="1"/>
          </p:cNvPicPr>
          <p:nvPr>
            <p:ph sz="half" idx="1"/>
          </p:nvPr>
        </p:nvPicPr>
        <p:blipFill rotWithShape="1">
          <a:blip r:embed="rId3"/>
          <a:srcRect l="26845" r="27276" b="1"/>
          <a:stretch/>
        </p:blipFill>
        <p:spPr>
          <a:xfrm>
            <a:off x="20" y="-17929"/>
            <a:ext cx="4206220" cy="6875929"/>
          </a:xfrm>
          <a:prstGeom prst="rect">
            <a:avLst/>
          </a:prstGeom>
        </p:spPr>
      </p:pic>
      <p:sp>
        <p:nvSpPr>
          <p:cNvPr id="2" name="Title 1">
            <a:extLst>
              <a:ext uri="{FF2B5EF4-FFF2-40B4-BE49-F238E27FC236}">
                <a16:creationId xmlns:a16="http://schemas.microsoft.com/office/drawing/2014/main" id="{6FAAF358-6434-350A-15F9-2F81498B9D5B}"/>
              </a:ext>
            </a:extLst>
          </p:cNvPr>
          <p:cNvSpPr>
            <a:spLocks noGrp="1"/>
          </p:cNvSpPr>
          <p:nvPr>
            <p:ph type="title"/>
          </p:nvPr>
        </p:nvSpPr>
        <p:spPr>
          <a:xfrm>
            <a:off x="4866968" y="914400"/>
            <a:ext cx="6627924" cy="1307592"/>
          </a:xfrm>
        </p:spPr>
        <p:txBody>
          <a:bodyPr vert="horz" lIns="91440" tIns="45720" rIns="91440" bIns="45720" rtlCol="0" anchor="t">
            <a:normAutofit/>
          </a:bodyPr>
          <a:lstStyle/>
          <a:p>
            <a:r>
              <a:rPr lang="en-US"/>
              <a:t>Computer Vision</a:t>
            </a:r>
          </a:p>
        </p:txBody>
      </p:sp>
      <p:sp>
        <p:nvSpPr>
          <p:cNvPr id="4" name="Content Placeholder 3">
            <a:extLst>
              <a:ext uri="{FF2B5EF4-FFF2-40B4-BE49-F238E27FC236}">
                <a16:creationId xmlns:a16="http://schemas.microsoft.com/office/drawing/2014/main" id="{4FFE71C0-1412-5409-504E-6237554AF82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66968" y="2221992"/>
            <a:ext cx="6627924" cy="3739896"/>
          </a:xfrm>
        </p:spPr>
        <p:txBody>
          <a:bodyPr>
            <a:normAutofit/>
          </a:bodyPr>
          <a:lstStyle/>
          <a:p>
            <a:pPr marL="0" indent="0">
              <a:spcBef>
                <a:spcPts val="2500"/>
              </a:spcBef>
              <a:buNone/>
            </a:pPr>
            <a:r>
              <a:rPr lang="en-US" sz="1400" b="1"/>
              <a:t>Object Recognition</a:t>
            </a:r>
          </a:p>
          <a:p>
            <a:pPr marL="0" lvl="1" indent="0">
              <a:buNone/>
            </a:pPr>
            <a:r>
              <a:rPr lang="en-US" sz="1400"/>
              <a:t>Deep learning is being used to improve object recognition in computer vision, making it easier to identify and classify objects in images and video.</a:t>
            </a:r>
          </a:p>
          <a:p>
            <a:pPr marL="0" indent="0">
              <a:spcBef>
                <a:spcPts val="2500"/>
              </a:spcBef>
              <a:buNone/>
            </a:pPr>
            <a:r>
              <a:rPr lang="en-US" sz="1400" b="1"/>
              <a:t>Facial Recognition</a:t>
            </a:r>
          </a:p>
          <a:p>
            <a:pPr marL="0" lvl="1" indent="0">
              <a:buNone/>
            </a:pPr>
            <a:r>
              <a:rPr lang="en-US" sz="1400"/>
              <a:t>Deep learning is being used to improve facial recognition in computer vision, making it easier to identify and verify individuals based on facial features.</a:t>
            </a:r>
          </a:p>
          <a:p>
            <a:pPr marL="0" indent="0">
              <a:spcBef>
                <a:spcPts val="2500"/>
              </a:spcBef>
              <a:buNone/>
            </a:pPr>
            <a:r>
              <a:rPr lang="en-US" sz="1400" b="1"/>
              <a:t>Autonomous Vehicles</a:t>
            </a:r>
          </a:p>
          <a:p>
            <a:pPr marL="0" lvl="1" indent="0">
              <a:buNone/>
            </a:pPr>
            <a:r>
              <a:rPr lang="en-US" sz="1400"/>
              <a:t>Deep learning is being used to improve the perception and decision-making capabilities of autonomous vehicles, allowing them to navigate and interact with the environment more safely and efficiently.</a:t>
            </a:r>
          </a:p>
        </p:txBody>
      </p:sp>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908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rtificial Intelligence digital concept with brain shape">
            <a:extLst>
              <a:ext uri="{FF2B5EF4-FFF2-40B4-BE49-F238E27FC236}">
                <a16:creationId xmlns:a16="http://schemas.microsoft.com/office/drawing/2014/main" id="{29EE94A7-6A30-4339-B0DE-509CCD01F39D}"/>
              </a:ext>
            </a:extLst>
          </p:cNvPr>
          <p:cNvPicPr>
            <a:picLocks noGrp="1" noChangeAspect="1"/>
          </p:cNvPicPr>
          <p:nvPr>
            <p:ph sz="half" idx="1"/>
          </p:nvPr>
        </p:nvPicPr>
        <p:blipFill rotWithShape="1">
          <a:blip r:embed="rId3"/>
          <a:srcRect l="47343" r="18247" b="1"/>
          <a:stretch/>
        </p:blipFill>
        <p:spPr>
          <a:xfrm>
            <a:off x="20" y="-17929"/>
            <a:ext cx="4206220" cy="6875929"/>
          </a:xfrm>
          <a:prstGeom prst="rect">
            <a:avLst/>
          </a:prstGeom>
        </p:spPr>
      </p:pic>
      <p:sp>
        <p:nvSpPr>
          <p:cNvPr id="2" name="Title 1">
            <a:extLst>
              <a:ext uri="{FF2B5EF4-FFF2-40B4-BE49-F238E27FC236}">
                <a16:creationId xmlns:a16="http://schemas.microsoft.com/office/drawing/2014/main" id="{39D1C5E6-5A4B-3702-67EE-87662C314D3E}"/>
              </a:ext>
            </a:extLst>
          </p:cNvPr>
          <p:cNvSpPr>
            <a:spLocks noGrp="1"/>
          </p:cNvSpPr>
          <p:nvPr>
            <p:ph type="title"/>
          </p:nvPr>
        </p:nvSpPr>
        <p:spPr>
          <a:xfrm>
            <a:off x="4866968" y="914400"/>
            <a:ext cx="6627924" cy="1307592"/>
          </a:xfrm>
        </p:spPr>
        <p:txBody>
          <a:bodyPr vert="horz" lIns="91440" tIns="45720" rIns="91440" bIns="45720" rtlCol="0" anchor="t">
            <a:normAutofit/>
          </a:bodyPr>
          <a:lstStyle/>
          <a:p>
            <a:pPr>
              <a:lnSpc>
                <a:spcPct val="90000"/>
              </a:lnSpc>
            </a:pPr>
            <a:r>
              <a:rPr lang="en-US"/>
              <a:t>Natural Language Processing (NLP)</a:t>
            </a:r>
          </a:p>
        </p:txBody>
      </p:sp>
      <p:sp>
        <p:nvSpPr>
          <p:cNvPr id="4" name="Content Placeholder 3">
            <a:extLst>
              <a:ext uri="{FF2B5EF4-FFF2-40B4-BE49-F238E27FC236}">
                <a16:creationId xmlns:a16="http://schemas.microsoft.com/office/drawing/2014/main" id="{08D804B5-7A44-DE90-376B-E829A6A1599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66968" y="2221992"/>
            <a:ext cx="6627924" cy="3739896"/>
          </a:xfrm>
        </p:spPr>
        <p:txBody>
          <a:bodyPr>
            <a:normAutofit/>
          </a:bodyPr>
          <a:lstStyle/>
          <a:p>
            <a:pPr marL="0" indent="0">
              <a:spcBef>
                <a:spcPts val="2500"/>
              </a:spcBef>
              <a:buNone/>
            </a:pPr>
            <a:r>
              <a:rPr lang="en-US" sz="1400" b="1"/>
              <a:t>Machine Translation</a:t>
            </a:r>
          </a:p>
          <a:p>
            <a:pPr marL="0" lvl="1" indent="0">
              <a:buNone/>
            </a:pPr>
            <a:r>
              <a:rPr lang="en-US" sz="1400"/>
              <a:t>Deep learning has revolutionized machine translation by enabling models to learn from large amounts of parallel text data, resulting in more accurate translations across different languages.</a:t>
            </a:r>
          </a:p>
          <a:p>
            <a:pPr marL="0" indent="0">
              <a:spcBef>
                <a:spcPts val="2500"/>
              </a:spcBef>
              <a:buNone/>
            </a:pPr>
            <a:r>
              <a:rPr lang="en-US" sz="1400" b="1"/>
              <a:t>Sentiment Analysis</a:t>
            </a:r>
          </a:p>
          <a:p>
            <a:pPr marL="0" lvl="1" indent="0">
              <a:buNone/>
            </a:pPr>
            <a:r>
              <a:rPr lang="en-US" sz="1400"/>
              <a:t>Deep learning models have been shown to be effective in sentiment analysis by learning from large amounts of labeled data, enabling more accurate detection of positive, negative, or neutral sentiment in text data.</a:t>
            </a:r>
          </a:p>
          <a:p>
            <a:pPr marL="0" indent="0">
              <a:spcBef>
                <a:spcPts val="2500"/>
              </a:spcBef>
              <a:buNone/>
            </a:pPr>
            <a:r>
              <a:rPr lang="en-US" sz="1400" b="1"/>
              <a:t>Speech Recognition</a:t>
            </a:r>
          </a:p>
          <a:p>
            <a:pPr marL="0" lvl="1" indent="0">
              <a:buNone/>
            </a:pPr>
            <a:r>
              <a:rPr lang="en-US" sz="1400"/>
              <a:t>Deep learning has enabled significant advances in speech recognition, enabling more accurate transcription of speech data and facilitating the development of voice-enabled applications and devices.</a:t>
            </a:r>
          </a:p>
        </p:txBody>
      </p:sp>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6229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onnection, Human Resources, Teamwork, Leadership, Wooden Block">
            <a:extLst>
              <a:ext uri="{FF2B5EF4-FFF2-40B4-BE49-F238E27FC236}">
                <a16:creationId xmlns:a16="http://schemas.microsoft.com/office/drawing/2014/main" id="{642C4E30-F6D9-4171-A232-EAD7665F16D8}"/>
              </a:ext>
            </a:extLst>
          </p:cNvPr>
          <p:cNvPicPr>
            <a:picLocks noGrp="1" noChangeAspect="1"/>
          </p:cNvPicPr>
          <p:nvPr>
            <p:ph sz="half" idx="1"/>
          </p:nvPr>
        </p:nvPicPr>
        <p:blipFill rotWithShape="1">
          <a:blip r:embed="rId3"/>
          <a:srcRect l="19788" r="21383" b="-1"/>
          <a:stretch/>
        </p:blipFill>
        <p:spPr>
          <a:xfrm>
            <a:off x="20" y="10"/>
            <a:ext cx="6044164" cy="6857990"/>
          </a:xfrm>
          <a:prstGeom prst="rect">
            <a:avLst/>
          </a:prstGeom>
        </p:spPr>
      </p:pic>
      <p:sp>
        <p:nvSpPr>
          <p:cNvPr id="2" name="Title 1">
            <a:extLst>
              <a:ext uri="{FF2B5EF4-FFF2-40B4-BE49-F238E27FC236}">
                <a16:creationId xmlns:a16="http://schemas.microsoft.com/office/drawing/2014/main" id="{1DA44FC8-85F4-6E60-7216-BD72C6F55128}"/>
              </a:ext>
            </a:extLst>
          </p:cNvPr>
          <p:cNvSpPr>
            <a:spLocks noGrp="1"/>
          </p:cNvSpPr>
          <p:nvPr>
            <p:ph type="title"/>
          </p:nvPr>
        </p:nvSpPr>
        <p:spPr>
          <a:xfrm>
            <a:off x="6696186" y="909637"/>
            <a:ext cx="4800600" cy="1307592"/>
          </a:xfrm>
        </p:spPr>
        <p:txBody>
          <a:bodyPr vert="horz" lIns="91440" tIns="45720" rIns="91440" bIns="45720" rtlCol="0" anchor="t">
            <a:normAutofit/>
          </a:bodyPr>
          <a:lstStyle/>
          <a:p>
            <a:pPr>
              <a:lnSpc>
                <a:spcPct val="90000"/>
              </a:lnSpc>
            </a:pPr>
            <a:r>
              <a:rPr lang="en-US"/>
              <a:t>Recommendation Systems</a:t>
            </a:r>
          </a:p>
        </p:txBody>
      </p:sp>
      <p:sp>
        <p:nvSpPr>
          <p:cNvPr id="4" name="Content Placeholder 3">
            <a:extLst>
              <a:ext uri="{FF2B5EF4-FFF2-40B4-BE49-F238E27FC236}">
                <a16:creationId xmlns:a16="http://schemas.microsoft.com/office/drawing/2014/main" id="{FF7574CD-FEAB-3B77-5B32-4ED8BA35D50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696186" y="2221992"/>
            <a:ext cx="4800600" cy="3739896"/>
          </a:xfrm>
        </p:spPr>
        <p:txBody>
          <a:bodyPr>
            <a:normAutofit/>
          </a:bodyPr>
          <a:lstStyle/>
          <a:p>
            <a:pPr marL="0" indent="0">
              <a:spcBef>
                <a:spcPts val="2500"/>
              </a:spcBef>
              <a:buNone/>
            </a:pPr>
            <a:r>
              <a:rPr lang="en-US" sz="1400" b="1"/>
              <a:t>Deep Learning for Recommendation Systems</a:t>
            </a:r>
          </a:p>
          <a:p>
            <a:pPr marL="0" lvl="1" indent="0">
              <a:buNone/>
            </a:pPr>
            <a:r>
              <a:rPr lang="en-US" sz="1400"/>
              <a:t>Deep learning is being used to improve the accuracy and effectiveness of recommendation systems, which are widely used in e-commerce and media industries to personalize user experience.</a:t>
            </a:r>
          </a:p>
          <a:p>
            <a:pPr marL="0" indent="0">
              <a:spcBef>
                <a:spcPts val="2500"/>
              </a:spcBef>
              <a:buNone/>
            </a:pPr>
            <a:r>
              <a:rPr lang="en-US" sz="1400" b="1"/>
              <a:t>Personalization of Recommendations</a:t>
            </a:r>
          </a:p>
          <a:p>
            <a:pPr marL="0" lvl="1" indent="0">
              <a:buNone/>
            </a:pPr>
            <a:r>
              <a:rPr lang="en-US" sz="1400"/>
              <a:t>Personalization is a key aspect of modern recommendation systems, enabling companies to tailor their recommendations to individual users based on their preferences, interests and behavior.</a:t>
            </a:r>
          </a:p>
        </p:txBody>
      </p:sp>
      <p:cxnSp>
        <p:nvCxnSpPr>
          <p:cNvPr id="16" name="Straight Connector 15">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6392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5" name="Content Placeholder 4" descr="A digital globe">
            <a:extLst>
              <a:ext uri="{FF2B5EF4-FFF2-40B4-BE49-F238E27FC236}">
                <a16:creationId xmlns:a16="http://schemas.microsoft.com/office/drawing/2014/main" id="{66FA6EC7-B4D5-4009-8357-E3E07CB07F6F}"/>
              </a:ext>
            </a:extLst>
          </p:cNvPr>
          <p:cNvPicPr>
            <a:picLocks noGrp="1" noChangeAspect="1"/>
          </p:cNvPicPr>
          <p:nvPr>
            <p:ph sz="half" idx="1"/>
          </p:nvPr>
        </p:nvPicPr>
        <p:blipFill rotWithShape="1">
          <a:blip r:embed="rId3"/>
          <a:srcRect l="6100" r="27821"/>
          <a:stretch/>
        </p:blipFill>
        <p:spPr>
          <a:xfrm>
            <a:off x="-1" y="10"/>
            <a:ext cx="8056345" cy="6857990"/>
          </a:xfrm>
          <a:prstGeom prst="rect">
            <a:avLst/>
          </a:prstGeom>
        </p:spPr>
      </p:pic>
      <p:sp>
        <p:nvSpPr>
          <p:cNvPr id="2" name="Title 1">
            <a:extLst>
              <a:ext uri="{FF2B5EF4-FFF2-40B4-BE49-F238E27FC236}">
                <a16:creationId xmlns:a16="http://schemas.microsoft.com/office/drawing/2014/main" id="{3984F906-2583-8DCA-B1C0-01F604E18E33}"/>
              </a:ext>
            </a:extLst>
          </p:cNvPr>
          <p:cNvSpPr>
            <a:spLocks noGrp="1"/>
          </p:cNvSpPr>
          <p:nvPr>
            <p:ph type="title"/>
          </p:nvPr>
        </p:nvSpPr>
        <p:spPr>
          <a:xfrm>
            <a:off x="8652507" y="1358671"/>
            <a:ext cx="2843711" cy="1493327"/>
          </a:xfrm>
        </p:spPr>
        <p:txBody>
          <a:bodyPr vert="horz" lIns="91440" tIns="45720" rIns="91440" bIns="45720" rtlCol="0" anchor="ctr">
            <a:normAutofit/>
          </a:bodyPr>
          <a:lstStyle/>
          <a:p>
            <a:r>
              <a:rPr lang="en-US" sz="3600"/>
              <a:t>Conclusion</a:t>
            </a:r>
          </a:p>
        </p:txBody>
      </p:sp>
      <p:sp>
        <p:nvSpPr>
          <p:cNvPr id="4" name="Content Placeholder 3">
            <a:extLst>
              <a:ext uri="{FF2B5EF4-FFF2-40B4-BE49-F238E27FC236}">
                <a16:creationId xmlns:a16="http://schemas.microsoft.com/office/drawing/2014/main" id="{0749659F-A6EE-47AE-72A9-36FB0D93024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652509" y="3359338"/>
            <a:ext cx="2843711" cy="2862072"/>
          </a:xfrm>
        </p:spPr>
        <p:txBody>
          <a:bodyPr>
            <a:normAutofit/>
          </a:bodyPr>
          <a:lstStyle/>
          <a:p>
            <a:pPr marL="0" indent="0">
              <a:spcBef>
                <a:spcPts val="2500"/>
              </a:spcBef>
              <a:buNone/>
            </a:pPr>
            <a:endParaRPr lang="en-US" sz="1400" b="1"/>
          </a:p>
          <a:p>
            <a:pPr marL="0" lvl="1" indent="0">
              <a:buNone/>
            </a:pPr>
            <a:r>
              <a:rPr lang="en-US" sz="1400"/>
              <a:t>Deep learning is revolutionizing many industries, including healthcare, finance, and transportation. It has the potential to transform the world as we know it.</a:t>
            </a:r>
          </a:p>
        </p:txBody>
      </p:sp>
      <p:cxnSp>
        <p:nvCxnSpPr>
          <p:cNvPr id="16" name="Straight Connector 15">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41170" y="1172935"/>
            <a:ext cx="2653318"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41170" y="3105667"/>
            <a:ext cx="265331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444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Social connections">
            <a:extLst>
              <a:ext uri="{FF2B5EF4-FFF2-40B4-BE49-F238E27FC236}">
                <a16:creationId xmlns:a16="http://schemas.microsoft.com/office/drawing/2014/main" id="{CDC2858B-CA4C-4CA7-BEB4-09C1868EE16C}"/>
              </a:ext>
            </a:extLst>
          </p:cNvPr>
          <p:cNvPicPr>
            <a:picLocks noGrp="1" noChangeAspect="1"/>
          </p:cNvPicPr>
          <p:nvPr>
            <p:ph sz="half" idx="1"/>
          </p:nvPr>
        </p:nvPicPr>
        <p:blipFill rotWithShape="1">
          <a:blip r:embed="rId3"/>
          <a:srcRect l="45801" r="8320" b="1"/>
          <a:stretch/>
        </p:blipFill>
        <p:spPr>
          <a:xfrm>
            <a:off x="20" y="-17929"/>
            <a:ext cx="4206220" cy="6875929"/>
          </a:xfrm>
          <a:prstGeom prst="rect">
            <a:avLst/>
          </a:prstGeom>
        </p:spPr>
      </p:pic>
      <p:sp>
        <p:nvSpPr>
          <p:cNvPr id="2" name="Title 1">
            <a:extLst>
              <a:ext uri="{FF2B5EF4-FFF2-40B4-BE49-F238E27FC236}">
                <a16:creationId xmlns:a16="http://schemas.microsoft.com/office/drawing/2014/main" id="{63C0E5AE-6E45-38EF-BDCD-D876BE9E0F73}"/>
              </a:ext>
            </a:extLst>
          </p:cNvPr>
          <p:cNvSpPr>
            <a:spLocks noGrp="1"/>
          </p:cNvSpPr>
          <p:nvPr>
            <p:ph type="title"/>
          </p:nvPr>
        </p:nvSpPr>
        <p:spPr>
          <a:xfrm>
            <a:off x="4866968" y="914400"/>
            <a:ext cx="6627924" cy="1307592"/>
          </a:xfrm>
        </p:spPr>
        <p:txBody>
          <a:bodyPr vert="horz" lIns="91440" tIns="45720" rIns="91440" bIns="45720" rtlCol="0" anchor="t">
            <a:normAutofit/>
          </a:bodyPr>
          <a:lstStyle/>
          <a:p>
            <a:r>
              <a:rPr lang="en-US"/>
              <a:t>Presentation Overview</a:t>
            </a:r>
          </a:p>
        </p:txBody>
      </p:sp>
      <p:sp>
        <p:nvSpPr>
          <p:cNvPr id="4" name="Content Placeholder 3">
            <a:extLst>
              <a:ext uri="{FF2B5EF4-FFF2-40B4-BE49-F238E27FC236}">
                <a16:creationId xmlns:a16="http://schemas.microsoft.com/office/drawing/2014/main" id="{D6DAD9F1-2E0E-87D3-5D4C-5BD136A71D0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66968" y="2221992"/>
            <a:ext cx="6627924" cy="3739896"/>
          </a:xfrm>
        </p:spPr>
        <p:txBody>
          <a:bodyPr>
            <a:normAutofit/>
          </a:bodyPr>
          <a:lstStyle/>
          <a:p>
            <a:pPr marL="0" indent="0">
              <a:spcBef>
                <a:spcPts val="2500"/>
              </a:spcBef>
              <a:buNone/>
            </a:pPr>
            <a:r>
              <a:rPr lang="en-US" sz="1400" b="1"/>
              <a:t>Fundamentals of Deep Learning</a:t>
            </a:r>
          </a:p>
          <a:p>
            <a:pPr marL="0" lvl="1" indent="0">
              <a:buNone/>
            </a:pPr>
            <a:r>
              <a:rPr lang="en-US" sz="1400"/>
              <a:t>We will explore the basics of deep learning, including neural networks and backpropagation, and their applications in various fields.</a:t>
            </a:r>
          </a:p>
          <a:p>
            <a:pPr marL="0" indent="0">
              <a:spcBef>
                <a:spcPts val="2500"/>
              </a:spcBef>
              <a:buNone/>
            </a:pPr>
            <a:r>
              <a:rPr lang="en-US" sz="1400" b="1"/>
              <a:t>Types of Deep Learning</a:t>
            </a:r>
          </a:p>
          <a:p>
            <a:pPr marL="0" lvl="1" indent="0">
              <a:buNone/>
            </a:pPr>
            <a:r>
              <a:rPr lang="en-US" sz="1400"/>
              <a:t>We will cover different types of deep learning, including Convolutional Neural Networks (CNNs), Recurrent Neural Networks (RNNs), and Generative Adversarial Networks (GANs), and their applications in various fields.</a:t>
            </a:r>
          </a:p>
          <a:p>
            <a:pPr marL="0" indent="0">
              <a:spcBef>
                <a:spcPts val="2500"/>
              </a:spcBef>
              <a:buNone/>
            </a:pPr>
            <a:r>
              <a:rPr lang="en-US" sz="1400" b="1"/>
              <a:t>Applications of Deep Learning</a:t>
            </a:r>
          </a:p>
          <a:p>
            <a:pPr marL="0" lvl="1" indent="0">
              <a:buNone/>
            </a:pPr>
            <a:r>
              <a:rPr lang="en-US" sz="1400"/>
              <a:t>We will discuss various applications of deep learning, including computer vision, natural language processing, and recommendation systems, and their real-world implications.</a:t>
            </a:r>
          </a:p>
        </p:txBody>
      </p:sp>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3206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bstract picture of the brain made up of patterns">
            <a:extLst>
              <a:ext uri="{FF2B5EF4-FFF2-40B4-BE49-F238E27FC236}">
                <a16:creationId xmlns:a16="http://schemas.microsoft.com/office/drawing/2014/main" id="{8CE27E2F-53EB-4DF2-ABB4-EE91864E52F9}"/>
              </a:ext>
            </a:extLst>
          </p:cNvPr>
          <p:cNvPicPr>
            <a:picLocks noGrp="1" noChangeAspect="1"/>
          </p:cNvPicPr>
          <p:nvPr>
            <p:ph sz="half" idx="1"/>
          </p:nvPr>
        </p:nvPicPr>
        <p:blipFill rotWithShape="1">
          <a:blip r:embed="rId3"/>
          <a:srcRect l="16708" r="14109" b="1"/>
          <a:stretch/>
        </p:blipFill>
        <p:spPr>
          <a:xfrm>
            <a:off x="20" y="10"/>
            <a:ext cx="6044164" cy="6857990"/>
          </a:xfrm>
          <a:prstGeom prst="rect">
            <a:avLst/>
          </a:prstGeom>
        </p:spPr>
      </p:pic>
      <p:sp>
        <p:nvSpPr>
          <p:cNvPr id="2" name="Title 1">
            <a:extLst>
              <a:ext uri="{FF2B5EF4-FFF2-40B4-BE49-F238E27FC236}">
                <a16:creationId xmlns:a16="http://schemas.microsoft.com/office/drawing/2014/main" id="{D17BC684-D284-9799-B2AF-83BEF77BE49E}"/>
              </a:ext>
            </a:extLst>
          </p:cNvPr>
          <p:cNvSpPr>
            <a:spLocks noGrp="1"/>
          </p:cNvSpPr>
          <p:nvPr>
            <p:ph type="title"/>
          </p:nvPr>
        </p:nvSpPr>
        <p:spPr>
          <a:xfrm>
            <a:off x="6696186" y="909637"/>
            <a:ext cx="4800600" cy="1307592"/>
          </a:xfrm>
        </p:spPr>
        <p:txBody>
          <a:bodyPr vert="horz" lIns="91440" tIns="45720" rIns="91440" bIns="45720" rtlCol="0" anchor="t">
            <a:normAutofit/>
          </a:bodyPr>
          <a:lstStyle/>
          <a:p>
            <a:pPr>
              <a:lnSpc>
                <a:spcPct val="90000"/>
              </a:lnSpc>
            </a:pPr>
            <a:r>
              <a:rPr lang="en-US"/>
              <a:t>Fundamentals of Deep Learning</a:t>
            </a:r>
          </a:p>
        </p:txBody>
      </p:sp>
      <p:sp>
        <p:nvSpPr>
          <p:cNvPr id="4" name="Content Placeholder 3">
            <a:extLst>
              <a:ext uri="{FF2B5EF4-FFF2-40B4-BE49-F238E27FC236}">
                <a16:creationId xmlns:a16="http://schemas.microsoft.com/office/drawing/2014/main" id="{8EA44AFA-F5FE-EDDF-D1A7-4E821EE1689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696186" y="2221992"/>
            <a:ext cx="4800600" cy="3739896"/>
          </a:xfrm>
        </p:spPr>
        <p:txBody>
          <a:bodyPr>
            <a:normAutofit/>
          </a:bodyPr>
          <a:lstStyle/>
          <a:p>
            <a:pPr marL="0" indent="0">
              <a:spcBef>
                <a:spcPts val="2500"/>
              </a:spcBef>
              <a:buNone/>
            </a:pPr>
            <a:r>
              <a:rPr lang="en-US" sz="1400" b="1"/>
              <a:t>Neural Networks</a:t>
            </a:r>
          </a:p>
          <a:p>
            <a:pPr marL="0" lvl="1" indent="0">
              <a:buNone/>
            </a:pPr>
            <a:r>
              <a:rPr lang="en-US" sz="1400"/>
              <a:t>Deep learning is based on artificial neural networks that are inspired by the structure and function of the human brain. We will explore the basics of neural networks and their applications in deep learning.</a:t>
            </a:r>
          </a:p>
          <a:p>
            <a:pPr marL="0" indent="0">
              <a:spcBef>
                <a:spcPts val="2500"/>
              </a:spcBef>
              <a:buNone/>
            </a:pPr>
            <a:r>
              <a:rPr lang="en-US" sz="1400" b="1"/>
              <a:t>Backpropagation</a:t>
            </a:r>
          </a:p>
          <a:p>
            <a:pPr marL="0" lvl="1" indent="0">
              <a:buNone/>
            </a:pPr>
            <a:r>
              <a:rPr lang="en-US" sz="1400"/>
              <a:t>Backpropagation is a process used to train neural networks in deep learning. We will explore how backpropagation works and its importance in deep learning.</a:t>
            </a:r>
          </a:p>
        </p:txBody>
      </p:sp>
      <p:cxnSp>
        <p:nvCxnSpPr>
          <p:cNvPr id="16" name="Straight Connector 15">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1298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bstract Technology Background">
            <a:extLst>
              <a:ext uri="{FF2B5EF4-FFF2-40B4-BE49-F238E27FC236}">
                <a16:creationId xmlns:a16="http://schemas.microsoft.com/office/drawing/2014/main" id="{DC3DE05C-2A51-439F-8AF2-6093DA80EB29}"/>
              </a:ext>
            </a:extLst>
          </p:cNvPr>
          <p:cNvPicPr>
            <a:picLocks noGrp="1" noChangeAspect="1"/>
          </p:cNvPicPr>
          <p:nvPr>
            <p:ph sz="half" idx="1"/>
          </p:nvPr>
        </p:nvPicPr>
        <p:blipFill rotWithShape="1">
          <a:blip r:embed="rId3"/>
          <a:srcRect l="22614" r="27590"/>
          <a:stretch/>
        </p:blipFill>
        <p:spPr>
          <a:xfrm>
            <a:off x="6147816" y="10"/>
            <a:ext cx="6044184" cy="6857990"/>
          </a:xfrm>
          <a:prstGeom prst="rect">
            <a:avLst/>
          </a:prstGeom>
        </p:spPr>
      </p:pic>
      <p:sp>
        <p:nvSpPr>
          <p:cNvPr id="2" name="Title 1">
            <a:extLst>
              <a:ext uri="{FF2B5EF4-FFF2-40B4-BE49-F238E27FC236}">
                <a16:creationId xmlns:a16="http://schemas.microsoft.com/office/drawing/2014/main" id="{06197D1C-A13C-4C6E-7F70-52876AF784A4}"/>
              </a:ext>
            </a:extLst>
          </p:cNvPr>
          <p:cNvSpPr>
            <a:spLocks noGrp="1"/>
          </p:cNvSpPr>
          <p:nvPr>
            <p:ph type="title"/>
          </p:nvPr>
        </p:nvSpPr>
        <p:spPr>
          <a:xfrm>
            <a:off x="704087" y="909637"/>
            <a:ext cx="4800600" cy="1307592"/>
          </a:xfrm>
        </p:spPr>
        <p:txBody>
          <a:bodyPr vert="horz" lIns="91440" tIns="45720" rIns="91440" bIns="45720" rtlCol="0" anchor="t">
            <a:normAutofit/>
          </a:bodyPr>
          <a:lstStyle/>
          <a:p>
            <a:pPr>
              <a:lnSpc>
                <a:spcPct val="90000"/>
              </a:lnSpc>
            </a:pPr>
            <a:r>
              <a:rPr lang="en-US"/>
              <a:t>What is Deep Learning?</a:t>
            </a:r>
          </a:p>
        </p:txBody>
      </p:sp>
      <p:sp>
        <p:nvSpPr>
          <p:cNvPr id="4" name="Content Placeholder 3">
            <a:extLst>
              <a:ext uri="{FF2B5EF4-FFF2-40B4-BE49-F238E27FC236}">
                <a16:creationId xmlns:a16="http://schemas.microsoft.com/office/drawing/2014/main" id="{6AEF9C8A-6E9B-2876-890E-9FA14740117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4089" y="2221992"/>
            <a:ext cx="4800600" cy="3739896"/>
          </a:xfrm>
        </p:spPr>
        <p:txBody>
          <a:bodyPr>
            <a:normAutofit/>
          </a:bodyPr>
          <a:lstStyle/>
          <a:p>
            <a:pPr marL="0" indent="0">
              <a:spcBef>
                <a:spcPts val="2500"/>
              </a:spcBef>
              <a:buNone/>
            </a:pPr>
            <a:r>
              <a:rPr lang="en-US" sz="1400" b="1"/>
              <a:t>Definition of Deep Learning</a:t>
            </a:r>
          </a:p>
          <a:p>
            <a:pPr marL="0" lvl="1" indent="0">
              <a:buNone/>
            </a:pPr>
            <a:r>
              <a:rPr lang="en-US" sz="1400"/>
              <a:t>Deep Learning is a subset of machine learning that uses neural networks to model and solve complex problems.</a:t>
            </a:r>
          </a:p>
          <a:p>
            <a:pPr marL="0" indent="0">
              <a:spcBef>
                <a:spcPts val="2500"/>
              </a:spcBef>
              <a:buNone/>
            </a:pPr>
            <a:r>
              <a:rPr lang="en-US" sz="1400" b="1"/>
              <a:t>Applications of Deep Learning</a:t>
            </a:r>
          </a:p>
          <a:p>
            <a:pPr marL="0" lvl="1" indent="0">
              <a:buNone/>
            </a:pPr>
            <a:r>
              <a:rPr lang="en-US" sz="1400"/>
              <a:t>Deep Learning has led to breakthroughs in areas such as computer vision, natural language processing, and speech recognition.</a:t>
            </a:r>
          </a:p>
        </p:txBody>
      </p:sp>
      <p:cxnSp>
        <p:nvCxnSpPr>
          <p:cNvPr id="16" name="Straight Connector 15">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6451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4645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789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Human brain nerve cells">
            <a:extLst>
              <a:ext uri="{FF2B5EF4-FFF2-40B4-BE49-F238E27FC236}">
                <a16:creationId xmlns:a16="http://schemas.microsoft.com/office/drawing/2014/main" id="{45AE15F2-65A0-4F9B-83A3-79BFAB2FAFDA}"/>
              </a:ext>
            </a:extLst>
          </p:cNvPr>
          <p:cNvPicPr>
            <a:picLocks noGrp="1" noChangeAspect="1"/>
          </p:cNvPicPr>
          <p:nvPr>
            <p:ph sz="half" idx="1"/>
          </p:nvPr>
        </p:nvPicPr>
        <p:blipFill rotWithShape="1">
          <a:blip r:embed="rId3"/>
          <a:srcRect l="16019" r="38102" b="1"/>
          <a:stretch/>
        </p:blipFill>
        <p:spPr>
          <a:xfrm>
            <a:off x="20" y="-17929"/>
            <a:ext cx="4206220" cy="6875929"/>
          </a:xfrm>
          <a:prstGeom prst="rect">
            <a:avLst/>
          </a:prstGeom>
        </p:spPr>
      </p:pic>
      <p:sp>
        <p:nvSpPr>
          <p:cNvPr id="2" name="Title 1">
            <a:extLst>
              <a:ext uri="{FF2B5EF4-FFF2-40B4-BE49-F238E27FC236}">
                <a16:creationId xmlns:a16="http://schemas.microsoft.com/office/drawing/2014/main" id="{0CC0456D-1404-0BFD-C8F5-3761EB87E74E}"/>
              </a:ext>
            </a:extLst>
          </p:cNvPr>
          <p:cNvSpPr>
            <a:spLocks noGrp="1"/>
          </p:cNvSpPr>
          <p:nvPr>
            <p:ph type="title"/>
          </p:nvPr>
        </p:nvSpPr>
        <p:spPr>
          <a:xfrm>
            <a:off x="4866968" y="914400"/>
            <a:ext cx="6627924" cy="1307592"/>
          </a:xfrm>
        </p:spPr>
        <p:txBody>
          <a:bodyPr vert="horz" lIns="91440" tIns="45720" rIns="91440" bIns="45720" rtlCol="0" anchor="t">
            <a:normAutofit/>
          </a:bodyPr>
          <a:lstStyle/>
          <a:p>
            <a:r>
              <a:rPr lang="en-US"/>
              <a:t>Neural Networks</a:t>
            </a:r>
          </a:p>
        </p:txBody>
      </p:sp>
      <p:sp>
        <p:nvSpPr>
          <p:cNvPr id="4" name="Content Placeholder 3">
            <a:extLst>
              <a:ext uri="{FF2B5EF4-FFF2-40B4-BE49-F238E27FC236}">
                <a16:creationId xmlns:a16="http://schemas.microsoft.com/office/drawing/2014/main" id="{31A98632-E22E-DC1C-AD87-A385493CBC2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66968" y="2221992"/>
            <a:ext cx="6627924" cy="3739896"/>
          </a:xfrm>
        </p:spPr>
        <p:txBody>
          <a:bodyPr>
            <a:normAutofit/>
          </a:bodyPr>
          <a:lstStyle/>
          <a:p>
            <a:pPr marL="0" indent="0">
              <a:spcBef>
                <a:spcPts val="2500"/>
              </a:spcBef>
              <a:buNone/>
            </a:pPr>
            <a:r>
              <a:rPr lang="en-US" sz="1400" b="1"/>
              <a:t>Basics of Neural Networks</a:t>
            </a:r>
          </a:p>
          <a:p>
            <a:pPr marL="0" lvl="1" indent="0">
              <a:buNone/>
            </a:pPr>
            <a:r>
              <a:rPr lang="en-US" sz="1400"/>
              <a:t>Neural networks are the basic building blocks of deep learning algorithms. They are composed of interconnected layers of neurons that can learn to recognize patterns in data, making them useful in image and speech recognition, and natural language processing.</a:t>
            </a:r>
          </a:p>
          <a:p>
            <a:pPr marL="0" indent="0">
              <a:spcBef>
                <a:spcPts val="2500"/>
              </a:spcBef>
              <a:buNone/>
            </a:pPr>
            <a:r>
              <a:rPr lang="en-US" sz="1400" b="1"/>
              <a:t>Components of Neural Networks</a:t>
            </a:r>
          </a:p>
          <a:p>
            <a:pPr marL="0" lvl="1" indent="0">
              <a:buNone/>
            </a:pPr>
            <a:r>
              <a:rPr lang="en-US" sz="1400"/>
              <a:t>Neural networks consist of several interconnected layers of neurons that perform different functions, including input layers, hidden layers, and output layers. Each layer processes the data and feeds it forward to the next layer until the desired output is obtained.</a:t>
            </a:r>
          </a:p>
        </p:txBody>
      </p:sp>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90821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5" name="Content Placeholder 4" descr="A row of colourful pins">
            <a:extLst>
              <a:ext uri="{FF2B5EF4-FFF2-40B4-BE49-F238E27FC236}">
                <a16:creationId xmlns:a16="http://schemas.microsoft.com/office/drawing/2014/main" id="{BD28ADD3-B62D-479A-9C9E-31CC40E98AEC}"/>
              </a:ext>
            </a:extLst>
          </p:cNvPr>
          <p:cNvPicPr>
            <a:picLocks noGrp="1" noChangeAspect="1"/>
          </p:cNvPicPr>
          <p:nvPr>
            <p:ph sz="half" idx="1"/>
          </p:nvPr>
        </p:nvPicPr>
        <p:blipFill rotWithShape="1">
          <a:blip r:embed="rId3"/>
          <a:srcRect l="40616" r="35889"/>
          <a:stretch/>
        </p:blipFill>
        <p:spPr>
          <a:xfrm>
            <a:off x="-1" y="10"/>
            <a:ext cx="8056345" cy="6857990"/>
          </a:xfrm>
          <a:prstGeom prst="rect">
            <a:avLst/>
          </a:prstGeom>
        </p:spPr>
      </p:pic>
      <p:sp>
        <p:nvSpPr>
          <p:cNvPr id="2" name="Title 1">
            <a:extLst>
              <a:ext uri="{FF2B5EF4-FFF2-40B4-BE49-F238E27FC236}">
                <a16:creationId xmlns:a16="http://schemas.microsoft.com/office/drawing/2014/main" id="{51673C85-8618-56FE-68C7-50291B849F17}"/>
              </a:ext>
            </a:extLst>
          </p:cNvPr>
          <p:cNvSpPr>
            <a:spLocks noGrp="1"/>
          </p:cNvSpPr>
          <p:nvPr>
            <p:ph type="title"/>
          </p:nvPr>
        </p:nvSpPr>
        <p:spPr>
          <a:xfrm>
            <a:off x="8652507" y="1358671"/>
            <a:ext cx="2843711" cy="1493327"/>
          </a:xfrm>
        </p:spPr>
        <p:txBody>
          <a:bodyPr vert="horz" lIns="91440" tIns="45720" rIns="91440" bIns="45720" rtlCol="0" anchor="ctr">
            <a:normAutofit/>
          </a:bodyPr>
          <a:lstStyle/>
          <a:p>
            <a:r>
              <a:rPr lang="en-US" sz="2300"/>
              <a:t>Backpropagation</a:t>
            </a:r>
          </a:p>
        </p:txBody>
      </p:sp>
      <p:sp>
        <p:nvSpPr>
          <p:cNvPr id="4" name="Content Placeholder 3">
            <a:extLst>
              <a:ext uri="{FF2B5EF4-FFF2-40B4-BE49-F238E27FC236}">
                <a16:creationId xmlns:a16="http://schemas.microsoft.com/office/drawing/2014/main" id="{D65ABDC0-00E6-10CB-9DFC-AA8A443F4EF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652509" y="3359338"/>
            <a:ext cx="2843711" cy="2862072"/>
          </a:xfrm>
        </p:spPr>
        <p:txBody>
          <a:bodyPr>
            <a:normAutofit/>
          </a:bodyPr>
          <a:lstStyle/>
          <a:p>
            <a:pPr marL="0" indent="0">
              <a:spcBef>
                <a:spcPts val="2500"/>
              </a:spcBef>
              <a:buNone/>
            </a:pPr>
            <a:endParaRPr lang="en-US" sz="1400" b="1"/>
          </a:p>
          <a:p>
            <a:pPr marL="0" lvl="1" indent="0">
              <a:buNone/>
            </a:pPr>
            <a:r>
              <a:rPr lang="en-US" sz="1400"/>
              <a:t>Backpropagation is a process of adjusting the weights of connections in a neural network to improve its performance. It is a fundamental algorithm used in training deep learning models.</a:t>
            </a:r>
          </a:p>
        </p:txBody>
      </p:sp>
      <p:cxnSp>
        <p:nvCxnSpPr>
          <p:cNvPr id="16" name="Straight Connector 15">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41170" y="1172935"/>
            <a:ext cx="2653318"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41170" y="3105667"/>
            <a:ext cx="265331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4135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bs Brain presentation - 3d rendered image.  Medical, AI technology concept. Hologram view. AR VR viewpoint.">
            <a:extLst>
              <a:ext uri="{FF2B5EF4-FFF2-40B4-BE49-F238E27FC236}">
                <a16:creationId xmlns:a16="http://schemas.microsoft.com/office/drawing/2014/main" id="{5F9062A7-2898-4209-9739-E2691A64BBE0}"/>
              </a:ext>
            </a:extLst>
          </p:cNvPr>
          <p:cNvPicPr>
            <a:picLocks noGrp="1" noChangeAspect="1"/>
          </p:cNvPicPr>
          <p:nvPr>
            <p:ph sz="half" idx="1"/>
          </p:nvPr>
        </p:nvPicPr>
        <p:blipFill rotWithShape="1">
          <a:blip r:embed="rId3"/>
          <a:srcRect l="15271" r="10133"/>
          <a:stretch/>
        </p:blipFill>
        <p:spPr>
          <a:xfrm>
            <a:off x="804672" y="3044952"/>
            <a:ext cx="3941064" cy="2971800"/>
          </a:xfrm>
          <a:prstGeom prst="rect">
            <a:avLst/>
          </a:prstGeom>
        </p:spPr>
      </p:pic>
      <p:sp>
        <p:nvSpPr>
          <p:cNvPr id="2" name="Title 1">
            <a:extLst>
              <a:ext uri="{FF2B5EF4-FFF2-40B4-BE49-F238E27FC236}">
                <a16:creationId xmlns:a16="http://schemas.microsoft.com/office/drawing/2014/main" id="{7A80D1ED-986A-8018-100E-D5E4536EA503}"/>
              </a:ext>
            </a:extLst>
          </p:cNvPr>
          <p:cNvSpPr>
            <a:spLocks noGrp="1"/>
          </p:cNvSpPr>
          <p:nvPr>
            <p:ph type="title"/>
          </p:nvPr>
        </p:nvSpPr>
        <p:spPr>
          <a:xfrm>
            <a:off x="704087" y="914400"/>
            <a:ext cx="4041648" cy="1928741"/>
          </a:xfrm>
        </p:spPr>
        <p:txBody>
          <a:bodyPr vert="horz" lIns="91440" tIns="45720" rIns="91440" bIns="45720" rtlCol="0" anchor="t">
            <a:normAutofit/>
          </a:bodyPr>
          <a:lstStyle/>
          <a:p>
            <a:r>
              <a:rPr lang="en-US"/>
              <a:t>Types of Deep Learning</a:t>
            </a:r>
          </a:p>
        </p:txBody>
      </p:sp>
      <p:sp>
        <p:nvSpPr>
          <p:cNvPr id="4" name="Content Placeholder 3">
            <a:extLst>
              <a:ext uri="{FF2B5EF4-FFF2-40B4-BE49-F238E27FC236}">
                <a16:creationId xmlns:a16="http://schemas.microsoft.com/office/drawing/2014/main" id="{92F64EEA-AC30-065C-F1F2-3419C6DDED1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30952" y="968377"/>
            <a:ext cx="6144768" cy="5006436"/>
          </a:xfrm>
        </p:spPr>
        <p:txBody>
          <a:bodyPr>
            <a:normAutofit/>
          </a:bodyPr>
          <a:lstStyle/>
          <a:p>
            <a:pPr marL="0" indent="0">
              <a:spcBef>
                <a:spcPts val="2500"/>
              </a:spcBef>
              <a:buNone/>
            </a:pPr>
            <a:r>
              <a:rPr lang="en-US" sz="1400" b="1"/>
              <a:t>Convolutional Neural Networks (CNNs)</a:t>
            </a:r>
          </a:p>
          <a:p>
            <a:pPr marL="0" lvl="1" indent="0">
              <a:buNone/>
            </a:pPr>
            <a:r>
              <a:rPr lang="en-US" sz="1400"/>
              <a:t>Convolutional Neural Networks (CNNs) are used for image recognition and classification tasks. CNNs are designed to recognize visual patterns in large datasets and are commonly used in computer vision applications.</a:t>
            </a:r>
          </a:p>
          <a:p>
            <a:pPr marL="0" indent="0">
              <a:spcBef>
                <a:spcPts val="2500"/>
              </a:spcBef>
              <a:buNone/>
            </a:pPr>
            <a:r>
              <a:rPr lang="en-US" sz="1400" b="1"/>
              <a:t>Recurrent Neural Networks (RNNs)</a:t>
            </a:r>
          </a:p>
          <a:p>
            <a:pPr marL="0" lvl="1" indent="0">
              <a:buNone/>
            </a:pPr>
            <a:r>
              <a:rPr lang="en-US" sz="1400"/>
              <a:t>Recurrent Neural Networks (RNNs) are used for sequential data processing tasks. RNNs are designed to recognize patterns in sequential data and are commonly used in natural language processing and speech recognition applications.</a:t>
            </a:r>
          </a:p>
          <a:p>
            <a:pPr marL="0" indent="0">
              <a:spcBef>
                <a:spcPts val="2500"/>
              </a:spcBef>
              <a:buNone/>
            </a:pPr>
            <a:r>
              <a:rPr lang="en-US" sz="1400" b="1"/>
              <a:t>Generative Adversarial Networks (GANs)</a:t>
            </a:r>
          </a:p>
          <a:p>
            <a:pPr marL="0" lvl="1" indent="0">
              <a:buNone/>
            </a:pPr>
            <a:r>
              <a:rPr lang="en-US" sz="1400"/>
              <a:t>Generative Adversarial Networks (GANs) are used for generating new data based on existing data. GANs are designed to generate new data that is similar to the existing data and are commonly used in image and video generation applications.</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3496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Neuron system in yellow and light blue">
            <a:extLst>
              <a:ext uri="{FF2B5EF4-FFF2-40B4-BE49-F238E27FC236}">
                <a16:creationId xmlns:a16="http://schemas.microsoft.com/office/drawing/2014/main" id="{EC91A575-3DA1-4F97-83E2-4A2DF29873AA}"/>
              </a:ext>
            </a:extLst>
          </p:cNvPr>
          <p:cNvPicPr>
            <a:picLocks noGrp="1" noChangeAspect="1"/>
          </p:cNvPicPr>
          <p:nvPr>
            <p:ph sz="half" idx="1"/>
          </p:nvPr>
        </p:nvPicPr>
        <p:blipFill rotWithShape="1">
          <a:blip r:embed="rId3"/>
          <a:srcRect l="19951" r="20118" b="-1"/>
          <a:stretch/>
        </p:blipFill>
        <p:spPr>
          <a:xfrm>
            <a:off x="20" y="10"/>
            <a:ext cx="6044164" cy="6857990"/>
          </a:xfrm>
          <a:prstGeom prst="rect">
            <a:avLst/>
          </a:prstGeom>
        </p:spPr>
      </p:pic>
      <p:sp>
        <p:nvSpPr>
          <p:cNvPr id="2" name="Title 1">
            <a:extLst>
              <a:ext uri="{FF2B5EF4-FFF2-40B4-BE49-F238E27FC236}">
                <a16:creationId xmlns:a16="http://schemas.microsoft.com/office/drawing/2014/main" id="{31B34314-F4B8-6F37-94C4-54A8E4E31649}"/>
              </a:ext>
            </a:extLst>
          </p:cNvPr>
          <p:cNvSpPr>
            <a:spLocks noGrp="1"/>
          </p:cNvSpPr>
          <p:nvPr>
            <p:ph type="title"/>
          </p:nvPr>
        </p:nvSpPr>
        <p:spPr>
          <a:xfrm>
            <a:off x="6696186" y="909637"/>
            <a:ext cx="4800600" cy="1307592"/>
          </a:xfrm>
        </p:spPr>
        <p:txBody>
          <a:bodyPr vert="horz" lIns="91440" tIns="45720" rIns="91440" bIns="45720" rtlCol="0" anchor="t">
            <a:normAutofit/>
          </a:bodyPr>
          <a:lstStyle/>
          <a:p>
            <a:pPr>
              <a:lnSpc>
                <a:spcPct val="90000"/>
              </a:lnSpc>
            </a:pPr>
            <a:r>
              <a:rPr lang="en-US" sz="3100"/>
              <a:t>Convolutional Neural Networks (CNNs)</a:t>
            </a:r>
          </a:p>
        </p:txBody>
      </p:sp>
      <p:sp>
        <p:nvSpPr>
          <p:cNvPr id="4" name="Content Placeholder 3">
            <a:extLst>
              <a:ext uri="{FF2B5EF4-FFF2-40B4-BE49-F238E27FC236}">
                <a16:creationId xmlns:a16="http://schemas.microsoft.com/office/drawing/2014/main" id="{B9C57B95-A2DE-1A7E-1323-42CB63057DA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696186" y="2221992"/>
            <a:ext cx="4800600" cy="3739896"/>
          </a:xfrm>
        </p:spPr>
        <p:txBody>
          <a:bodyPr>
            <a:normAutofit/>
          </a:bodyPr>
          <a:lstStyle/>
          <a:p>
            <a:pPr marL="0" indent="0">
              <a:spcBef>
                <a:spcPts val="2500"/>
              </a:spcBef>
              <a:buNone/>
            </a:pPr>
            <a:r>
              <a:rPr lang="en-US" sz="1400" b="1"/>
              <a:t>Computer Vision Tasks</a:t>
            </a:r>
          </a:p>
          <a:p>
            <a:pPr marL="0" lvl="1" indent="0">
              <a:buNone/>
            </a:pPr>
            <a:r>
              <a:rPr lang="en-US" sz="1400"/>
              <a:t>CNNs are commonly used in computer vision tasks, such as image and video recognition. They are capable of recognizing visual patterns in data and are often used in applications such as facial recognition, object detection, and autonomous vehicles.</a:t>
            </a:r>
          </a:p>
          <a:p>
            <a:pPr marL="0" indent="0">
              <a:spcBef>
                <a:spcPts val="2500"/>
              </a:spcBef>
              <a:buNone/>
            </a:pPr>
            <a:r>
              <a:rPr lang="en-US" sz="1400" b="1"/>
              <a:t>Visual Pattern Recognition</a:t>
            </a:r>
          </a:p>
          <a:p>
            <a:pPr marL="0" lvl="1" indent="0">
              <a:buNone/>
            </a:pPr>
            <a:r>
              <a:rPr lang="en-US" sz="1400"/>
              <a:t>CNNs are designed to recognize visual patterns in data. They use convolutional layers to automatically learn features from images, making them ideal for tasks that involve complex visual patterns.</a:t>
            </a:r>
          </a:p>
        </p:txBody>
      </p:sp>
      <p:cxnSp>
        <p:nvCxnSpPr>
          <p:cNvPr id="16" name="Straight Connector 15">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70868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5" name="Content Placeholder 4" descr="Icon of speech bubble made with lines">
            <a:extLst>
              <a:ext uri="{FF2B5EF4-FFF2-40B4-BE49-F238E27FC236}">
                <a16:creationId xmlns:a16="http://schemas.microsoft.com/office/drawing/2014/main" id="{3A628A0B-9DC9-4347-BA75-C3CB884C7D8C}"/>
              </a:ext>
            </a:extLst>
          </p:cNvPr>
          <p:cNvPicPr>
            <a:picLocks noGrp="1" noChangeAspect="1"/>
          </p:cNvPicPr>
          <p:nvPr>
            <p:ph sz="half" idx="1"/>
          </p:nvPr>
        </p:nvPicPr>
        <p:blipFill rotWithShape="1">
          <a:blip r:embed="rId3"/>
          <a:srcRect t="1894" r="1" b="12981"/>
          <a:stretch/>
        </p:blipFill>
        <p:spPr>
          <a:xfrm>
            <a:off x="-1" y="10"/>
            <a:ext cx="8056345" cy="6857990"/>
          </a:xfrm>
          <a:prstGeom prst="rect">
            <a:avLst/>
          </a:prstGeom>
        </p:spPr>
      </p:pic>
      <p:sp>
        <p:nvSpPr>
          <p:cNvPr id="2" name="Title 1">
            <a:extLst>
              <a:ext uri="{FF2B5EF4-FFF2-40B4-BE49-F238E27FC236}">
                <a16:creationId xmlns:a16="http://schemas.microsoft.com/office/drawing/2014/main" id="{6779783A-160F-7292-E248-61E370F54360}"/>
              </a:ext>
            </a:extLst>
          </p:cNvPr>
          <p:cNvSpPr>
            <a:spLocks noGrp="1"/>
          </p:cNvSpPr>
          <p:nvPr>
            <p:ph type="title"/>
          </p:nvPr>
        </p:nvSpPr>
        <p:spPr>
          <a:xfrm>
            <a:off x="8652507" y="1358671"/>
            <a:ext cx="2843711" cy="1493327"/>
          </a:xfrm>
        </p:spPr>
        <p:txBody>
          <a:bodyPr vert="horz" lIns="91440" tIns="45720" rIns="91440" bIns="45720" rtlCol="0" anchor="ctr">
            <a:normAutofit/>
          </a:bodyPr>
          <a:lstStyle/>
          <a:p>
            <a:pPr>
              <a:lnSpc>
                <a:spcPct val="90000"/>
              </a:lnSpc>
            </a:pPr>
            <a:r>
              <a:rPr lang="en-US" sz="2500"/>
              <a:t>Recurrent Neural Networks (RNNs)</a:t>
            </a:r>
          </a:p>
        </p:txBody>
      </p:sp>
      <p:sp>
        <p:nvSpPr>
          <p:cNvPr id="4" name="Content Placeholder 3">
            <a:extLst>
              <a:ext uri="{FF2B5EF4-FFF2-40B4-BE49-F238E27FC236}">
                <a16:creationId xmlns:a16="http://schemas.microsoft.com/office/drawing/2014/main" id="{5C50DA18-FC88-BFDB-C341-DF0F448553E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652509" y="3359338"/>
            <a:ext cx="2843711" cy="2862072"/>
          </a:xfrm>
        </p:spPr>
        <p:txBody>
          <a:bodyPr>
            <a:normAutofit/>
          </a:bodyPr>
          <a:lstStyle/>
          <a:p>
            <a:pPr marL="0" indent="0">
              <a:spcBef>
                <a:spcPts val="2500"/>
              </a:spcBef>
              <a:buNone/>
            </a:pPr>
            <a:endParaRPr lang="en-US" sz="1400" b="1"/>
          </a:p>
          <a:p>
            <a:pPr marL="0" lvl="1" indent="0">
              <a:buNone/>
            </a:pPr>
            <a:r>
              <a:rPr lang="en-US" sz="1400"/>
              <a:t>RNNs are specially designed for sequence learning tasks, such as natural language processing and speech recognition. They are used to recognize patterns in sequence data and can be used to generate text or speech.</a:t>
            </a:r>
          </a:p>
        </p:txBody>
      </p:sp>
      <p:cxnSp>
        <p:nvCxnSpPr>
          <p:cNvPr id="16" name="Straight Connector 15">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41170" y="1172935"/>
            <a:ext cx="2653318"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41170" y="3105667"/>
            <a:ext cx="265331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93584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ChronicleVTI">
  <a:themeElements>
    <a:clrScheme name="">
      <a:dk1>
        <a:srgbClr val="000000"/>
      </a:dk1>
      <a:lt1>
        <a:srgbClr val="FFFFFF"/>
      </a:lt1>
      <a:dk2>
        <a:srgbClr val="808080"/>
      </a:dk2>
      <a:lt2>
        <a:srgbClr val="F2F2F2"/>
      </a:lt2>
      <a:accent1>
        <a:srgbClr val="27AE60"/>
      </a:accent1>
      <a:accent2>
        <a:srgbClr val="2980B9"/>
      </a:accent2>
      <a:accent3>
        <a:srgbClr val="8E44AD"/>
      </a:accent3>
      <a:accent4>
        <a:srgbClr val="F39C12"/>
      </a:accent4>
      <a:accent5>
        <a:srgbClr val="E74C3C"/>
      </a:accent5>
      <a:accent6>
        <a:srgbClr val="3498DB"/>
      </a:accent6>
      <a:hlink>
        <a:srgbClr val="1ABC9C"/>
      </a:hlink>
      <a:folHlink>
        <a:srgbClr val="16A085"/>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1735</Words>
  <Application>Microsoft Macintosh PowerPoint</Application>
  <PresentationFormat>Widescreen</PresentationFormat>
  <Paragraphs>104</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Calibri</vt:lpstr>
      <vt:lpstr>Calisto MT</vt:lpstr>
      <vt:lpstr>Univers Condensed</vt:lpstr>
      <vt:lpstr>ChronicleVTI</vt:lpstr>
      <vt:lpstr>Introduction to Deep Learning</vt:lpstr>
      <vt:lpstr>Presentation Overview</vt:lpstr>
      <vt:lpstr>Fundamentals of Deep Learning</vt:lpstr>
      <vt:lpstr>What is Deep Learning?</vt:lpstr>
      <vt:lpstr>Neural Networks</vt:lpstr>
      <vt:lpstr>Backpropagation</vt:lpstr>
      <vt:lpstr>Types of Deep Learning</vt:lpstr>
      <vt:lpstr>Convolutional Neural Networks (CNNs)</vt:lpstr>
      <vt:lpstr>Recurrent Neural Networks (RNNs)</vt:lpstr>
      <vt:lpstr>Generative Adversarial Networks (GANs)</vt:lpstr>
      <vt:lpstr>Applications of Deep Learning</vt:lpstr>
      <vt:lpstr>Computer Vision</vt:lpstr>
      <vt:lpstr>Natural Language Processing (NLP)</vt:lpstr>
      <vt:lpstr>Recommendation Systems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Rafik Borji</dc:creator>
  <cp:lastModifiedBy>Rafik Borji</cp:lastModifiedBy>
  <cp:revision>1</cp:revision>
  <dcterms:created xsi:type="dcterms:W3CDTF">2024-06-22T05:07:32Z</dcterms:created>
  <dcterms:modified xsi:type="dcterms:W3CDTF">2024-06-22T05:21:58Z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064f6f3-ba1e-417c-b6f1-929d6caea309_Enabled">
    <vt:lpwstr>true</vt:lpwstr>
  </property>
  <property fmtid="{D5CDD505-2E9C-101B-9397-08002B2CF9AE}" pid="3" name="MSIP_Label_b064f6f3-ba1e-417c-b6f1-929d6caea309_SetDate">
    <vt:lpwstr>2024-06-22T05:21:58Z</vt:lpwstr>
  </property>
  <property fmtid="{D5CDD505-2E9C-101B-9397-08002B2CF9AE}" pid="4" name="MSIP_Label_b064f6f3-ba1e-417c-b6f1-929d6caea309_Method">
    <vt:lpwstr>Privileged</vt:lpwstr>
  </property>
  <property fmtid="{D5CDD505-2E9C-101B-9397-08002B2CF9AE}" pid="5" name="MSIP_Label_b064f6f3-ba1e-417c-b6f1-929d6caea309_Name">
    <vt:lpwstr>Internal</vt:lpwstr>
  </property>
  <property fmtid="{D5CDD505-2E9C-101B-9397-08002B2CF9AE}" pid="6" name="MSIP_Label_b064f6f3-ba1e-417c-b6f1-929d6caea309_SiteId">
    <vt:lpwstr>0804c951-93a0-405d-80e4-fa87c7551d6a</vt:lpwstr>
  </property>
  <property fmtid="{D5CDD505-2E9C-101B-9397-08002B2CF9AE}" pid="7" name="MSIP_Label_b064f6f3-ba1e-417c-b6f1-929d6caea309_ActionId">
    <vt:lpwstr>b4b0134e-56a8-4cb6-983d-a33f4dba01a1</vt:lpwstr>
  </property>
  <property fmtid="{D5CDD505-2E9C-101B-9397-08002B2CF9AE}" pid="8" name="MSIP_Label_b064f6f3-ba1e-417c-b6f1-929d6caea309_ContentBits">
    <vt:lpwstr>1</vt:lpwstr>
  </property>
  <property fmtid="{D5CDD505-2E9C-101B-9397-08002B2CF9AE}" pid="9" name="ClassificationContentMarkingHeaderLocations">
    <vt:lpwstr>ChronicleVTI:10</vt:lpwstr>
  </property>
  <property fmtid="{D5CDD505-2E9C-101B-9397-08002B2CF9AE}" pid="10" name="ClassificationContentMarkingHeaderText">
    <vt:lpwstr>TechnipFMC | Internal</vt:lpwstr>
  </property>
</Properties>
</file>