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derstanding the Four Building Blocks of Large Language Models (LLMs)" id="{4EAF433B-F4E3-6E45-8E3A-3A5B1E6077A5}">
          <p14:sldIdLst>
            <p14:sldId id="2561"/>
            <p14:sldId id="2562"/>
          </p14:sldIdLst>
        </p14:section>
        <p14:section name="Transformers: The Architecture Behind LLMs" id="{02434AD9-4571-2448-BD6E-68B799F45C72}">
          <p14:sldIdLst>
            <p14:sldId id="2563"/>
            <p14:sldId id="2564"/>
            <p14:sldId id="2565"/>
            <p14:sldId id="2566"/>
          </p14:sldIdLst>
        </p14:section>
        <p14:section name="Parameters: The Learning Components" id="{7D011A53-DCBC-044D-90B0-FF06A50F27B2}">
          <p14:sldIdLst>
            <p14:sldId id="2567"/>
            <p14:sldId id="2568"/>
            <p14:sldId id="2569"/>
            <p14:sldId id="2570"/>
          </p14:sldIdLst>
        </p14:section>
        <p14:section name="Tokens: The Fundamental Units of Text" id="{4DBC25D9-50FD-1440-B340-AE1CD4E18104}">
          <p14:sldIdLst>
            <p14:sldId id="2571"/>
            <p14:sldId id="2572"/>
            <p14:sldId id="2573"/>
            <p14:sldId id="2574"/>
          </p14:sldIdLst>
        </p14:section>
        <p14:section name="Context Length: Managing Input Sequences" id="{6781F5FB-6078-E84D-8027-50B0674F50C0}">
          <p14:sldIdLst>
            <p14:sldId id="2575"/>
            <p14:sldId id="2576"/>
            <p14:sldId id="2577"/>
            <p14:sldId id="25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4" d="100"/>
          <a:sy n="114" d="100"/>
        </p:scale>
        <p:origin x="101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2D8DF-F41B-F744-BEF8-A859C2C62E85}" type="datetimeFigureOut">
              <a:rPr lang="en-US" smtClean="0"/>
              <a:t>11/12/24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31857-571A-F149-99C5-56715D2C53D8}" type="slidenum">
              <a:rPr lang="en-US" smtClean="0"/>
              <a:t>‹#›</a:t>
            </a:fld>
            <a:endParaRPr lang="en-US"/>
          </a:p>
        </p:txBody>
      </p:sp>
    </p:spTree>
    <p:extLst>
      <p:ext uri="{BB962C8B-B14F-4D97-AF65-F5344CB8AC3E}">
        <p14:creationId xmlns:p14="http://schemas.microsoft.com/office/powerpoint/2010/main" val="423608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Large Language Models (LLMs) have revolutionized natural language processing. In this presentation, we will explore the four building blocks of LLMs and how they contribute to the success of these models.</a:t>
            </a:r>
          </a:p>
        </p:txBody>
      </p:sp>
      <p:sp>
        <p:nvSpPr>
          <p:cNvPr id="4" name="Slide Number Placeholder 3"/>
          <p:cNvSpPr>
            <a:spLocks noGrp="1"/>
          </p:cNvSpPr>
          <p:nvPr>
            <p:ph type="sldNum" sz="quarter" idx="5"/>
          </p:nvPr>
        </p:nvSpPr>
        <p:spPr/>
        <p:txBody>
          <a:bodyPr/>
          <a:lstStyle/>
          <a:p>
            <a:fld id="{84227E48-E7FE-0B4D-B9FA-54C5C9254578}" type="slidenum">
              <a:rPr lang="en-US" smtClean="0"/>
              <a:t>1</a:t>
            </a:fld>
            <a:endParaRPr lang="en-US"/>
          </a:p>
        </p:txBody>
      </p:sp>
    </p:spTree>
    <p:extLst>
      <p:ext uri="{BB962C8B-B14F-4D97-AF65-F5344CB8AC3E}">
        <p14:creationId xmlns:p14="http://schemas.microsoft.com/office/powerpoint/2010/main" val="339696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Training and fine-tuning parameters is an iterative process that involves adjusting the values of the parameters to improve the performance of the model. This process requires a lot of computing power and data, but can lead to significant improvements in the accuracy of the model.</a:t>
            </a:r>
          </a:p>
        </p:txBody>
      </p:sp>
      <p:sp>
        <p:nvSpPr>
          <p:cNvPr id="4" name="Slide Number Placeholder 3"/>
          <p:cNvSpPr>
            <a:spLocks noGrp="1"/>
          </p:cNvSpPr>
          <p:nvPr>
            <p:ph type="sldNum" sz="quarter" idx="5"/>
          </p:nvPr>
        </p:nvSpPr>
        <p:spPr/>
        <p:txBody>
          <a:bodyPr/>
          <a:lstStyle/>
          <a:p>
            <a:fld id="{84227E48-E7FE-0B4D-B9FA-54C5C9254578}" type="slidenum">
              <a:rPr lang="en-US" smtClean="0"/>
              <a:t>10</a:t>
            </a:fld>
            <a:endParaRPr lang="en-US"/>
          </a:p>
        </p:txBody>
      </p:sp>
    </p:spTree>
    <p:extLst>
      <p:ext uri="{BB962C8B-B14F-4D97-AF65-F5344CB8AC3E}">
        <p14:creationId xmlns:p14="http://schemas.microsoft.com/office/powerpoint/2010/main" val="263011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Tokens are the basic building blocks of text that are used by LLMs to generate responses. Understanding tokenization and the different types of tokens is important for optimizing the efficiency of LLMs.</a:t>
            </a:r>
          </a:p>
        </p:txBody>
      </p:sp>
      <p:sp>
        <p:nvSpPr>
          <p:cNvPr id="4" name="Slide Number Placeholder 3"/>
          <p:cNvSpPr>
            <a:spLocks noGrp="1"/>
          </p:cNvSpPr>
          <p:nvPr>
            <p:ph type="sldNum" sz="quarter" idx="5"/>
          </p:nvPr>
        </p:nvSpPr>
        <p:spPr/>
        <p:txBody>
          <a:bodyPr/>
          <a:lstStyle/>
          <a:p>
            <a:fld id="{84227E48-E7FE-0B4D-B9FA-54C5C9254578}" type="slidenum">
              <a:rPr lang="en-US" smtClean="0"/>
              <a:t>11</a:t>
            </a:fld>
            <a:endParaRPr lang="en-US"/>
          </a:p>
        </p:txBody>
      </p:sp>
    </p:spTree>
    <p:extLst>
      <p:ext uri="{BB962C8B-B14F-4D97-AF65-F5344CB8AC3E}">
        <p14:creationId xmlns:p14="http://schemas.microsoft.com/office/powerpoint/2010/main" val="4271687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Tokens are individual units of text that are used by LLMs to process input text. Tokenization is the process of dividing text into tokens, and is a crucial step in LLMs.</a:t>
            </a:r>
          </a:p>
        </p:txBody>
      </p:sp>
      <p:sp>
        <p:nvSpPr>
          <p:cNvPr id="4" name="Slide Number Placeholder 3"/>
          <p:cNvSpPr>
            <a:spLocks noGrp="1"/>
          </p:cNvSpPr>
          <p:nvPr>
            <p:ph type="sldNum" sz="quarter" idx="5"/>
          </p:nvPr>
        </p:nvSpPr>
        <p:spPr/>
        <p:txBody>
          <a:bodyPr/>
          <a:lstStyle/>
          <a:p>
            <a:fld id="{84227E48-E7FE-0B4D-B9FA-54C5C9254578}" type="slidenum">
              <a:rPr lang="en-US" smtClean="0"/>
              <a:t>12</a:t>
            </a:fld>
            <a:endParaRPr lang="en-US"/>
          </a:p>
        </p:txBody>
      </p:sp>
    </p:spTree>
    <p:extLst>
      <p:ext uri="{BB962C8B-B14F-4D97-AF65-F5344CB8AC3E}">
        <p14:creationId xmlns:p14="http://schemas.microsoft.com/office/powerpoint/2010/main" val="3774433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several types of tokenization methods used in LLMs, including word-level tokenization, subword-level tokenization, and character-level tokenization. Each method has its own advantages and disadvantages.</a:t>
            </a:r>
          </a:p>
        </p:txBody>
      </p:sp>
      <p:sp>
        <p:nvSpPr>
          <p:cNvPr id="4" name="Slide Number Placeholder 3"/>
          <p:cNvSpPr>
            <a:spLocks noGrp="1"/>
          </p:cNvSpPr>
          <p:nvPr>
            <p:ph type="sldNum" sz="quarter" idx="5"/>
          </p:nvPr>
        </p:nvSpPr>
        <p:spPr/>
        <p:txBody>
          <a:bodyPr/>
          <a:lstStyle/>
          <a:p>
            <a:fld id="{84227E48-E7FE-0B4D-B9FA-54C5C9254578}" type="slidenum">
              <a:rPr lang="en-US" smtClean="0"/>
              <a:t>13</a:t>
            </a:fld>
            <a:endParaRPr lang="en-US"/>
          </a:p>
        </p:txBody>
      </p:sp>
    </p:spTree>
    <p:extLst>
      <p:ext uri="{BB962C8B-B14F-4D97-AF65-F5344CB8AC3E}">
        <p14:creationId xmlns:p14="http://schemas.microsoft.com/office/powerpoint/2010/main" val="543821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choice of tokenization method can have a significant impact on the efficiency of LLMs, in terms of both memory usage and processing time. Choosing the right tokenization method is important for optimizing the performance of LLMs.</a:t>
            </a:r>
          </a:p>
        </p:txBody>
      </p:sp>
      <p:sp>
        <p:nvSpPr>
          <p:cNvPr id="4" name="Slide Number Placeholder 3"/>
          <p:cNvSpPr>
            <a:spLocks noGrp="1"/>
          </p:cNvSpPr>
          <p:nvPr>
            <p:ph type="sldNum" sz="quarter" idx="5"/>
          </p:nvPr>
        </p:nvSpPr>
        <p:spPr/>
        <p:txBody>
          <a:bodyPr/>
          <a:lstStyle/>
          <a:p>
            <a:fld id="{84227E48-E7FE-0B4D-B9FA-54C5C9254578}" type="slidenum">
              <a:rPr lang="en-US" smtClean="0"/>
              <a:t>14</a:t>
            </a:fld>
            <a:endParaRPr lang="en-US"/>
          </a:p>
        </p:txBody>
      </p:sp>
    </p:spTree>
    <p:extLst>
      <p:ext uri="{BB962C8B-B14F-4D97-AF65-F5344CB8AC3E}">
        <p14:creationId xmlns:p14="http://schemas.microsoft.com/office/powerpoint/2010/main" val="2252091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length of the input text that LLMs can process is an important consideration, as it can impact the model's accuracy and efficiency. Understanding context length and how to manage input sequences is crucial for optimizing the performance of LLMs.</a:t>
            </a:r>
          </a:p>
        </p:txBody>
      </p:sp>
      <p:sp>
        <p:nvSpPr>
          <p:cNvPr id="4" name="Slide Number Placeholder 3"/>
          <p:cNvSpPr>
            <a:spLocks noGrp="1"/>
          </p:cNvSpPr>
          <p:nvPr>
            <p:ph type="sldNum" sz="quarter" idx="5"/>
          </p:nvPr>
        </p:nvSpPr>
        <p:spPr/>
        <p:txBody>
          <a:bodyPr/>
          <a:lstStyle/>
          <a:p>
            <a:fld id="{84227E48-E7FE-0B4D-B9FA-54C5C9254578}" type="slidenum">
              <a:rPr lang="en-US" smtClean="0"/>
              <a:t>15</a:t>
            </a:fld>
            <a:endParaRPr lang="en-US"/>
          </a:p>
        </p:txBody>
      </p:sp>
    </p:spTree>
    <p:extLst>
      <p:ext uri="{BB962C8B-B14F-4D97-AF65-F5344CB8AC3E}">
        <p14:creationId xmlns:p14="http://schemas.microsoft.com/office/powerpoint/2010/main" val="23765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Context length refers to the number of tokens that LLMs can process at one time. Longer context lengths can lead to better accuracy, but can also increase memory usage and processing time.</a:t>
            </a:r>
          </a:p>
        </p:txBody>
      </p:sp>
      <p:sp>
        <p:nvSpPr>
          <p:cNvPr id="4" name="Slide Number Placeholder 3"/>
          <p:cNvSpPr>
            <a:spLocks noGrp="1"/>
          </p:cNvSpPr>
          <p:nvPr>
            <p:ph type="sldNum" sz="quarter" idx="5"/>
          </p:nvPr>
        </p:nvSpPr>
        <p:spPr/>
        <p:txBody>
          <a:bodyPr/>
          <a:lstStyle/>
          <a:p>
            <a:fld id="{84227E48-E7FE-0B4D-B9FA-54C5C9254578}" type="slidenum">
              <a:rPr lang="en-US" smtClean="0"/>
              <a:t>16</a:t>
            </a:fld>
            <a:endParaRPr lang="en-US"/>
          </a:p>
        </p:txBody>
      </p:sp>
    </p:spTree>
    <p:extLst>
      <p:ext uri="{BB962C8B-B14F-4D97-AF65-F5344CB8AC3E}">
        <p14:creationId xmlns:p14="http://schemas.microsoft.com/office/powerpoint/2010/main" val="1907619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choice of context length can have a significant impact on the accuracy of LLMs. Longer context lengths can lead to better accuracy, but can also increase memory usage and processing time. Choosing the right context length is important for optimizing the performance of LLMs.</a:t>
            </a:r>
          </a:p>
        </p:txBody>
      </p:sp>
      <p:sp>
        <p:nvSpPr>
          <p:cNvPr id="4" name="Slide Number Placeholder 3"/>
          <p:cNvSpPr>
            <a:spLocks noGrp="1"/>
          </p:cNvSpPr>
          <p:nvPr>
            <p:ph type="sldNum" sz="quarter" idx="5"/>
          </p:nvPr>
        </p:nvSpPr>
        <p:spPr/>
        <p:txBody>
          <a:bodyPr/>
          <a:lstStyle/>
          <a:p>
            <a:fld id="{84227E48-E7FE-0B4D-B9FA-54C5C9254578}" type="slidenum">
              <a:rPr lang="en-US" smtClean="0"/>
              <a:t>17</a:t>
            </a:fld>
            <a:endParaRPr lang="en-US"/>
          </a:p>
        </p:txBody>
      </p:sp>
    </p:spTree>
    <p:extLst>
      <p:ext uri="{BB962C8B-B14F-4D97-AF65-F5344CB8AC3E}">
        <p14:creationId xmlns:p14="http://schemas.microsoft.com/office/powerpoint/2010/main" val="2852307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several strategies for handling long context in LLMs, such as using hierarchical models or dividing the input text into smaller chunks. Choosing the right strategy is important for optimizing the efficiency and accuracy of LLMs.</a:t>
            </a:r>
          </a:p>
        </p:txBody>
      </p:sp>
      <p:sp>
        <p:nvSpPr>
          <p:cNvPr id="4" name="Slide Number Placeholder 3"/>
          <p:cNvSpPr>
            <a:spLocks noGrp="1"/>
          </p:cNvSpPr>
          <p:nvPr>
            <p:ph type="sldNum" sz="quarter" idx="5"/>
          </p:nvPr>
        </p:nvSpPr>
        <p:spPr/>
        <p:txBody>
          <a:bodyPr/>
          <a:lstStyle/>
          <a:p>
            <a:fld id="{84227E48-E7FE-0B4D-B9FA-54C5C9254578}" type="slidenum">
              <a:rPr lang="en-US" smtClean="0"/>
              <a:t>18</a:t>
            </a:fld>
            <a:endParaRPr lang="en-US"/>
          </a:p>
        </p:txBody>
      </p:sp>
    </p:spTree>
    <p:extLst>
      <p:ext uri="{BB962C8B-B14F-4D97-AF65-F5344CB8AC3E}">
        <p14:creationId xmlns:p14="http://schemas.microsoft.com/office/powerpoint/2010/main" val="65723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start by delving into the architecture of LLMs, with a focus on Transformers and the attention mechanism. Then, we will discuss the importance of parameters and how they impact model performance. After that, we will explore tokens and tokenization, and their impact on model efficiency. Finally, we will examine the role of context length in managing input sequences.</a:t>
            </a:r>
          </a:p>
        </p:txBody>
      </p:sp>
      <p:sp>
        <p:nvSpPr>
          <p:cNvPr id="4" name="Slide Number Placeholder 3"/>
          <p:cNvSpPr>
            <a:spLocks noGrp="1"/>
          </p:cNvSpPr>
          <p:nvPr>
            <p:ph type="sldNum" sz="quarter" idx="5"/>
          </p:nvPr>
        </p:nvSpPr>
        <p:spPr/>
        <p:txBody>
          <a:bodyPr/>
          <a:lstStyle/>
          <a:p>
            <a:fld id="{84227E48-E7FE-0B4D-B9FA-54C5C9254578}" type="slidenum">
              <a:rPr lang="en-US" smtClean="0"/>
              <a:t>2</a:t>
            </a:fld>
            <a:endParaRPr lang="en-US"/>
          </a:p>
        </p:txBody>
      </p:sp>
    </p:spTree>
    <p:extLst>
      <p:ext uri="{BB962C8B-B14F-4D97-AF65-F5344CB8AC3E}">
        <p14:creationId xmlns:p14="http://schemas.microsoft.com/office/powerpoint/2010/main" val="199797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Transformers are a key building block of LLMs, enabling their ability to process large amounts of text and generate coherent, context-specific responses. The attention mechanism, which is used by transformers, allows models to focus on important aspects of the input text.</a:t>
            </a:r>
          </a:p>
        </p:txBody>
      </p:sp>
      <p:sp>
        <p:nvSpPr>
          <p:cNvPr id="4" name="Slide Number Placeholder 3"/>
          <p:cNvSpPr>
            <a:spLocks noGrp="1"/>
          </p:cNvSpPr>
          <p:nvPr>
            <p:ph type="sldNum" sz="quarter" idx="5"/>
          </p:nvPr>
        </p:nvSpPr>
        <p:spPr/>
        <p:txBody>
          <a:bodyPr/>
          <a:lstStyle/>
          <a:p>
            <a:fld id="{84227E48-E7FE-0B4D-B9FA-54C5C9254578}" type="slidenum">
              <a:rPr lang="en-US" smtClean="0"/>
              <a:t>3</a:t>
            </a:fld>
            <a:endParaRPr lang="en-US"/>
          </a:p>
        </p:txBody>
      </p:sp>
    </p:spTree>
    <p:extLst>
      <p:ext uri="{BB962C8B-B14F-4D97-AF65-F5344CB8AC3E}">
        <p14:creationId xmlns:p14="http://schemas.microsoft.com/office/powerpoint/2010/main" val="260788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Transformers are neural network architectures that process sequential data, such as text, and are based on the self-attention mechanism. They were introduced in 2017 by Vaswani et al. and have since become the backbone of many state-of-the-art LLMs.</a:t>
            </a:r>
          </a:p>
        </p:txBody>
      </p:sp>
      <p:sp>
        <p:nvSpPr>
          <p:cNvPr id="4" name="Slide Number Placeholder 3"/>
          <p:cNvSpPr>
            <a:spLocks noGrp="1"/>
          </p:cNvSpPr>
          <p:nvPr>
            <p:ph type="sldNum" sz="quarter" idx="5"/>
          </p:nvPr>
        </p:nvSpPr>
        <p:spPr/>
        <p:txBody>
          <a:bodyPr/>
          <a:lstStyle/>
          <a:p>
            <a:fld id="{84227E48-E7FE-0B4D-B9FA-54C5C9254578}" type="slidenum">
              <a:rPr lang="en-US" smtClean="0"/>
              <a:t>4</a:t>
            </a:fld>
            <a:endParaRPr lang="en-US"/>
          </a:p>
        </p:txBody>
      </p:sp>
    </p:spTree>
    <p:extLst>
      <p:ext uri="{BB962C8B-B14F-4D97-AF65-F5344CB8AC3E}">
        <p14:creationId xmlns:p14="http://schemas.microsoft.com/office/powerpoint/2010/main" val="126696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attention mechanism is a way for LLMs to selectively focus on certain parts of the input text, assigning weights based on the relevance of each part. This mechanism has the advantage of allowing the model to selectively use context from the input text, rather than relying on a fixed-length context window.</a:t>
            </a:r>
          </a:p>
        </p:txBody>
      </p:sp>
      <p:sp>
        <p:nvSpPr>
          <p:cNvPr id="4" name="Slide Number Placeholder 3"/>
          <p:cNvSpPr>
            <a:spLocks noGrp="1"/>
          </p:cNvSpPr>
          <p:nvPr>
            <p:ph type="sldNum" sz="quarter" idx="5"/>
          </p:nvPr>
        </p:nvSpPr>
        <p:spPr/>
        <p:txBody>
          <a:bodyPr/>
          <a:lstStyle/>
          <a:p>
            <a:fld id="{84227E48-E7FE-0B4D-B9FA-54C5C9254578}" type="slidenum">
              <a:rPr lang="en-US" smtClean="0"/>
              <a:t>5</a:t>
            </a:fld>
            <a:endParaRPr lang="en-US"/>
          </a:p>
        </p:txBody>
      </p:sp>
    </p:spTree>
    <p:extLst>
      <p:ext uri="{BB962C8B-B14F-4D97-AF65-F5344CB8AC3E}">
        <p14:creationId xmlns:p14="http://schemas.microsoft.com/office/powerpoint/2010/main" val="172458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Transformers have several advantages over previous neural network architectures for processing text, such as recurrent neural networks (RNNs) and convolutional neural networks (CNNs). For example, Transformers are better at handling long-range dependencies and can process input text in parallel.</a:t>
            </a:r>
          </a:p>
        </p:txBody>
      </p:sp>
      <p:sp>
        <p:nvSpPr>
          <p:cNvPr id="4" name="Slide Number Placeholder 3"/>
          <p:cNvSpPr>
            <a:spLocks noGrp="1"/>
          </p:cNvSpPr>
          <p:nvPr>
            <p:ph type="sldNum" sz="quarter" idx="5"/>
          </p:nvPr>
        </p:nvSpPr>
        <p:spPr/>
        <p:txBody>
          <a:bodyPr/>
          <a:lstStyle/>
          <a:p>
            <a:fld id="{84227E48-E7FE-0B4D-B9FA-54C5C9254578}" type="slidenum">
              <a:rPr lang="en-US" smtClean="0"/>
              <a:t>6</a:t>
            </a:fld>
            <a:endParaRPr lang="en-US"/>
          </a:p>
        </p:txBody>
      </p:sp>
    </p:spTree>
    <p:extLst>
      <p:ext uri="{BB962C8B-B14F-4D97-AF65-F5344CB8AC3E}">
        <p14:creationId xmlns:p14="http://schemas.microsoft.com/office/powerpoint/2010/main" val="260982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Parameters are a key component of LLMs, and are learned during the training process. They influence model performance, and can be fine-tuned to improve the accuracy of the model.</a:t>
            </a:r>
          </a:p>
        </p:txBody>
      </p:sp>
      <p:sp>
        <p:nvSpPr>
          <p:cNvPr id="4" name="Slide Number Placeholder 3"/>
          <p:cNvSpPr>
            <a:spLocks noGrp="1"/>
          </p:cNvSpPr>
          <p:nvPr>
            <p:ph type="sldNum" sz="quarter" idx="5"/>
          </p:nvPr>
        </p:nvSpPr>
        <p:spPr/>
        <p:txBody>
          <a:bodyPr/>
          <a:lstStyle/>
          <a:p>
            <a:fld id="{84227E48-E7FE-0B4D-B9FA-54C5C9254578}" type="slidenum">
              <a:rPr lang="en-US" smtClean="0"/>
              <a:t>7</a:t>
            </a:fld>
            <a:endParaRPr lang="en-US"/>
          </a:p>
        </p:txBody>
      </p:sp>
    </p:spTree>
    <p:extLst>
      <p:ext uri="{BB962C8B-B14F-4D97-AF65-F5344CB8AC3E}">
        <p14:creationId xmlns:p14="http://schemas.microsoft.com/office/powerpoint/2010/main" val="2458191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Parameters are the variables that are learned during the training process, and are used to make predictions on new input. They play a crucial role in the performance of LLMs, and can be fine-tuned to improve the model's accuracy.</a:t>
            </a:r>
          </a:p>
        </p:txBody>
      </p:sp>
      <p:sp>
        <p:nvSpPr>
          <p:cNvPr id="4" name="Slide Number Placeholder 3"/>
          <p:cNvSpPr>
            <a:spLocks noGrp="1"/>
          </p:cNvSpPr>
          <p:nvPr>
            <p:ph type="sldNum" sz="quarter" idx="5"/>
          </p:nvPr>
        </p:nvSpPr>
        <p:spPr/>
        <p:txBody>
          <a:bodyPr/>
          <a:lstStyle/>
          <a:p>
            <a:fld id="{84227E48-E7FE-0B4D-B9FA-54C5C9254578}" type="slidenum">
              <a:rPr lang="en-US" smtClean="0"/>
              <a:t>8</a:t>
            </a:fld>
            <a:endParaRPr lang="en-US"/>
          </a:p>
        </p:txBody>
      </p:sp>
    </p:spTree>
    <p:extLst>
      <p:ext uri="{BB962C8B-B14F-4D97-AF65-F5344CB8AC3E}">
        <p14:creationId xmlns:p14="http://schemas.microsoft.com/office/powerpoint/2010/main" val="2003007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choice of parameters can have a significant impact on the accuracy of the model. By tweaking the values of these parameters, we can fine-tune the model to better fit the training data, leading to improved performance on the test data.</a:t>
            </a:r>
          </a:p>
        </p:txBody>
      </p:sp>
      <p:sp>
        <p:nvSpPr>
          <p:cNvPr id="4" name="Slide Number Placeholder 3"/>
          <p:cNvSpPr>
            <a:spLocks noGrp="1"/>
          </p:cNvSpPr>
          <p:nvPr>
            <p:ph type="sldNum" sz="quarter" idx="5"/>
          </p:nvPr>
        </p:nvSpPr>
        <p:spPr/>
        <p:txBody>
          <a:bodyPr/>
          <a:lstStyle/>
          <a:p>
            <a:fld id="{84227E48-E7FE-0B4D-B9FA-54C5C9254578}" type="slidenum">
              <a:rPr lang="en-US" smtClean="0"/>
              <a:t>9</a:t>
            </a:fld>
            <a:endParaRPr lang="en-US"/>
          </a:p>
        </p:txBody>
      </p:sp>
    </p:spTree>
    <p:extLst>
      <p:ext uri="{BB962C8B-B14F-4D97-AF65-F5344CB8AC3E}">
        <p14:creationId xmlns:p14="http://schemas.microsoft.com/office/powerpoint/2010/main" val="100561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11/12/24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3676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11/12/24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3777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11/12/24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5385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11/12/24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5136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11/12/24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7444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11/12/24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1944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11/12/24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0335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11/12/24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2594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11/12/24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0872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11/12/24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966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11/12/24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9823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11/12/24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
        <p:nvSpPr>
          <p:cNvPr id="8" name="TextBox 7">
            <a:extLst>
              <a:ext uri="{FF2B5EF4-FFF2-40B4-BE49-F238E27FC236}">
                <a16:creationId xmlns:a16="http://schemas.microsoft.com/office/drawing/2014/main" id="{0C540D02-AF72-9033-65D3-50464D69BB54}"/>
              </a:ext>
            </a:extLst>
          </p:cNvPr>
          <p:cNvSpPr txBox="1"/>
          <p:nvPr userDrawn="1">
            <p:extLst>
              <p:ext uri="{1162E1C5-73C7-4A58-AE30-91384D911F3F}">
                <p184:classification xmlns:p184="http://schemas.microsoft.com/office/powerpoint/2018/4/main" val="hdr"/>
              </p:ext>
            </p:extLst>
          </p:nvPr>
        </p:nvSpPr>
        <p:spPr>
          <a:xfrm>
            <a:off x="63500" y="63500"/>
            <a:ext cx="1192213" cy="152400"/>
          </a:xfrm>
          <a:prstGeom prst="rect">
            <a:avLst/>
          </a:prstGeom>
        </p:spPr>
        <p:txBody>
          <a:bodyPr horzOverflow="overflow" lIns="0" tIns="0" rIns="0" bIns="0">
            <a:spAutoFit/>
          </a:bodyPr>
          <a:lstStyle/>
          <a:p>
            <a:pPr algn="l"/>
            <a:r>
              <a:rPr lang="en-US" sz="1000">
                <a:solidFill>
                  <a:srgbClr val="0000FF"/>
                </a:solidFill>
                <a:latin typeface="Calibri" panose="020F0502020204030204" pitchFamily="34" charset="0"/>
                <a:cs typeface="Calibri" panose="020F0502020204030204" pitchFamily="34" charset="0"/>
              </a:rPr>
              <a:t>TechnipFMC | Internal</a:t>
            </a:r>
          </a:p>
        </p:txBody>
      </p:sp>
    </p:spTree>
    <p:extLst>
      <p:ext uri="{BB962C8B-B14F-4D97-AF65-F5344CB8AC3E}">
        <p14:creationId xmlns:p14="http://schemas.microsoft.com/office/powerpoint/2010/main" val="1818126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846B4F-C734-C50A-5EFB-681FB25B1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NA code on large LED screen">
            <a:extLst>
              <a:ext uri="{FF2B5EF4-FFF2-40B4-BE49-F238E27FC236}">
                <a16:creationId xmlns:a16="http://schemas.microsoft.com/office/drawing/2014/main" id="{A43322BA-8487-4124-B7B6-C5A1356E3FC4}"/>
              </a:ext>
            </a:extLst>
          </p:cNvPr>
          <p:cNvPicPr>
            <a:picLocks noChangeAspect="1"/>
          </p:cNvPicPr>
          <p:nvPr/>
        </p:nvPicPr>
        <p:blipFill>
          <a:blip r:embed="rId3"/>
          <a:srcRect r="33272" b="1"/>
          <a:stretch/>
        </p:blipFill>
        <p:spPr>
          <a:xfrm>
            <a:off x="1190113" y="1160168"/>
            <a:ext cx="4535401" cy="4536803"/>
          </a:xfrm>
          <a:prstGeom prst="rect">
            <a:avLst/>
          </a:prstGeom>
        </p:spPr>
      </p:pic>
      <p:sp>
        <p:nvSpPr>
          <p:cNvPr id="2" name="Title 1">
            <a:extLst>
              <a:ext uri="{FF2B5EF4-FFF2-40B4-BE49-F238E27FC236}">
                <a16:creationId xmlns:a16="http://schemas.microsoft.com/office/drawing/2014/main" id="{3BD4A038-6BBB-800E-8BD5-21F47C351A69}"/>
              </a:ext>
            </a:extLst>
          </p:cNvPr>
          <p:cNvSpPr>
            <a:spLocks noGrp="1"/>
          </p:cNvSpPr>
          <p:nvPr>
            <p:ph type="ctrTitle"/>
          </p:nvPr>
        </p:nvSpPr>
        <p:spPr>
          <a:xfrm>
            <a:off x="6546870" y="1255367"/>
            <a:ext cx="4540945" cy="2724433"/>
          </a:xfrm>
        </p:spPr>
        <p:txBody>
          <a:bodyPr>
            <a:normAutofit/>
          </a:bodyPr>
          <a:lstStyle/>
          <a:p>
            <a:pPr algn="l"/>
            <a:r>
              <a:rPr lang="en-US" sz="3700"/>
              <a:t>Understanding the Four Building Blocks of Large Language Models (LLMs)</a:t>
            </a:r>
          </a:p>
        </p:txBody>
      </p:sp>
      <p:sp>
        <p:nvSpPr>
          <p:cNvPr id="3" name="Subtitle 2">
            <a:extLst>
              <a:ext uri="{FF2B5EF4-FFF2-40B4-BE49-F238E27FC236}">
                <a16:creationId xmlns:a16="http://schemas.microsoft.com/office/drawing/2014/main" id="{9D38383F-15D5-9731-F230-6419DBC19EA9}"/>
              </a:ext>
            </a:extLst>
          </p:cNvPr>
          <p:cNvSpPr>
            <a:spLocks noGrp="1"/>
          </p:cNvSpPr>
          <p:nvPr>
            <p:ph type="subTitle" idx="1"/>
          </p:nvPr>
        </p:nvSpPr>
        <p:spPr>
          <a:xfrm>
            <a:off x="6546869" y="4209874"/>
            <a:ext cx="4535401" cy="1487097"/>
          </a:xfrm>
        </p:spPr>
        <p:txBody>
          <a:bodyPr>
            <a:normAutofit/>
          </a:bodyPr>
          <a:lstStyle/>
          <a:p>
            <a:pPr algn="l"/>
            <a:r>
              <a:rPr lang="en-US" sz="2000"/>
              <a:t>An exploration of key components in LLMs</a:t>
            </a:r>
          </a:p>
        </p:txBody>
      </p:sp>
    </p:spTree>
    <p:extLst>
      <p:ext uri="{BB962C8B-B14F-4D97-AF65-F5344CB8AC3E}">
        <p14:creationId xmlns:p14="http://schemas.microsoft.com/office/powerpoint/2010/main" val="364040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Display floating in the air and suppression of infection spread">
            <a:extLst>
              <a:ext uri="{FF2B5EF4-FFF2-40B4-BE49-F238E27FC236}">
                <a16:creationId xmlns:a16="http://schemas.microsoft.com/office/drawing/2014/main" id="{FD875654-210A-41F8-98E9-98FA0BBFA822}"/>
              </a:ext>
            </a:extLst>
          </p:cNvPr>
          <p:cNvPicPr>
            <a:picLocks noGrp="1" noChangeAspect="1"/>
          </p:cNvPicPr>
          <p:nvPr>
            <p:ph sz="half" idx="1"/>
          </p:nvPr>
        </p:nvPicPr>
        <p:blipFill>
          <a:blip r:embed="rId3"/>
          <a:srcRect l="23573" r="1253" b="-1"/>
          <a:stretch/>
        </p:blipFill>
        <p:spPr>
          <a:xfrm>
            <a:off x="20" y="10"/>
            <a:ext cx="7723393" cy="6857990"/>
          </a:xfrm>
          <a:prstGeom prst="rect">
            <a:avLst/>
          </a:prstGeom>
        </p:spPr>
      </p:pic>
      <p:sp>
        <p:nvSpPr>
          <p:cNvPr id="2" name="Title 1">
            <a:extLst>
              <a:ext uri="{FF2B5EF4-FFF2-40B4-BE49-F238E27FC236}">
                <a16:creationId xmlns:a16="http://schemas.microsoft.com/office/drawing/2014/main" id="{A461F77E-9757-BFDE-C31A-F66748F60DDF}"/>
              </a:ext>
            </a:extLst>
          </p:cNvPr>
          <p:cNvSpPr>
            <a:spLocks noGrp="1"/>
          </p:cNvSpPr>
          <p:nvPr>
            <p:ph type="title"/>
          </p:nvPr>
        </p:nvSpPr>
        <p:spPr>
          <a:xfrm>
            <a:off x="8270421" y="1387929"/>
            <a:ext cx="3212502" cy="1942773"/>
          </a:xfrm>
        </p:spPr>
        <p:txBody>
          <a:bodyPr vert="horz" lIns="91440" tIns="45720" rIns="91440" bIns="45720" rtlCol="0" anchor="b">
            <a:normAutofit/>
          </a:bodyPr>
          <a:lstStyle/>
          <a:p>
            <a:r>
              <a:rPr lang="en-US" b="1" kern="1200">
                <a:solidFill>
                  <a:schemeClr val="tx1"/>
                </a:solidFill>
                <a:latin typeface="+mj-lt"/>
                <a:ea typeface="+mj-ea"/>
                <a:cs typeface="+mj-cs"/>
              </a:rPr>
              <a:t>Training and Fine-Tuning Parameters</a:t>
            </a:r>
          </a:p>
        </p:txBody>
      </p:sp>
      <p:sp>
        <p:nvSpPr>
          <p:cNvPr id="4" name="Content Placeholder 3">
            <a:extLst>
              <a:ext uri="{FF2B5EF4-FFF2-40B4-BE49-F238E27FC236}">
                <a16:creationId xmlns:a16="http://schemas.microsoft.com/office/drawing/2014/main" id="{10AA05D8-A501-8F68-8920-5518F960BA3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270421" y="3412998"/>
            <a:ext cx="3212502" cy="2767366"/>
          </a:xfrm>
        </p:spPr>
        <p:txBody>
          <a:bodyPr>
            <a:normAutofit/>
          </a:bodyPr>
          <a:lstStyle/>
          <a:p>
            <a:pPr marL="0" indent="0">
              <a:spcBef>
                <a:spcPts val="2500"/>
              </a:spcBef>
              <a:buNone/>
            </a:pPr>
            <a:endParaRPr lang="en-US" sz="1400" b="1"/>
          </a:p>
          <a:p>
            <a:pPr marL="0" lvl="1" indent="0">
              <a:buNone/>
            </a:pPr>
            <a:r>
              <a:rPr lang="en-US" sz="1400"/>
              <a:t>Training and fine-tuning parameters is an iterative process that repeatedly adjusts the values of the parameters to improve the performance of the model.</a:t>
            </a:r>
          </a:p>
        </p:txBody>
      </p:sp>
    </p:spTree>
    <p:extLst>
      <p:ext uri="{BB962C8B-B14F-4D97-AF65-F5344CB8AC3E}">
        <p14:creationId xmlns:p14="http://schemas.microsoft.com/office/powerpoint/2010/main" val="1145162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06B5C11-6F1D-348E-A516-D96245311B26}"/>
              </a:ext>
            </a:extLst>
          </p:cNvPr>
          <p:cNvSpPr>
            <a:spLocks noGrp="1"/>
          </p:cNvSpPr>
          <p:nvPr>
            <p:ph type="title"/>
          </p:nvPr>
        </p:nvSpPr>
        <p:spPr>
          <a:xfrm>
            <a:off x="277091" y="1814321"/>
            <a:ext cx="7772400" cy="4560920"/>
          </a:xfrm>
        </p:spPr>
        <p:txBody>
          <a:bodyPr vert="horz" lIns="91440" tIns="45720" rIns="91440" bIns="45720" rtlCol="0" anchor="b">
            <a:normAutofit/>
          </a:bodyPr>
          <a:lstStyle/>
          <a:p>
            <a:r>
              <a:rPr lang="en-US" sz="7400"/>
              <a:t>Tokens: The Fundamental Units of Text</a:t>
            </a:r>
          </a:p>
        </p:txBody>
      </p:sp>
    </p:spTree>
    <p:extLst>
      <p:ext uri="{BB962C8B-B14F-4D97-AF65-F5344CB8AC3E}">
        <p14:creationId xmlns:p14="http://schemas.microsoft.com/office/powerpoint/2010/main" val="2990220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quot;A cone,sphere,cylinder,and cube on white background. Shot with shallow depth of field.&quot;">
            <a:extLst>
              <a:ext uri="{FF2B5EF4-FFF2-40B4-BE49-F238E27FC236}">
                <a16:creationId xmlns:a16="http://schemas.microsoft.com/office/drawing/2014/main" id="{BBBDB239-4B5D-4A13-A7AA-FB25C6F461C5}"/>
              </a:ext>
            </a:extLst>
          </p:cNvPr>
          <p:cNvPicPr>
            <a:picLocks noGrp="1" noChangeAspect="1"/>
          </p:cNvPicPr>
          <p:nvPr>
            <p:ph sz="half" idx="1"/>
          </p:nvPr>
        </p:nvPicPr>
        <p:blipFill>
          <a:blip r:embed="rId3"/>
          <a:srcRect t="33625" r="1" b="1"/>
          <a:stretch/>
        </p:blipFill>
        <p:spPr>
          <a:xfrm>
            <a:off x="20" y="10"/>
            <a:ext cx="7723393" cy="6857990"/>
          </a:xfrm>
          <a:prstGeom prst="rect">
            <a:avLst/>
          </a:prstGeom>
        </p:spPr>
      </p:pic>
      <p:sp>
        <p:nvSpPr>
          <p:cNvPr id="2" name="Title 1">
            <a:extLst>
              <a:ext uri="{FF2B5EF4-FFF2-40B4-BE49-F238E27FC236}">
                <a16:creationId xmlns:a16="http://schemas.microsoft.com/office/drawing/2014/main" id="{1D2246C1-C219-EBAF-541F-B5EEAA5D5A2C}"/>
              </a:ext>
            </a:extLst>
          </p:cNvPr>
          <p:cNvSpPr>
            <a:spLocks noGrp="1"/>
          </p:cNvSpPr>
          <p:nvPr>
            <p:ph type="title"/>
          </p:nvPr>
        </p:nvSpPr>
        <p:spPr>
          <a:xfrm>
            <a:off x="8270421" y="1387929"/>
            <a:ext cx="3212502" cy="1942773"/>
          </a:xfrm>
        </p:spPr>
        <p:txBody>
          <a:bodyPr vert="horz" lIns="91440" tIns="45720" rIns="91440" bIns="45720" rtlCol="0" anchor="b">
            <a:normAutofit/>
          </a:bodyPr>
          <a:lstStyle/>
          <a:p>
            <a:r>
              <a:rPr lang="en-US" b="1" kern="1200">
                <a:solidFill>
                  <a:schemeClr val="tx1"/>
                </a:solidFill>
                <a:latin typeface="+mj-lt"/>
                <a:ea typeface="+mj-ea"/>
                <a:cs typeface="+mj-cs"/>
              </a:rPr>
              <a:t>What Are Tokens and Tokenization</a:t>
            </a:r>
          </a:p>
        </p:txBody>
      </p:sp>
      <p:sp>
        <p:nvSpPr>
          <p:cNvPr id="4" name="Content Placeholder 3">
            <a:extLst>
              <a:ext uri="{FF2B5EF4-FFF2-40B4-BE49-F238E27FC236}">
                <a16:creationId xmlns:a16="http://schemas.microsoft.com/office/drawing/2014/main" id="{7F4D7ECA-0348-F9AF-1B48-1547A1492BE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270421" y="3412998"/>
            <a:ext cx="3212502" cy="2767366"/>
          </a:xfrm>
        </p:spPr>
        <p:txBody>
          <a:bodyPr>
            <a:normAutofit/>
          </a:bodyPr>
          <a:lstStyle/>
          <a:p>
            <a:pPr marL="0" indent="0">
              <a:spcBef>
                <a:spcPts val="2500"/>
              </a:spcBef>
              <a:buNone/>
            </a:pPr>
            <a:endParaRPr lang="en-US" sz="1400" b="1"/>
          </a:p>
          <a:p>
            <a:pPr marL="0" lvl="1" indent="0">
              <a:buNone/>
            </a:pPr>
            <a:r>
              <a:rPr lang="en-US" sz="1400"/>
              <a:t>Tokens are individual units of text that are used by language learning models to process input text. Tokenization is the process of dividing text into tokens, and is a crucial step in language learning models.</a:t>
            </a:r>
          </a:p>
        </p:txBody>
      </p:sp>
    </p:spTree>
    <p:extLst>
      <p:ext uri="{BB962C8B-B14F-4D97-AF65-F5344CB8AC3E}">
        <p14:creationId xmlns:p14="http://schemas.microsoft.com/office/powerpoint/2010/main" val="1083634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Internet Network of Connected Devices and Apps.">
            <a:extLst>
              <a:ext uri="{FF2B5EF4-FFF2-40B4-BE49-F238E27FC236}">
                <a16:creationId xmlns:a16="http://schemas.microsoft.com/office/drawing/2014/main" id="{3230215E-332E-4AD1-81D2-2666B54C57D4}"/>
              </a:ext>
            </a:extLst>
          </p:cNvPr>
          <p:cNvPicPr>
            <a:picLocks noGrp="1" noChangeAspect="1"/>
          </p:cNvPicPr>
          <p:nvPr>
            <p:ph sz="half" idx="1"/>
          </p:nvPr>
        </p:nvPicPr>
        <p:blipFill>
          <a:blip r:embed="rId3"/>
          <a:srcRect l="15302" r="11942" b="-1"/>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D6284BDD-CE46-7EE2-ADA4-28CDC0723E61}"/>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sz="3300" b="1" kern="1200">
                <a:solidFill>
                  <a:schemeClr val="tx1"/>
                </a:solidFill>
                <a:latin typeface="+mj-lt"/>
                <a:ea typeface="+mj-ea"/>
                <a:cs typeface="+mj-cs"/>
              </a:rPr>
              <a:t>Types of Tokenization Methods</a:t>
            </a:r>
          </a:p>
        </p:txBody>
      </p:sp>
      <p:sp>
        <p:nvSpPr>
          <p:cNvPr id="4" name="Content Placeholder 3">
            <a:extLst>
              <a:ext uri="{FF2B5EF4-FFF2-40B4-BE49-F238E27FC236}">
                <a16:creationId xmlns:a16="http://schemas.microsoft.com/office/drawing/2014/main" id="{944E23BD-59AA-F01E-451C-D097CC6238A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US" sz="1400" b="1"/>
              <a:t>Word-Level Tokenization</a:t>
            </a:r>
          </a:p>
          <a:p>
            <a:pPr marL="0" lvl="1" indent="0">
              <a:buNone/>
            </a:pPr>
            <a:r>
              <a:rPr lang="en-US" sz="1400"/>
              <a:t>Word-level tokenization is a type of tokenization method used in LLMs that splits text into individual words. This method is useful for preserving the meaning of words and is often used in natural language processing.</a:t>
            </a:r>
          </a:p>
          <a:p>
            <a:pPr marL="0" indent="0">
              <a:spcBef>
                <a:spcPts val="2500"/>
              </a:spcBef>
              <a:buNone/>
            </a:pPr>
            <a:r>
              <a:rPr lang="en-US" sz="1400" b="1"/>
              <a:t>Subword-Level Tokenization</a:t>
            </a:r>
          </a:p>
          <a:p>
            <a:pPr marL="0" lvl="1" indent="0">
              <a:buNone/>
            </a:pPr>
            <a:r>
              <a:rPr lang="en-US" sz="1400"/>
              <a:t>Subword-level tokenization is a type of tokenization method used in LLMs that splits text into smaller subword units. This method is useful for handling out-of-vocabulary words and is often used in models with limited vocabulary size.</a:t>
            </a:r>
          </a:p>
          <a:p>
            <a:pPr marL="0" indent="0">
              <a:spcBef>
                <a:spcPts val="2500"/>
              </a:spcBef>
              <a:buNone/>
            </a:pPr>
            <a:r>
              <a:rPr lang="en-US" sz="1400" b="1"/>
              <a:t>Character-Level Tokenization</a:t>
            </a:r>
          </a:p>
          <a:p>
            <a:pPr marL="0" lvl="1" indent="0">
              <a:buNone/>
            </a:pPr>
            <a:r>
              <a:rPr lang="en-US" sz="1400"/>
              <a:t>Character-level tokenization is a type of tokenization method used in LLMs that splits text into individual characters. This method is useful for handling rare or unusual words and is often used in models with very limited vocabulary size.</a:t>
            </a:r>
          </a:p>
        </p:txBody>
      </p:sp>
    </p:spTree>
    <p:extLst>
      <p:ext uri="{BB962C8B-B14F-4D97-AF65-F5344CB8AC3E}">
        <p14:creationId xmlns:p14="http://schemas.microsoft.com/office/powerpoint/2010/main" val="125279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Businesman drawing gears">
            <a:extLst>
              <a:ext uri="{FF2B5EF4-FFF2-40B4-BE49-F238E27FC236}">
                <a16:creationId xmlns:a16="http://schemas.microsoft.com/office/drawing/2014/main" id="{9915047D-9098-43F9-854E-B9DB912F11F0}"/>
              </a:ext>
            </a:extLst>
          </p:cNvPr>
          <p:cNvPicPr>
            <a:picLocks noGrp="1" noChangeAspect="1"/>
          </p:cNvPicPr>
          <p:nvPr>
            <p:ph sz="half" idx="1"/>
          </p:nvPr>
        </p:nvPicPr>
        <p:blipFill>
          <a:blip r:embed="rId3"/>
          <a:srcRect l="3770" r="21620" b="-1"/>
          <a:stretch/>
        </p:blipFill>
        <p:spPr>
          <a:xfrm>
            <a:off x="20" y="10"/>
            <a:ext cx="7723393" cy="6857990"/>
          </a:xfrm>
          <a:prstGeom prst="rect">
            <a:avLst/>
          </a:prstGeom>
        </p:spPr>
      </p:pic>
      <p:sp>
        <p:nvSpPr>
          <p:cNvPr id="2" name="Title 1">
            <a:extLst>
              <a:ext uri="{FF2B5EF4-FFF2-40B4-BE49-F238E27FC236}">
                <a16:creationId xmlns:a16="http://schemas.microsoft.com/office/drawing/2014/main" id="{8F67C580-939E-C536-A0BA-FBA08C8C2B8D}"/>
              </a:ext>
            </a:extLst>
          </p:cNvPr>
          <p:cNvSpPr>
            <a:spLocks noGrp="1"/>
          </p:cNvSpPr>
          <p:nvPr>
            <p:ph type="title"/>
          </p:nvPr>
        </p:nvSpPr>
        <p:spPr>
          <a:xfrm>
            <a:off x="8270421" y="1387929"/>
            <a:ext cx="3212502" cy="1942773"/>
          </a:xfrm>
        </p:spPr>
        <p:txBody>
          <a:bodyPr vert="horz" lIns="91440" tIns="45720" rIns="91440" bIns="45720" rtlCol="0" anchor="b">
            <a:normAutofit/>
          </a:bodyPr>
          <a:lstStyle/>
          <a:p>
            <a:r>
              <a:rPr lang="en-US" sz="3300" b="1" kern="1200">
                <a:solidFill>
                  <a:schemeClr val="tx1"/>
                </a:solidFill>
                <a:latin typeface="+mj-lt"/>
                <a:ea typeface="+mj-ea"/>
                <a:cs typeface="+mj-cs"/>
              </a:rPr>
              <a:t>Impact of Tokens on Model Efficiency</a:t>
            </a:r>
          </a:p>
        </p:txBody>
      </p:sp>
      <p:sp>
        <p:nvSpPr>
          <p:cNvPr id="4" name="Content Placeholder 3">
            <a:extLst>
              <a:ext uri="{FF2B5EF4-FFF2-40B4-BE49-F238E27FC236}">
                <a16:creationId xmlns:a16="http://schemas.microsoft.com/office/drawing/2014/main" id="{1A67C555-FD45-4B72-ADC2-AA79152DFAB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270421" y="3412998"/>
            <a:ext cx="3212502" cy="2767366"/>
          </a:xfrm>
        </p:spPr>
        <p:txBody>
          <a:bodyPr>
            <a:normAutofit/>
          </a:bodyPr>
          <a:lstStyle/>
          <a:p>
            <a:pPr marL="0" indent="0">
              <a:spcBef>
                <a:spcPts val="2500"/>
              </a:spcBef>
              <a:buNone/>
            </a:pPr>
            <a:endParaRPr lang="en-US" sz="1400" b="1"/>
          </a:p>
          <a:p>
            <a:pPr marL="0" lvl="1" indent="0">
              <a:buNone/>
            </a:pPr>
            <a:r>
              <a:rPr lang="en-US" sz="1400"/>
              <a:t>The choice of tokenization method can have a significant impact on the efficiency of LLMs, in terms of both memory usage and processing time. Choosing the right tokenization method is important for optimizing the performance of LLMs.</a:t>
            </a:r>
          </a:p>
        </p:txBody>
      </p:sp>
    </p:spTree>
    <p:extLst>
      <p:ext uri="{BB962C8B-B14F-4D97-AF65-F5344CB8AC3E}">
        <p14:creationId xmlns:p14="http://schemas.microsoft.com/office/powerpoint/2010/main" val="1601339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E522C7A-ACDA-ACF1-C89A-41CD6C846A34}"/>
              </a:ext>
            </a:extLst>
          </p:cNvPr>
          <p:cNvSpPr>
            <a:spLocks noGrp="1"/>
          </p:cNvSpPr>
          <p:nvPr>
            <p:ph type="title"/>
          </p:nvPr>
        </p:nvSpPr>
        <p:spPr>
          <a:xfrm>
            <a:off x="277091" y="1814321"/>
            <a:ext cx="7772400" cy="4560920"/>
          </a:xfrm>
        </p:spPr>
        <p:txBody>
          <a:bodyPr vert="horz" lIns="91440" tIns="45720" rIns="91440" bIns="45720" rtlCol="0" anchor="b">
            <a:normAutofit/>
          </a:bodyPr>
          <a:lstStyle/>
          <a:p>
            <a:r>
              <a:rPr lang="en-US" sz="7400"/>
              <a:t>Context Length: Managing Input Sequences</a:t>
            </a:r>
          </a:p>
        </p:txBody>
      </p:sp>
    </p:spTree>
    <p:extLst>
      <p:ext uri="{BB962C8B-B14F-4D97-AF65-F5344CB8AC3E}">
        <p14:creationId xmlns:p14="http://schemas.microsoft.com/office/powerpoint/2010/main" val="22743841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se-up shot of different CPUs between 486 and 686 class.">
            <a:extLst>
              <a:ext uri="{FF2B5EF4-FFF2-40B4-BE49-F238E27FC236}">
                <a16:creationId xmlns:a16="http://schemas.microsoft.com/office/drawing/2014/main" id="{543863C6-1B7B-4222-B119-0792144D1E27}"/>
              </a:ext>
            </a:extLst>
          </p:cNvPr>
          <p:cNvPicPr>
            <a:picLocks noGrp="1" noChangeAspect="1"/>
          </p:cNvPicPr>
          <p:nvPr>
            <p:ph sz="half" idx="1"/>
          </p:nvPr>
        </p:nvPicPr>
        <p:blipFill>
          <a:blip r:embed="rId3"/>
          <a:srcRect l="20608" r="17358" b="-2"/>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CE8FE332-8FED-8826-62AD-EEA0B8C966B3}"/>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b="1" kern="1200">
                <a:solidFill>
                  <a:schemeClr val="tx1"/>
                </a:solidFill>
                <a:latin typeface="+mj-lt"/>
                <a:ea typeface="+mj-ea"/>
                <a:cs typeface="+mj-cs"/>
              </a:rPr>
              <a:t>Understanding Context Length</a:t>
            </a:r>
          </a:p>
        </p:txBody>
      </p:sp>
      <p:sp>
        <p:nvSpPr>
          <p:cNvPr id="4" name="Content Placeholder 3">
            <a:extLst>
              <a:ext uri="{FF2B5EF4-FFF2-40B4-BE49-F238E27FC236}">
                <a16:creationId xmlns:a16="http://schemas.microsoft.com/office/drawing/2014/main" id="{8B98EC49-971B-0112-77F3-C57C2BD8AE1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4679" y="2212848"/>
            <a:ext cx="4361688" cy="4096512"/>
          </a:xfrm>
        </p:spPr>
        <p:txBody>
          <a:bodyPr>
            <a:normAutofit/>
          </a:bodyPr>
          <a:lstStyle/>
          <a:p>
            <a:pPr marL="0" indent="0">
              <a:spcBef>
                <a:spcPts val="2500"/>
              </a:spcBef>
              <a:buNone/>
            </a:pPr>
            <a:r>
              <a:rPr lang="en-US" sz="1400" b="1"/>
              <a:t>Context Length Definition</a:t>
            </a:r>
          </a:p>
          <a:p>
            <a:pPr marL="0" lvl="1" indent="0">
              <a:buNone/>
            </a:pPr>
            <a:r>
              <a:rPr lang="en-US" sz="1400"/>
              <a:t>Context length refers to the number of tokens that LLMs can process at one time. It is an important parameter in language modeling and affects the accuracy of the model.</a:t>
            </a:r>
          </a:p>
          <a:p>
            <a:pPr marL="0" indent="0">
              <a:spcBef>
                <a:spcPts val="2500"/>
              </a:spcBef>
              <a:buNone/>
            </a:pPr>
            <a:r>
              <a:rPr lang="en-US" sz="1400" b="1"/>
              <a:t>Impact of Longer Context Lengths</a:t>
            </a:r>
          </a:p>
          <a:p>
            <a:pPr marL="0" lvl="1" indent="0">
              <a:buNone/>
            </a:pPr>
            <a:r>
              <a:rPr lang="en-US" sz="1400"/>
              <a:t>Longer context lengths can lead to better accuracy in LLMs, as they can capture more nuanced relationships between words. However, this can also increase memory usage and processing time, making it important to balance accuracy with computational resources.</a:t>
            </a:r>
          </a:p>
        </p:txBody>
      </p:sp>
    </p:spTree>
    <p:extLst>
      <p:ext uri="{BB962C8B-B14F-4D97-AF65-F5344CB8AC3E}">
        <p14:creationId xmlns:p14="http://schemas.microsoft.com/office/powerpoint/2010/main" val="9130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Financial graphs on a dark display">
            <a:extLst>
              <a:ext uri="{FF2B5EF4-FFF2-40B4-BE49-F238E27FC236}">
                <a16:creationId xmlns:a16="http://schemas.microsoft.com/office/drawing/2014/main" id="{08CEBA39-B4C5-439C-9690-2938DD36EFEE}"/>
              </a:ext>
            </a:extLst>
          </p:cNvPr>
          <p:cNvPicPr>
            <a:picLocks noGrp="1" noChangeAspect="1"/>
          </p:cNvPicPr>
          <p:nvPr>
            <p:ph sz="half" idx="1"/>
          </p:nvPr>
        </p:nvPicPr>
        <p:blipFill>
          <a:blip r:embed="rId3"/>
          <a:srcRect l="18798" r="23119"/>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A3E506E1-D23A-E47F-DE39-6E7C78DC5341}"/>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sz="3300" b="1" kern="1200">
                <a:solidFill>
                  <a:schemeClr val="tx1"/>
                </a:solidFill>
                <a:latin typeface="+mj-lt"/>
                <a:ea typeface="+mj-ea"/>
                <a:cs typeface="+mj-cs"/>
              </a:rPr>
              <a:t>Effects of Context Length on Model Performance</a:t>
            </a:r>
          </a:p>
        </p:txBody>
      </p:sp>
      <p:sp>
        <p:nvSpPr>
          <p:cNvPr id="4" name="Content Placeholder 3">
            <a:extLst>
              <a:ext uri="{FF2B5EF4-FFF2-40B4-BE49-F238E27FC236}">
                <a16:creationId xmlns:a16="http://schemas.microsoft.com/office/drawing/2014/main" id="{DA3742B0-9802-5B56-622B-358DDBC1ADA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4679" y="2212848"/>
            <a:ext cx="4361688" cy="4096512"/>
          </a:xfrm>
        </p:spPr>
        <p:txBody>
          <a:bodyPr>
            <a:normAutofit/>
          </a:bodyPr>
          <a:lstStyle/>
          <a:p>
            <a:pPr marL="0" indent="0">
              <a:spcBef>
                <a:spcPts val="2500"/>
              </a:spcBef>
              <a:buNone/>
            </a:pPr>
            <a:r>
              <a:rPr lang="en-US" sz="1400" b="1"/>
              <a:t>Impact of Context Length on Accuracy</a:t>
            </a:r>
          </a:p>
          <a:p>
            <a:pPr marL="0" lvl="1" indent="0">
              <a:buNone/>
            </a:pPr>
            <a:r>
              <a:rPr lang="en-US" sz="1400"/>
              <a:t>Context length has a significant impact on the accuracy of LLMs. Longer context lengths can lead to better accuracy because the model has more contextual information to work with.</a:t>
            </a:r>
          </a:p>
          <a:p>
            <a:pPr marL="0" indent="0">
              <a:spcBef>
                <a:spcPts val="2500"/>
              </a:spcBef>
              <a:buNone/>
            </a:pPr>
            <a:r>
              <a:rPr lang="en-US" sz="1400" b="1"/>
              <a:t>Impact of Context Length on Resource Usage</a:t>
            </a:r>
          </a:p>
          <a:p>
            <a:pPr marL="0" lvl="1" indent="0">
              <a:buNone/>
            </a:pPr>
            <a:r>
              <a:rPr lang="en-US" sz="1400"/>
              <a:t>Longer context lengths can also increase memory usage and processing time, which can be problematic for large models or datasets. It is important to choose a context length that balances accuracy and resource usage.</a:t>
            </a:r>
          </a:p>
        </p:txBody>
      </p:sp>
    </p:spTree>
    <p:extLst>
      <p:ext uri="{BB962C8B-B14F-4D97-AF65-F5344CB8AC3E}">
        <p14:creationId xmlns:p14="http://schemas.microsoft.com/office/powerpoint/2010/main" val="2657537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laptop computer and computer symbol on screen">
            <a:extLst>
              <a:ext uri="{FF2B5EF4-FFF2-40B4-BE49-F238E27FC236}">
                <a16:creationId xmlns:a16="http://schemas.microsoft.com/office/drawing/2014/main" id="{0C770F4F-707C-41CD-97C9-341AC35EE400}"/>
              </a:ext>
            </a:extLst>
          </p:cNvPr>
          <p:cNvPicPr>
            <a:picLocks noGrp="1" noChangeAspect="1"/>
          </p:cNvPicPr>
          <p:nvPr>
            <p:ph sz="half" idx="1"/>
          </p:nvPr>
        </p:nvPicPr>
        <p:blipFill>
          <a:blip r:embed="rId3"/>
          <a:srcRect l="24827" r="-1" b="-1"/>
          <a:stretch/>
        </p:blipFill>
        <p:spPr>
          <a:xfrm>
            <a:off x="20" y="10"/>
            <a:ext cx="7723393" cy="6857990"/>
          </a:xfrm>
          <a:prstGeom prst="rect">
            <a:avLst/>
          </a:prstGeom>
        </p:spPr>
      </p:pic>
      <p:sp>
        <p:nvSpPr>
          <p:cNvPr id="2" name="Title 1">
            <a:extLst>
              <a:ext uri="{FF2B5EF4-FFF2-40B4-BE49-F238E27FC236}">
                <a16:creationId xmlns:a16="http://schemas.microsoft.com/office/drawing/2014/main" id="{99907C2C-16C3-3EF2-D2E7-CAD935B4F796}"/>
              </a:ext>
            </a:extLst>
          </p:cNvPr>
          <p:cNvSpPr>
            <a:spLocks noGrp="1"/>
          </p:cNvSpPr>
          <p:nvPr>
            <p:ph type="title"/>
          </p:nvPr>
        </p:nvSpPr>
        <p:spPr>
          <a:xfrm>
            <a:off x="8270421" y="1387929"/>
            <a:ext cx="3212502" cy="1942773"/>
          </a:xfrm>
        </p:spPr>
        <p:txBody>
          <a:bodyPr vert="horz" lIns="91440" tIns="45720" rIns="91440" bIns="45720" rtlCol="0" anchor="b">
            <a:normAutofit/>
          </a:bodyPr>
          <a:lstStyle/>
          <a:p>
            <a:r>
              <a:rPr lang="en-US" b="1" kern="1200">
                <a:solidFill>
                  <a:schemeClr val="tx1"/>
                </a:solidFill>
                <a:latin typeface="+mj-lt"/>
                <a:ea typeface="+mj-ea"/>
                <a:cs typeface="+mj-cs"/>
              </a:rPr>
              <a:t>Strategies for Handling Long Context</a:t>
            </a:r>
          </a:p>
        </p:txBody>
      </p:sp>
      <p:sp>
        <p:nvSpPr>
          <p:cNvPr id="4" name="Content Placeholder 3">
            <a:extLst>
              <a:ext uri="{FF2B5EF4-FFF2-40B4-BE49-F238E27FC236}">
                <a16:creationId xmlns:a16="http://schemas.microsoft.com/office/drawing/2014/main" id="{10F3261A-D49C-8B64-EACD-CC19F67C6ED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270421" y="3412998"/>
            <a:ext cx="3212502" cy="2767366"/>
          </a:xfrm>
        </p:spPr>
        <p:txBody>
          <a:bodyPr>
            <a:normAutofit/>
          </a:bodyPr>
          <a:lstStyle/>
          <a:p>
            <a:pPr marL="0" indent="0">
              <a:spcBef>
                <a:spcPts val="2500"/>
              </a:spcBef>
              <a:buNone/>
            </a:pPr>
            <a:endParaRPr lang="en-US" sz="1400" b="1"/>
          </a:p>
          <a:p>
            <a:pPr marL="0" lvl="1" indent="0">
              <a:buNone/>
            </a:pPr>
            <a:r>
              <a:rPr lang="en-US" sz="1400"/>
              <a:t>Several strategies exist for handling long context in LLMs, such as hierarchical models or dividing the input text into smaller chunks. Choosing the right strategy is important for optimizing the efficiency and accuracy of LLMs.</a:t>
            </a:r>
          </a:p>
        </p:txBody>
      </p:sp>
    </p:spTree>
    <p:extLst>
      <p:ext uri="{BB962C8B-B14F-4D97-AF65-F5344CB8AC3E}">
        <p14:creationId xmlns:p14="http://schemas.microsoft.com/office/powerpoint/2010/main" val="3720667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ircle of grey cubes connected in a hub-and-spokes manner. Similar concepts with blue cubes:">
            <a:extLst>
              <a:ext uri="{FF2B5EF4-FFF2-40B4-BE49-F238E27FC236}">
                <a16:creationId xmlns:a16="http://schemas.microsoft.com/office/drawing/2014/main" id="{13DB6EB1-6AB8-4299-8A8B-F7301AF1374D}"/>
              </a:ext>
            </a:extLst>
          </p:cNvPr>
          <p:cNvPicPr>
            <a:picLocks noGrp="1" noChangeAspect="1"/>
          </p:cNvPicPr>
          <p:nvPr>
            <p:ph sz="half" idx="1"/>
          </p:nvPr>
        </p:nvPicPr>
        <p:blipFill>
          <a:blip r:embed="rId3"/>
          <a:srcRect l="14593" r="14777" b="-1"/>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D198E3D2-2AC8-68DB-E537-8936F9D0678E}"/>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b="1" kern="1200">
                <a:solidFill>
                  <a:schemeClr val="tx1"/>
                </a:solidFill>
                <a:latin typeface="+mj-lt"/>
                <a:ea typeface="+mj-ea"/>
                <a:cs typeface="+mj-cs"/>
              </a:rPr>
              <a:t>Outline</a:t>
            </a:r>
          </a:p>
        </p:txBody>
      </p:sp>
      <p:sp>
        <p:nvSpPr>
          <p:cNvPr id="4" name="Content Placeholder 3">
            <a:extLst>
              <a:ext uri="{FF2B5EF4-FFF2-40B4-BE49-F238E27FC236}">
                <a16:creationId xmlns:a16="http://schemas.microsoft.com/office/drawing/2014/main" id="{B5ED026C-DD06-3614-6248-09138E7B6BFD}"/>
              </a:ext>
            </a:extLst>
          </p:cNvPr>
          <p:cNvSpPr>
            <a:spLocks noGrp="1"/>
          </p:cNvSpPr>
          <p:nvPr>
            <p:ph sz="half" idx="2"/>
          </p:nvPr>
        </p:nvSpPr>
        <p:spPr>
          <a:xfrm>
            <a:off x="614679" y="2212848"/>
            <a:ext cx="4361688" cy="4096512"/>
          </a:xfrm>
        </p:spPr>
        <p:txBody>
          <a:bodyPr vert="horz" lIns="91440" tIns="45720" rIns="91440" bIns="45720" rtlCol="0">
            <a:normAutofit/>
          </a:bodyPr>
          <a:lstStyle/>
          <a:p>
            <a:r>
              <a:rPr lang="en-US" sz="1800"/>
              <a:t>Transformers: The Architecture Behind LLMs</a:t>
            </a:r>
          </a:p>
          <a:p>
            <a:r>
              <a:rPr lang="en-US" sz="1800"/>
              <a:t>Parameters: The Learning Components</a:t>
            </a:r>
          </a:p>
          <a:p>
            <a:r>
              <a:rPr lang="en-US" sz="1800"/>
              <a:t>Tokens: The Fundamental Units of Text</a:t>
            </a:r>
          </a:p>
          <a:p>
            <a:r>
              <a:rPr lang="en-US" sz="1800"/>
              <a:t>Context Length: Managing Input Sequences</a:t>
            </a:r>
          </a:p>
        </p:txBody>
      </p:sp>
    </p:spTree>
    <p:extLst>
      <p:ext uri="{BB962C8B-B14F-4D97-AF65-F5344CB8AC3E}">
        <p14:creationId xmlns:p14="http://schemas.microsoft.com/office/powerpoint/2010/main" val="3465822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6C35428-CA22-0DB5-33DE-6355D1DDF7E6}"/>
              </a:ext>
            </a:extLst>
          </p:cNvPr>
          <p:cNvSpPr>
            <a:spLocks noGrp="1"/>
          </p:cNvSpPr>
          <p:nvPr>
            <p:ph type="title"/>
          </p:nvPr>
        </p:nvSpPr>
        <p:spPr>
          <a:xfrm>
            <a:off x="277091" y="1814321"/>
            <a:ext cx="7772400" cy="4560920"/>
          </a:xfrm>
        </p:spPr>
        <p:txBody>
          <a:bodyPr vert="horz" lIns="91440" tIns="45720" rIns="91440" bIns="45720" rtlCol="0" anchor="b">
            <a:normAutofit/>
          </a:bodyPr>
          <a:lstStyle/>
          <a:p>
            <a:r>
              <a:rPr lang="en-US" sz="7400"/>
              <a:t>Transformers: The Architecture Behind LLMs</a:t>
            </a:r>
          </a:p>
        </p:txBody>
      </p:sp>
    </p:spTree>
    <p:extLst>
      <p:ext uri="{BB962C8B-B14F-4D97-AF65-F5344CB8AC3E}">
        <p14:creationId xmlns:p14="http://schemas.microsoft.com/office/powerpoint/2010/main" val="42803204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Global communication and collaboration intricately involving electronic ropes and keys through social networking of smart phones equipped with AI.">
            <a:extLst>
              <a:ext uri="{FF2B5EF4-FFF2-40B4-BE49-F238E27FC236}">
                <a16:creationId xmlns:a16="http://schemas.microsoft.com/office/drawing/2014/main" id="{D433C290-80CC-4AB3-89E9-1DC062786CEB}"/>
              </a:ext>
            </a:extLst>
          </p:cNvPr>
          <p:cNvPicPr>
            <a:picLocks noGrp="1" noChangeAspect="1"/>
          </p:cNvPicPr>
          <p:nvPr>
            <p:ph sz="half" idx="1"/>
          </p:nvPr>
        </p:nvPicPr>
        <p:blipFill>
          <a:blip r:embed="rId3"/>
          <a:srcRect l="15440" r="9385" b="-1"/>
          <a:stretch/>
        </p:blipFill>
        <p:spPr>
          <a:xfrm>
            <a:off x="20" y="10"/>
            <a:ext cx="7723393" cy="6857990"/>
          </a:xfrm>
          <a:prstGeom prst="rect">
            <a:avLst/>
          </a:prstGeom>
        </p:spPr>
      </p:pic>
      <p:sp>
        <p:nvSpPr>
          <p:cNvPr id="2" name="Title 1">
            <a:extLst>
              <a:ext uri="{FF2B5EF4-FFF2-40B4-BE49-F238E27FC236}">
                <a16:creationId xmlns:a16="http://schemas.microsoft.com/office/drawing/2014/main" id="{41676565-B8FA-EA41-D568-4A348061EE2C}"/>
              </a:ext>
            </a:extLst>
          </p:cNvPr>
          <p:cNvSpPr>
            <a:spLocks noGrp="1"/>
          </p:cNvSpPr>
          <p:nvPr>
            <p:ph type="title"/>
          </p:nvPr>
        </p:nvSpPr>
        <p:spPr>
          <a:xfrm>
            <a:off x="8270421" y="1387929"/>
            <a:ext cx="3212502" cy="1942773"/>
          </a:xfrm>
        </p:spPr>
        <p:txBody>
          <a:bodyPr vert="horz" lIns="91440" tIns="45720" rIns="91440" bIns="45720" rtlCol="0" anchor="b">
            <a:normAutofit/>
          </a:bodyPr>
          <a:lstStyle/>
          <a:p>
            <a:r>
              <a:rPr lang="en-US" sz="3300" b="1" kern="1200">
                <a:solidFill>
                  <a:schemeClr val="tx1"/>
                </a:solidFill>
                <a:latin typeface="+mj-lt"/>
                <a:ea typeface="+mj-ea"/>
                <a:cs typeface="+mj-cs"/>
              </a:rPr>
              <a:t>Introduction to Transformers</a:t>
            </a:r>
          </a:p>
        </p:txBody>
      </p:sp>
      <p:sp>
        <p:nvSpPr>
          <p:cNvPr id="4" name="Content Placeholder 3">
            <a:extLst>
              <a:ext uri="{FF2B5EF4-FFF2-40B4-BE49-F238E27FC236}">
                <a16:creationId xmlns:a16="http://schemas.microsoft.com/office/drawing/2014/main" id="{40D68074-ACB0-9CCF-2319-F6E5703E308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270421" y="3412998"/>
            <a:ext cx="3212502" cy="2767366"/>
          </a:xfrm>
        </p:spPr>
        <p:txBody>
          <a:bodyPr>
            <a:normAutofit/>
          </a:bodyPr>
          <a:lstStyle/>
          <a:p>
            <a:pPr marL="0" indent="0">
              <a:spcBef>
                <a:spcPts val="2500"/>
              </a:spcBef>
              <a:buNone/>
            </a:pPr>
            <a:endParaRPr lang="en-US" sz="1400" b="1"/>
          </a:p>
          <a:p>
            <a:pPr marL="0" lvl="1" indent="0">
              <a:buNone/>
            </a:pPr>
            <a:r>
              <a:rPr lang="en-US" sz="1400"/>
              <a:t>Transformers are a type of neural network architecture that process sequential data, such as text, using a self-attention mechanism. They were introduced in 2017 by Vaswani et al. and have since become the backbone of many state-of-the-art LLMs.</a:t>
            </a:r>
          </a:p>
        </p:txBody>
      </p:sp>
    </p:spTree>
    <p:extLst>
      <p:ext uri="{BB962C8B-B14F-4D97-AF65-F5344CB8AC3E}">
        <p14:creationId xmlns:p14="http://schemas.microsoft.com/office/powerpoint/2010/main" val="356693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101010 data lines to infinity">
            <a:extLst>
              <a:ext uri="{FF2B5EF4-FFF2-40B4-BE49-F238E27FC236}">
                <a16:creationId xmlns:a16="http://schemas.microsoft.com/office/drawing/2014/main" id="{D89ECCA3-C3BC-4B52-B5F9-4318187073A4}"/>
              </a:ext>
            </a:extLst>
          </p:cNvPr>
          <p:cNvPicPr>
            <a:picLocks noGrp="1" noChangeAspect="1"/>
          </p:cNvPicPr>
          <p:nvPr>
            <p:ph sz="half" idx="1"/>
          </p:nvPr>
        </p:nvPicPr>
        <p:blipFill>
          <a:blip r:embed="rId3"/>
          <a:srcRect l="21039" r="18787" b="1"/>
          <a:stretch/>
        </p:blipFill>
        <p:spPr>
          <a:xfrm>
            <a:off x="1" y="10"/>
            <a:ext cx="6373368" cy="6857990"/>
          </a:xfrm>
          <a:prstGeom prst="rect">
            <a:avLst/>
          </a:prstGeom>
        </p:spPr>
      </p:pic>
      <p:sp>
        <p:nvSpPr>
          <p:cNvPr id="2" name="Title 1">
            <a:extLst>
              <a:ext uri="{FF2B5EF4-FFF2-40B4-BE49-F238E27FC236}">
                <a16:creationId xmlns:a16="http://schemas.microsoft.com/office/drawing/2014/main" id="{424A84EC-79A0-A245-E171-4BF94039E7C1}"/>
              </a:ext>
            </a:extLst>
          </p:cNvPr>
          <p:cNvSpPr>
            <a:spLocks noGrp="1"/>
          </p:cNvSpPr>
          <p:nvPr>
            <p:ph type="title"/>
          </p:nvPr>
        </p:nvSpPr>
        <p:spPr>
          <a:xfrm>
            <a:off x="7123015" y="603504"/>
            <a:ext cx="4361689" cy="1527048"/>
          </a:xfrm>
        </p:spPr>
        <p:txBody>
          <a:bodyPr vert="horz" lIns="91440" tIns="45720" rIns="91440" bIns="45720" rtlCol="0" anchor="b">
            <a:normAutofit/>
          </a:bodyPr>
          <a:lstStyle/>
          <a:p>
            <a:r>
              <a:rPr lang="en-US" b="1" kern="1200">
                <a:solidFill>
                  <a:schemeClr val="tx1"/>
                </a:solidFill>
                <a:latin typeface="+mj-lt"/>
                <a:ea typeface="+mj-ea"/>
                <a:cs typeface="+mj-cs"/>
              </a:rPr>
              <a:t>The Attention Mechanism</a:t>
            </a:r>
          </a:p>
        </p:txBody>
      </p:sp>
      <p:sp>
        <p:nvSpPr>
          <p:cNvPr id="4" name="Content Placeholder 3">
            <a:extLst>
              <a:ext uri="{FF2B5EF4-FFF2-40B4-BE49-F238E27FC236}">
                <a16:creationId xmlns:a16="http://schemas.microsoft.com/office/drawing/2014/main" id="{E5F3206D-3732-97B9-D724-1F398557F9E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23017" y="2212848"/>
            <a:ext cx="4361688" cy="4096512"/>
          </a:xfrm>
        </p:spPr>
        <p:txBody>
          <a:bodyPr>
            <a:normAutofit/>
          </a:bodyPr>
          <a:lstStyle/>
          <a:p>
            <a:pPr marL="0" indent="0">
              <a:spcBef>
                <a:spcPts val="2500"/>
              </a:spcBef>
              <a:buNone/>
            </a:pPr>
            <a:r>
              <a:rPr lang="en-US" sz="1400" b="1"/>
              <a:t>What is the Attention Mechanism?</a:t>
            </a:r>
          </a:p>
          <a:p>
            <a:pPr marL="0" lvl="1" indent="0">
              <a:buNone/>
            </a:pPr>
            <a:r>
              <a:rPr lang="en-US" sz="1400"/>
              <a:t>The attention mechanism is a way for LLMs to selectively focus on certain parts of the input text, assigning weights based on the relevance of each part.</a:t>
            </a:r>
          </a:p>
          <a:p>
            <a:pPr marL="0" indent="0">
              <a:spcBef>
                <a:spcPts val="2500"/>
              </a:spcBef>
              <a:buNone/>
            </a:pPr>
            <a:r>
              <a:rPr lang="en-US" sz="1400" b="1"/>
              <a:t>Advantages of the Attention Mechanism</a:t>
            </a:r>
          </a:p>
          <a:p>
            <a:pPr marL="0" lvl="1" indent="0">
              <a:buNone/>
            </a:pPr>
            <a:r>
              <a:rPr lang="en-US" sz="1400"/>
              <a:t>This mechanism has the advantage of allowing the model to selectively use context from the input text, rather than relying on a fixed-length context window.</a:t>
            </a:r>
          </a:p>
        </p:txBody>
      </p:sp>
    </p:spTree>
    <p:extLst>
      <p:ext uri="{BB962C8B-B14F-4D97-AF65-F5344CB8AC3E}">
        <p14:creationId xmlns:p14="http://schemas.microsoft.com/office/powerpoint/2010/main" val="234990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llustration of programming code">
            <a:extLst>
              <a:ext uri="{FF2B5EF4-FFF2-40B4-BE49-F238E27FC236}">
                <a16:creationId xmlns:a16="http://schemas.microsoft.com/office/drawing/2014/main" id="{F12AB0E8-C485-4B7A-87F0-927B2812759E}"/>
              </a:ext>
            </a:extLst>
          </p:cNvPr>
          <p:cNvPicPr>
            <a:picLocks noGrp="1" noChangeAspect="1"/>
          </p:cNvPicPr>
          <p:nvPr>
            <p:ph sz="half" idx="1"/>
          </p:nvPr>
        </p:nvPicPr>
        <p:blipFill>
          <a:blip r:embed="rId3"/>
          <a:srcRect l="23029" r="30504"/>
          <a:stretch/>
        </p:blipFill>
        <p:spPr>
          <a:xfrm>
            <a:off x="1" y="10"/>
            <a:ext cx="6373368" cy="6857990"/>
          </a:xfrm>
          <a:prstGeom prst="rect">
            <a:avLst/>
          </a:prstGeom>
        </p:spPr>
      </p:pic>
      <p:sp>
        <p:nvSpPr>
          <p:cNvPr id="2" name="Title 1">
            <a:extLst>
              <a:ext uri="{FF2B5EF4-FFF2-40B4-BE49-F238E27FC236}">
                <a16:creationId xmlns:a16="http://schemas.microsoft.com/office/drawing/2014/main" id="{7D89BB00-2A56-0CD4-BC12-87D633E821C6}"/>
              </a:ext>
            </a:extLst>
          </p:cNvPr>
          <p:cNvSpPr>
            <a:spLocks noGrp="1"/>
          </p:cNvSpPr>
          <p:nvPr>
            <p:ph type="title"/>
          </p:nvPr>
        </p:nvSpPr>
        <p:spPr>
          <a:xfrm>
            <a:off x="7123015" y="603504"/>
            <a:ext cx="4361689" cy="1527048"/>
          </a:xfrm>
        </p:spPr>
        <p:txBody>
          <a:bodyPr vert="horz" lIns="91440" tIns="45720" rIns="91440" bIns="45720" rtlCol="0" anchor="b">
            <a:normAutofit/>
          </a:bodyPr>
          <a:lstStyle/>
          <a:p>
            <a:r>
              <a:rPr lang="en-US" sz="3300" b="1" kern="1200">
                <a:solidFill>
                  <a:schemeClr val="tx1"/>
                </a:solidFill>
                <a:latin typeface="+mj-lt"/>
                <a:ea typeface="+mj-ea"/>
                <a:cs typeface="+mj-cs"/>
              </a:rPr>
              <a:t>Benefits over Previous Architectures</a:t>
            </a:r>
          </a:p>
        </p:txBody>
      </p:sp>
      <p:sp>
        <p:nvSpPr>
          <p:cNvPr id="4" name="Content Placeholder 3">
            <a:extLst>
              <a:ext uri="{FF2B5EF4-FFF2-40B4-BE49-F238E27FC236}">
                <a16:creationId xmlns:a16="http://schemas.microsoft.com/office/drawing/2014/main" id="{B9358F9C-7C9B-D4DE-2456-A4CD5E75A7F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23017" y="2212848"/>
            <a:ext cx="4361688" cy="4096512"/>
          </a:xfrm>
        </p:spPr>
        <p:txBody>
          <a:bodyPr>
            <a:normAutofit/>
          </a:bodyPr>
          <a:lstStyle/>
          <a:p>
            <a:pPr marL="0" indent="0">
              <a:spcBef>
                <a:spcPts val="2500"/>
              </a:spcBef>
              <a:buNone/>
            </a:pPr>
            <a:r>
              <a:rPr lang="en-US" sz="1400" b="1"/>
              <a:t>Handling Long-Range Dependencies</a:t>
            </a:r>
          </a:p>
          <a:p>
            <a:pPr marL="0" lvl="1" indent="0">
              <a:buNone/>
            </a:pPr>
            <a:r>
              <a:rPr lang="en-US" sz="1400"/>
              <a:t>Transformers are better at handling long-range dependencies in input text due to their self-attention mechanism which allows them to process all words in the input sequence simultaneously.</a:t>
            </a:r>
          </a:p>
          <a:p>
            <a:pPr marL="0" indent="0">
              <a:spcBef>
                <a:spcPts val="2500"/>
              </a:spcBef>
              <a:buNone/>
            </a:pPr>
            <a:r>
              <a:rPr lang="en-US" sz="1400" b="1"/>
              <a:t>Parallel Processing of Input Text</a:t>
            </a:r>
          </a:p>
          <a:p>
            <a:pPr marL="0" lvl="1" indent="0">
              <a:buNone/>
            </a:pPr>
            <a:r>
              <a:rPr lang="en-US" sz="1400"/>
              <a:t>Transformers can process input text in parallel which makes them faster than recurrent neural networks (RNNs) that process input text sequentially.</a:t>
            </a:r>
          </a:p>
        </p:txBody>
      </p:sp>
    </p:spTree>
    <p:extLst>
      <p:ext uri="{BB962C8B-B14F-4D97-AF65-F5344CB8AC3E}">
        <p14:creationId xmlns:p14="http://schemas.microsoft.com/office/powerpoint/2010/main" val="3106924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2423665-EBCE-EDAB-470D-90828F98685E}"/>
              </a:ext>
            </a:extLst>
          </p:cNvPr>
          <p:cNvSpPr>
            <a:spLocks noGrp="1"/>
          </p:cNvSpPr>
          <p:nvPr>
            <p:ph type="title"/>
          </p:nvPr>
        </p:nvSpPr>
        <p:spPr>
          <a:xfrm>
            <a:off x="277091" y="1814321"/>
            <a:ext cx="7772400" cy="4560920"/>
          </a:xfrm>
        </p:spPr>
        <p:txBody>
          <a:bodyPr vert="horz" lIns="91440" tIns="45720" rIns="91440" bIns="45720" rtlCol="0" anchor="b">
            <a:normAutofit/>
          </a:bodyPr>
          <a:lstStyle/>
          <a:p>
            <a:r>
              <a:rPr lang="en-US" sz="7400"/>
              <a:t>Parameters: The Learning Components</a:t>
            </a:r>
          </a:p>
        </p:txBody>
      </p:sp>
    </p:spTree>
    <p:extLst>
      <p:ext uri="{BB962C8B-B14F-4D97-AF65-F5344CB8AC3E}">
        <p14:creationId xmlns:p14="http://schemas.microsoft.com/office/powerpoint/2010/main" val="3187653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gital screen with encryption data background. Big data with binary computer code. Safe your data. Cyber internet security concept. Security and protection your privacy data 3d illustration.">
            <a:extLst>
              <a:ext uri="{FF2B5EF4-FFF2-40B4-BE49-F238E27FC236}">
                <a16:creationId xmlns:a16="http://schemas.microsoft.com/office/drawing/2014/main" id="{66033FC8-AF8A-4900-8551-B7EA686F8787}"/>
              </a:ext>
            </a:extLst>
          </p:cNvPr>
          <p:cNvPicPr>
            <a:picLocks noGrp="1" noChangeAspect="1"/>
          </p:cNvPicPr>
          <p:nvPr>
            <p:ph sz="half" idx="1"/>
          </p:nvPr>
        </p:nvPicPr>
        <p:blipFill>
          <a:blip r:embed="rId3"/>
          <a:srcRect l="27605" r="35221" b="-1"/>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F2277442-0995-0373-231D-CA803719BACA}"/>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sz="3300" b="1" kern="1200">
                <a:solidFill>
                  <a:schemeClr val="tx1"/>
                </a:solidFill>
                <a:latin typeface="+mj-lt"/>
                <a:ea typeface="+mj-ea"/>
                <a:cs typeface="+mj-cs"/>
              </a:rPr>
              <a:t>Definition and Role of Parameters</a:t>
            </a:r>
          </a:p>
        </p:txBody>
      </p:sp>
      <p:sp>
        <p:nvSpPr>
          <p:cNvPr id="4" name="Content Placeholder 3">
            <a:extLst>
              <a:ext uri="{FF2B5EF4-FFF2-40B4-BE49-F238E27FC236}">
                <a16:creationId xmlns:a16="http://schemas.microsoft.com/office/drawing/2014/main" id="{1F8B0054-E44D-CD24-B194-5FC8807FF48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4679" y="2212848"/>
            <a:ext cx="4361688" cy="4096512"/>
          </a:xfrm>
        </p:spPr>
        <p:txBody>
          <a:bodyPr>
            <a:normAutofit/>
          </a:bodyPr>
          <a:lstStyle/>
          <a:p>
            <a:pPr marL="0" indent="0">
              <a:spcBef>
                <a:spcPts val="2500"/>
              </a:spcBef>
              <a:buNone/>
            </a:pPr>
            <a:r>
              <a:rPr lang="en-US" sz="1400" b="1"/>
              <a:t>Definition of Parameters</a:t>
            </a:r>
          </a:p>
          <a:p>
            <a:pPr marL="0" lvl="1" indent="0">
              <a:buNone/>
            </a:pPr>
            <a:r>
              <a:rPr lang="en-US" sz="1400"/>
              <a:t>Parameters are variables in machine learning that are learned during the training process and used to make predictions on new input. They can be fine-tuned to improve accuracy.</a:t>
            </a:r>
          </a:p>
          <a:p>
            <a:pPr marL="0" indent="0">
              <a:spcBef>
                <a:spcPts val="2500"/>
              </a:spcBef>
              <a:buNone/>
            </a:pPr>
            <a:r>
              <a:rPr lang="en-US" sz="1400" b="1"/>
              <a:t>Role of Parameters in LLMs</a:t>
            </a:r>
          </a:p>
          <a:p>
            <a:pPr marL="0" lvl="1" indent="0">
              <a:buNone/>
            </a:pPr>
            <a:r>
              <a:rPr lang="en-US" sz="1400"/>
              <a:t>Parameters play a crucial role in the performance of LLMs, influencing the quality of the output produced. Fine-tuning of parameters is an important aspect of LLMs.</a:t>
            </a:r>
          </a:p>
        </p:txBody>
      </p:sp>
    </p:spTree>
    <p:extLst>
      <p:ext uri="{BB962C8B-B14F-4D97-AF65-F5344CB8AC3E}">
        <p14:creationId xmlns:p14="http://schemas.microsoft.com/office/powerpoint/2010/main" val="1056856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Young woman working on oldtimer cars in a garage, Also posing besides them.">
            <a:extLst>
              <a:ext uri="{FF2B5EF4-FFF2-40B4-BE49-F238E27FC236}">
                <a16:creationId xmlns:a16="http://schemas.microsoft.com/office/drawing/2014/main" id="{69F8FD13-9F6F-4E3F-8218-4C7C970BE63C}"/>
              </a:ext>
            </a:extLst>
          </p:cNvPr>
          <p:cNvPicPr>
            <a:picLocks noGrp="1" noChangeAspect="1"/>
          </p:cNvPicPr>
          <p:nvPr>
            <p:ph sz="half" idx="1"/>
          </p:nvPr>
        </p:nvPicPr>
        <p:blipFill>
          <a:blip r:embed="rId3"/>
          <a:srcRect l="13696" r="11129" b="-1"/>
          <a:stretch/>
        </p:blipFill>
        <p:spPr>
          <a:xfrm>
            <a:off x="20" y="10"/>
            <a:ext cx="7723393" cy="6857990"/>
          </a:xfrm>
          <a:prstGeom prst="rect">
            <a:avLst/>
          </a:prstGeom>
        </p:spPr>
      </p:pic>
      <p:sp>
        <p:nvSpPr>
          <p:cNvPr id="2" name="Title 1">
            <a:extLst>
              <a:ext uri="{FF2B5EF4-FFF2-40B4-BE49-F238E27FC236}">
                <a16:creationId xmlns:a16="http://schemas.microsoft.com/office/drawing/2014/main" id="{088EA3E2-C534-4CB7-A505-D6101D6E79F4}"/>
              </a:ext>
            </a:extLst>
          </p:cNvPr>
          <p:cNvSpPr>
            <a:spLocks noGrp="1"/>
          </p:cNvSpPr>
          <p:nvPr>
            <p:ph type="title"/>
          </p:nvPr>
        </p:nvSpPr>
        <p:spPr>
          <a:xfrm>
            <a:off x="8270421" y="1387929"/>
            <a:ext cx="3212502" cy="1942773"/>
          </a:xfrm>
        </p:spPr>
        <p:txBody>
          <a:bodyPr vert="horz" lIns="91440" tIns="45720" rIns="91440" bIns="45720" rtlCol="0" anchor="b">
            <a:normAutofit/>
          </a:bodyPr>
          <a:lstStyle/>
          <a:p>
            <a:r>
              <a:rPr lang="en-US" sz="2800" b="1" kern="1200">
                <a:solidFill>
                  <a:schemeClr val="tx1"/>
                </a:solidFill>
                <a:latin typeface="+mj-lt"/>
                <a:ea typeface="+mj-ea"/>
                <a:cs typeface="+mj-cs"/>
              </a:rPr>
              <a:t>How Parameters Influence Model Performance</a:t>
            </a:r>
          </a:p>
        </p:txBody>
      </p:sp>
      <p:sp>
        <p:nvSpPr>
          <p:cNvPr id="4" name="Content Placeholder 3">
            <a:extLst>
              <a:ext uri="{FF2B5EF4-FFF2-40B4-BE49-F238E27FC236}">
                <a16:creationId xmlns:a16="http://schemas.microsoft.com/office/drawing/2014/main" id="{6798FABE-17E4-339D-D9FE-AF71F5F0F49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270421" y="3412998"/>
            <a:ext cx="3212502" cy="2767366"/>
          </a:xfrm>
        </p:spPr>
        <p:txBody>
          <a:bodyPr>
            <a:normAutofit/>
          </a:bodyPr>
          <a:lstStyle/>
          <a:p>
            <a:pPr marL="0" indent="0">
              <a:spcBef>
                <a:spcPts val="2500"/>
              </a:spcBef>
              <a:buNone/>
            </a:pPr>
            <a:endParaRPr lang="en-US" sz="1400" b="1"/>
          </a:p>
          <a:p>
            <a:pPr marL="0" lvl="1" indent="0">
              <a:buNone/>
            </a:pPr>
            <a:r>
              <a:rPr lang="en-US" sz="1400"/>
              <a:t>Tweaking the values of parameters can lead to improved model performance by fine-tuning the model to better fit the training data, resulting in better accuracy on the test data.</a:t>
            </a:r>
          </a:p>
        </p:txBody>
      </p:sp>
    </p:spTree>
    <p:extLst>
      <p:ext uri="{BB962C8B-B14F-4D97-AF65-F5344CB8AC3E}">
        <p14:creationId xmlns:p14="http://schemas.microsoft.com/office/powerpoint/2010/main" val="553785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1613</Words>
  <Application>Microsoft Macintosh PowerPoint</Application>
  <PresentationFormat>Widescreen</PresentationFormat>
  <Paragraphs>97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Neue Haas Grotesk Text Pro</vt:lpstr>
      <vt:lpstr>VanillaVTI</vt:lpstr>
      <vt:lpstr>Understanding the Four Building Blocks of Large Language Models (LLMs)</vt:lpstr>
      <vt:lpstr>Outline</vt:lpstr>
      <vt:lpstr>Transformers: The Architecture Behind LLMs</vt:lpstr>
      <vt:lpstr>Introduction to Transformers</vt:lpstr>
      <vt:lpstr>The Attention Mechanism</vt:lpstr>
      <vt:lpstr>Benefits over Previous Architectures</vt:lpstr>
      <vt:lpstr>Parameters: The Learning Components</vt:lpstr>
      <vt:lpstr>Definition and Role of Parameters</vt:lpstr>
      <vt:lpstr>How Parameters Influence Model Performance</vt:lpstr>
      <vt:lpstr>Training and Fine-Tuning Parameters</vt:lpstr>
      <vt:lpstr>Tokens: The Fundamental Units of Text</vt:lpstr>
      <vt:lpstr>What Are Tokens and Tokenization</vt:lpstr>
      <vt:lpstr>Types of Tokenization Methods</vt:lpstr>
      <vt:lpstr>Impact of Tokens on Model Efficiency</vt:lpstr>
      <vt:lpstr>Context Length: Managing Input Sequences</vt:lpstr>
      <vt:lpstr>Understanding Context Length</vt:lpstr>
      <vt:lpstr>Effects of Context Length on Model Performance</vt:lpstr>
      <vt:lpstr>Strategies for Handling Long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Rafik Borji</dc:creator>
  <cp:lastModifiedBy>Rafik Borji</cp:lastModifiedBy>
  <cp:revision>1</cp:revision>
  <dcterms:created xsi:type="dcterms:W3CDTF">2024-11-11T04:12:32Z</dcterms:created>
  <dcterms:modified xsi:type="dcterms:W3CDTF">2024-11-12T17:33:15Z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64f6f3-ba1e-417c-b6f1-929d6caea309_Enabled">
    <vt:lpwstr>true</vt:lpwstr>
  </property>
  <property fmtid="{D5CDD505-2E9C-101B-9397-08002B2CF9AE}" pid="3" name="MSIP_Label_b064f6f3-ba1e-417c-b6f1-929d6caea309_SetDate">
    <vt:lpwstr>2024-11-12T17:26:13Z</vt:lpwstr>
  </property>
  <property fmtid="{D5CDD505-2E9C-101B-9397-08002B2CF9AE}" pid="4" name="MSIP_Label_b064f6f3-ba1e-417c-b6f1-929d6caea309_Method">
    <vt:lpwstr>Privileged</vt:lpwstr>
  </property>
  <property fmtid="{D5CDD505-2E9C-101B-9397-08002B2CF9AE}" pid="5" name="MSIP_Label_b064f6f3-ba1e-417c-b6f1-929d6caea309_Name">
    <vt:lpwstr>Internal</vt:lpwstr>
  </property>
  <property fmtid="{D5CDD505-2E9C-101B-9397-08002B2CF9AE}" pid="6" name="MSIP_Label_b064f6f3-ba1e-417c-b6f1-929d6caea309_SiteId">
    <vt:lpwstr>0804c951-93a0-405d-80e4-fa87c7551d6a</vt:lpwstr>
  </property>
  <property fmtid="{D5CDD505-2E9C-101B-9397-08002B2CF9AE}" pid="7" name="MSIP_Label_b064f6f3-ba1e-417c-b6f1-929d6caea309_ActionId">
    <vt:lpwstr>829832cf-501b-4853-99a7-89442890b40a</vt:lpwstr>
  </property>
  <property fmtid="{D5CDD505-2E9C-101B-9397-08002B2CF9AE}" pid="8" name="MSIP_Label_b064f6f3-ba1e-417c-b6f1-929d6caea309_ContentBits">
    <vt:lpwstr>1</vt:lpwstr>
  </property>
  <property fmtid="{D5CDD505-2E9C-101B-9397-08002B2CF9AE}" pid="9" name="ClassificationContentMarkingHeaderLocations">
    <vt:lpwstr>VanillaVTI:8</vt:lpwstr>
  </property>
  <property fmtid="{D5CDD505-2E9C-101B-9397-08002B2CF9AE}" pid="10" name="ClassificationContentMarkingHeaderText">
    <vt:lpwstr>TechnipFMC | Internal</vt:lpwstr>
  </property>
</Properties>
</file>