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mystifying Large Language Models" id="{896EFBBE-F6FB-5848-AA71-192F8122D2DA}">
          <p14:sldIdLst>
            <p14:sldId id="2561"/>
            <p14:sldId id="2562"/>
          </p14:sldIdLst>
        </p14:section>
        <p14:section name="Introduction to Large Language Models" id="{CCE7A6C5-DEFE-CC40-B1F5-D6BC80CE7EAD}">
          <p14:sldIdLst>
            <p14:sldId id="2563"/>
            <p14:sldId id="2564"/>
            <p14:sldId id="2565"/>
            <p14:sldId id="2566"/>
          </p14:sldIdLst>
        </p14:section>
        <p14:section name="Fundamental Concepts of Language Modeling" id="{7F3AC222-1F91-3548-9AD4-CB9D80B959C6}">
          <p14:sldIdLst>
            <p14:sldId id="2567"/>
            <p14:sldId id="2568"/>
            <p14:sldId id="2569"/>
            <p14:sldId id="2570"/>
          </p14:sldIdLst>
        </p14:section>
        <p14:section name="Neural Networks and Deep Learning Basics" id="{D38C3242-1977-7643-AFD0-75CAB804738D}">
          <p14:sldIdLst>
            <p14:sldId id="2571"/>
            <p14:sldId id="2572"/>
            <p14:sldId id="2573"/>
            <p14:sldId id="2574"/>
          </p14:sldIdLst>
        </p14:section>
        <p14:section name="Building Blocks of Large Language Models" id="{F75D5090-E85E-2B41-B44F-AC27BE9B595E}">
          <p14:sldIdLst>
            <p14:sldId id="2575"/>
            <p14:sldId id="2576"/>
            <p14:sldId id="2577"/>
            <p14:sldId id="2578"/>
          </p14:sldIdLst>
        </p14:section>
        <p14:section name="Ethical Considerations and Challenges" id="{47A314D2-4186-B149-9BD1-00E6B174EDAE}">
          <p14:sldIdLst>
            <p14:sldId id="2579"/>
            <p14:sldId id="2580"/>
            <p14:sldId id="2581"/>
            <p14:sldId id="2582"/>
          </p14:sldIdLst>
        </p14:section>
        <p14:section name="Conclusion" id="{D378E7FC-0F16-BE41-AB5B-B11CC3E00D00}">
          <p14:sldIdLst>
            <p14:sldId id="25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34"/>
    <p:restoredTop sz="94715"/>
  </p:normalViewPr>
  <p:slideViewPr>
    <p:cSldViewPr snapToGrid="0">
      <p:cViewPr varScale="1">
        <p:scale>
          <a:sx n="172" d="100"/>
          <a:sy n="172" d="100"/>
        </p:scale>
        <p:origin x="86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4BEBDB-46BE-439F-BA26-F3A31273A747}" type="doc">
      <dgm:prSet loTypeId="urn:microsoft.com/office/officeart/2024/3/layout/hArchList1" loCatId="List" qsTypeId="urn:microsoft.com/office/officeart/2005/8/quickstyle/simple2" qsCatId="simple" csTypeId="urn:microsoft.com/office/officeart/2005/8/colors/accent0_3" csCatId="mainScheme" phldr="1"/>
      <dgm:spPr/>
      <dgm:t>
        <a:bodyPr/>
        <a:lstStyle/>
        <a:p>
          <a:endParaRPr lang="en-US"/>
        </a:p>
      </dgm:t>
    </dgm:pt>
    <dgm:pt modelId="{0592AF8E-8521-425E-9728-8D9FA8071041}">
      <dgm:prSet/>
      <dgm:spPr/>
      <dgm:t>
        <a:bodyPr/>
        <a:lstStyle/>
        <a:p>
          <a:pPr>
            <a:lnSpc>
              <a:spcPct val="100000"/>
            </a:lnSpc>
            <a:defRPr b="1"/>
          </a:pPr>
          <a:r>
            <a:rPr lang="en-US"/>
            <a:t>Potential of Large Language Models</a:t>
          </a:r>
        </a:p>
      </dgm:t>
    </dgm:pt>
    <dgm:pt modelId="{0FCEBA06-7541-4AF2-9780-9226C4B83CEE}" type="parTrans" cxnId="{744F572C-BACD-420E-ABD0-E9DA10B4548E}">
      <dgm:prSet/>
      <dgm:spPr/>
      <dgm:t>
        <a:bodyPr/>
        <a:lstStyle/>
        <a:p>
          <a:endParaRPr lang="en-US"/>
        </a:p>
      </dgm:t>
    </dgm:pt>
    <dgm:pt modelId="{474F81B8-8224-49EB-9555-45B8CCE62B66}" type="sibTrans" cxnId="{744F572C-BACD-420E-ABD0-E9DA10B4548E}">
      <dgm:prSet/>
      <dgm:spPr/>
      <dgm:t>
        <a:bodyPr/>
        <a:lstStyle/>
        <a:p>
          <a:pPr>
            <a:lnSpc>
              <a:spcPct val="100000"/>
            </a:lnSpc>
            <a:defRPr b="1"/>
          </a:pPr>
          <a:endParaRPr lang="en-US"/>
        </a:p>
      </dgm:t>
    </dgm:pt>
    <dgm:pt modelId="{4FC67CED-62D4-4638-ABC1-04EF82E9F0FD}">
      <dgm:prSet/>
      <dgm:spPr/>
      <dgm:t>
        <a:bodyPr/>
        <a:lstStyle/>
        <a:p>
          <a:pPr>
            <a:lnSpc>
              <a:spcPct val="100000"/>
            </a:lnSpc>
          </a:pPr>
          <a:r>
            <a:rPr lang="en-US"/>
            <a:t>Large language models have the potential to revolutionize natural language processing, enabling computers to understand and generate human language at an unprecedented scale, leading to new innovations and possibilities.</a:t>
          </a:r>
        </a:p>
      </dgm:t>
    </dgm:pt>
    <dgm:pt modelId="{2B3D1C86-A8BC-4A57-8E0E-ACA2A6B4A48C}" type="parTrans" cxnId="{FD38C391-A263-4068-9689-6AFD017442C6}">
      <dgm:prSet/>
      <dgm:spPr/>
      <dgm:t>
        <a:bodyPr/>
        <a:lstStyle/>
        <a:p>
          <a:endParaRPr lang="en-US"/>
        </a:p>
      </dgm:t>
    </dgm:pt>
    <dgm:pt modelId="{A61C0576-3EA2-45E6-8C95-C1F0590649FE}" type="sibTrans" cxnId="{FD38C391-A263-4068-9689-6AFD017442C6}">
      <dgm:prSet/>
      <dgm:spPr/>
      <dgm:t>
        <a:bodyPr/>
        <a:lstStyle/>
        <a:p>
          <a:endParaRPr lang="en-US"/>
        </a:p>
      </dgm:t>
    </dgm:pt>
    <dgm:pt modelId="{2B45BCE9-11A2-49F0-A085-92E7464EEDD3}">
      <dgm:prSet/>
      <dgm:spPr/>
      <dgm:t>
        <a:bodyPr/>
        <a:lstStyle/>
        <a:p>
          <a:pPr>
            <a:lnSpc>
              <a:spcPct val="100000"/>
            </a:lnSpc>
            <a:defRPr b="1"/>
          </a:pPr>
          <a:r>
            <a:rPr lang="en-US"/>
            <a:t>Ethical Considerations</a:t>
          </a:r>
        </a:p>
      </dgm:t>
    </dgm:pt>
    <dgm:pt modelId="{0C3297D7-25AF-45A4-B6F9-D0796FEAAC2B}" type="parTrans" cxnId="{358D9C3F-341F-4B72-955F-80F465F34F9F}">
      <dgm:prSet/>
      <dgm:spPr/>
      <dgm:t>
        <a:bodyPr/>
        <a:lstStyle/>
        <a:p>
          <a:endParaRPr lang="en-US"/>
        </a:p>
      </dgm:t>
    </dgm:pt>
    <dgm:pt modelId="{6F25EBE5-5291-4A52-B934-D498AEACEDB8}" type="sibTrans" cxnId="{358D9C3F-341F-4B72-955F-80F465F34F9F}">
      <dgm:prSet/>
      <dgm:spPr/>
      <dgm:t>
        <a:bodyPr/>
        <a:lstStyle/>
        <a:p>
          <a:endParaRPr lang="en-US"/>
        </a:p>
      </dgm:t>
    </dgm:pt>
    <dgm:pt modelId="{5B1F717E-0FA6-44F7-BFC9-B873162FC7BF}">
      <dgm:prSet/>
      <dgm:spPr/>
      <dgm:t>
        <a:bodyPr/>
        <a:lstStyle/>
        <a:p>
          <a:pPr>
            <a:lnSpc>
              <a:spcPct val="100000"/>
            </a:lnSpc>
          </a:pPr>
          <a:r>
            <a:rPr lang="en-US"/>
            <a:t>The development and use of large language models raise ethical considerations and challenges, including data privacy, bias, transparency, and accountability, which must be addressed responsibly.</a:t>
          </a:r>
        </a:p>
      </dgm:t>
    </dgm:pt>
    <dgm:pt modelId="{DBACFC1C-D983-4F64-81DF-647E5F699A8A}" type="parTrans" cxnId="{8041D01B-93BB-4CF9-8B10-A9CA654061F5}">
      <dgm:prSet/>
      <dgm:spPr/>
      <dgm:t>
        <a:bodyPr/>
        <a:lstStyle/>
        <a:p>
          <a:endParaRPr lang="en-US"/>
        </a:p>
      </dgm:t>
    </dgm:pt>
    <dgm:pt modelId="{0076E138-4ECE-4F90-AB1F-51048FF0CFEF}" type="sibTrans" cxnId="{8041D01B-93BB-4CF9-8B10-A9CA654061F5}">
      <dgm:prSet/>
      <dgm:spPr/>
      <dgm:t>
        <a:bodyPr/>
        <a:lstStyle/>
        <a:p>
          <a:endParaRPr lang="en-US"/>
        </a:p>
      </dgm:t>
    </dgm:pt>
    <dgm:pt modelId="{FD121028-EE9F-464A-96AB-D88AA546A653}" type="pres">
      <dgm:prSet presAssocID="{744BEBDB-46BE-439F-BA26-F3A31273A747}" presName="Name0" presStyleCnt="0">
        <dgm:presLayoutVars>
          <dgm:dir/>
          <dgm:resizeHandles val="exact"/>
        </dgm:presLayoutVars>
      </dgm:prSet>
      <dgm:spPr/>
    </dgm:pt>
    <dgm:pt modelId="{0FF5EDCC-5A43-DC48-B833-F14FB3D1186E}" type="pres">
      <dgm:prSet presAssocID="{0592AF8E-8521-425E-9728-8D9FA8071041}" presName="compNode" presStyleCnt="0"/>
      <dgm:spPr/>
    </dgm:pt>
    <dgm:pt modelId="{7B7FEA30-22AC-3345-A2E8-A0640A109D00}" type="pres">
      <dgm:prSet presAssocID="{0592AF8E-8521-425E-9728-8D9FA8071041}" presName="pictRect" presStyleLbl="revTx" presStyleIdx="0" presStyleCnt="4">
        <dgm:presLayoutVars>
          <dgm:chMax val="0"/>
          <dgm:bulletEnabled/>
        </dgm:presLayoutVars>
      </dgm:prSet>
      <dgm:spPr/>
    </dgm:pt>
    <dgm:pt modelId="{897D274B-4C1C-7D49-B058-7B9B14E331C6}" type="pres">
      <dgm:prSet presAssocID="{0592AF8E-8521-425E-9728-8D9FA8071041}" presName="textRect" presStyleLbl="revTx" presStyleIdx="1" presStyleCnt="4">
        <dgm:presLayoutVars>
          <dgm:bulletEnabled/>
        </dgm:presLayoutVars>
      </dgm:prSet>
      <dgm:spPr/>
    </dgm:pt>
    <dgm:pt modelId="{A78DFBFD-9E9F-E94E-8904-7D5BF7A4B65E}" type="pres">
      <dgm:prSet presAssocID="{474F81B8-8224-49EB-9555-45B8CCE62B66}" presName="sibTrans" presStyleLbl="sibTrans2D1" presStyleIdx="0" presStyleCnt="0"/>
      <dgm:spPr/>
    </dgm:pt>
    <dgm:pt modelId="{F7D84DE2-FF10-0E41-AE83-D586FE0219EC}" type="pres">
      <dgm:prSet presAssocID="{2B45BCE9-11A2-49F0-A085-92E7464EEDD3}" presName="compNode" presStyleCnt="0"/>
      <dgm:spPr/>
    </dgm:pt>
    <dgm:pt modelId="{1740B99E-2DF5-3C44-82E5-D5862BC47BA2}" type="pres">
      <dgm:prSet presAssocID="{2B45BCE9-11A2-49F0-A085-92E7464EEDD3}" presName="pictRect" presStyleLbl="revTx" presStyleIdx="2" presStyleCnt="4">
        <dgm:presLayoutVars>
          <dgm:chMax val="0"/>
          <dgm:bulletEnabled/>
        </dgm:presLayoutVars>
      </dgm:prSet>
      <dgm:spPr/>
    </dgm:pt>
    <dgm:pt modelId="{D396DB3D-D02A-984A-951C-DA28703CD4BD}" type="pres">
      <dgm:prSet presAssocID="{2B45BCE9-11A2-49F0-A085-92E7464EEDD3}" presName="textRect" presStyleLbl="revTx" presStyleIdx="3" presStyleCnt="4">
        <dgm:presLayoutVars>
          <dgm:bulletEnabled/>
        </dgm:presLayoutVars>
      </dgm:prSet>
      <dgm:spPr/>
    </dgm:pt>
  </dgm:ptLst>
  <dgm:cxnLst>
    <dgm:cxn modelId="{4087B90A-4F25-6847-9AC0-71C12165EE5D}" type="presOf" srcId="{744BEBDB-46BE-439F-BA26-F3A31273A747}" destId="{FD121028-EE9F-464A-96AB-D88AA546A653}" srcOrd="0" destOrd="0" presId="urn:microsoft.com/office/officeart/2024/3/layout/hArchList1"/>
    <dgm:cxn modelId="{8041D01B-93BB-4CF9-8B10-A9CA654061F5}" srcId="{2B45BCE9-11A2-49F0-A085-92E7464EEDD3}" destId="{5B1F717E-0FA6-44F7-BFC9-B873162FC7BF}" srcOrd="0" destOrd="0" parTransId="{DBACFC1C-D983-4F64-81DF-647E5F699A8A}" sibTransId="{0076E138-4ECE-4F90-AB1F-51048FF0CFEF}"/>
    <dgm:cxn modelId="{744F572C-BACD-420E-ABD0-E9DA10B4548E}" srcId="{744BEBDB-46BE-439F-BA26-F3A31273A747}" destId="{0592AF8E-8521-425E-9728-8D9FA8071041}" srcOrd="0" destOrd="0" parTransId="{0FCEBA06-7541-4AF2-9780-9226C4B83CEE}" sibTransId="{474F81B8-8224-49EB-9555-45B8CCE62B66}"/>
    <dgm:cxn modelId="{3A761632-D7BC-F444-B9BF-48CAD2AC10C3}" type="presOf" srcId="{5B1F717E-0FA6-44F7-BFC9-B873162FC7BF}" destId="{D396DB3D-D02A-984A-951C-DA28703CD4BD}" srcOrd="0" destOrd="0" presId="urn:microsoft.com/office/officeart/2024/3/layout/hArchList1"/>
    <dgm:cxn modelId="{358D9C3F-341F-4B72-955F-80F465F34F9F}" srcId="{744BEBDB-46BE-439F-BA26-F3A31273A747}" destId="{2B45BCE9-11A2-49F0-A085-92E7464EEDD3}" srcOrd="1" destOrd="0" parTransId="{0C3297D7-25AF-45A4-B6F9-D0796FEAAC2B}" sibTransId="{6F25EBE5-5291-4A52-B934-D498AEACEDB8}"/>
    <dgm:cxn modelId="{2160A063-EAB1-BD43-82A9-0F0DF7022AF9}" type="presOf" srcId="{474F81B8-8224-49EB-9555-45B8CCE62B66}" destId="{A78DFBFD-9E9F-E94E-8904-7D5BF7A4B65E}" srcOrd="0" destOrd="0" presId="urn:microsoft.com/office/officeart/2024/3/layout/hArchList1"/>
    <dgm:cxn modelId="{CDC15268-4AAB-2248-A6EB-7EAA4B4BE174}" type="presOf" srcId="{2B45BCE9-11A2-49F0-A085-92E7464EEDD3}" destId="{1740B99E-2DF5-3C44-82E5-D5862BC47BA2}" srcOrd="0" destOrd="0" presId="urn:microsoft.com/office/officeart/2024/3/layout/hArchList1"/>
    <dgm:cxn modelId="{FD38C391-A263-4068-9689-6AFD017442C6}" srcId="{0592AF8E-8521-425E-9728-8D9FA8071041}" destId="{4FC67CED-62D4-4638-ABC1-04EF82E9F0FD}" srcOrd="0" destOrd="0" parTransId="{2B3D1C86-A8BC-4A57-8E0E-ACA2A6B4A48C}" sibTransId="{A61C0576-3EA2-45E6-8C95-C1F0590649FE}"/>
    <dgm:cxn modelId="{E5F467A7-C053-A843-9325-5FC4F03504F2}" type="presOf" srcId="{4FC67CED-62D4-4638-ABC1-04EF82E9F0FD}" destId="{897D274B-4C1C-7D49-B058-7B9B14E331C6}" srcOrd="0" destOrd="0" presId="urn:microsoft.com/office/officeart/2024/3/layout/hArchList1"/>
    <dgm:cxn modelId="{7983EBB2-01C9-B544-A43A-DE7994EC311C}" type="presOf" srcId="{0592AF8E-8521-425E-9728-8D9FA8071041}" destId="{7B7FEA30-22AC-3345-A2E8-A0640A109D00}" srcOrd="0" destOrd="0" presId="urn:microsoft.com/office/officeart/2024/3/layout/hArchList1"/>
    <dgm:cxn modelId="{E85B7326-F2AF-5A47-A54B-BF08BBAC7B26}" type="presParOf" srcId="{FD121028-EE9F-464A-96AB-D88AA546A653}" destId="{0FF5EDCC-5A43-DC48-B833-F14FB3D1186E}" srcOrd="0" destOrd="0" presId="urn:microsoft.com/office/officeart/2024/3/layout/hArchList1"/>
    <dgm:cxn modelId="{0ECD5F06-2D7B-EE43-A41E-301B4D5137D9}" type="presParOf" srcId="{0FF5EDCC-5A43-DC48-B833-F14FB3D1186E}" destId="{7B7FEA30-22AC-3345-A2E8-A0640A109D00}" srcOrd="0" destOrd="0" presId="urn:microsoft.com/office/officeart/2024/3/layout/hArchList1"/>
    <dgm:cxn modelId="{4DDD81A8-4A5F-CF48-9537-60115FF00D2F}" type="presParOf" srcId="{0FF5EDCC-5A43-DC48-B833-F14FB3D1186E}" destId="{897D274B-4C1C-7D49-B058-7B9B14E331C6}" srcOrd="1" destOrd="0" presId="urn:microsoft.com/office/officeart/2024/3/layout/hArchList1"/>
    <dgm:cxn modelId="{7900E81C-5944-364B-B213-FE1FD39BAE5F}" type="presParOf" srcId="{FD121028-EE9F-464A-96AB-D88AA546A653}" destId="{A78DFBFD-9E9F-E94E-8904-7D5BF7A4B65E}" srcOrd="1" destOrd="0" presId="urn:microsoft.com/office/officeart/2024/3/layout/hArchList1"/>
    <dgm:cxn modelId="{4EE17B1E-1AC5-B943-A6BC-75951676BB7C}" type="presParOf" srcId="{FD121028-EE9F-464A-96AB-D88AA546A653}" destId="{F7D84DE2-FF10-0E41-AE83-D586FE0219EC}" srcOrd="2" destOrd="0" presId="urn:microsoft.com/office/officeart/2024/3/layout/hArchList1"/>
    <dgm:cxn modelId="{6857D266-E48D-E145-A3A1-182BCA039B48}" type="presParOf" srcId="{F7D84DE2-FF10-0E41-AE83-D586FE0219EC}" destId="{1740B99E-2DF5-3C44-82E5-D5862BC47BA2}" srcOrd="0" destOrd="0" presId="urn:microsoft.com/office/officeart/2024/3/layout/hArchList1"/>
    <dgm:cxn modelId="{38F25811-F00A-9946-8374-23622575A879}" type="presParOf" srcId="{F7D84DE2-FF10-0E41-AE83-D586FE0219EC}" destId="{D396DB3D-D02A-984A-951C-DA28703CD4BD}"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FEA30-22AC-3345-A2E8-A0640A109D00}">
      <dsp:nvSpPr>
        <dsp:cNvPr id="0" name=""/>
        <dsp:cNvSpPr/>
      </dsp:nvSpPr>
      <dsp:spPr>
        <a:xfrm>
          <a:off x="0" y="0"/>
          <a:ext cx="5309757" cy="364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Potential of Large Language Models</a:t>
          </a:r>
        </a:p>
      </dsp:txBody>
      <dsp:txXfrm>
        <a:off x="0" y="0"/>
        <a:ext cx="5309757" cy="364201"/>
      </dsp:txXfrm>
    </dsp:sp>
    <dsp:sp modelId="{897D274B-4C1C-7D49-B058-7B9B14E331C6}">
      <dsp:nvSpPr>
        <dsp:cNvPr id="0" name=""/>
        <dsp:cNvSpPr/>
      </dsp:nvSpPr>
      <dsp:spPr>
        <a:xfrm>
          <a:off x="0" y="364201"/>
          <a:ext cx="5309757" cy="2090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Large language models have the potential to revolutionize natural language processing, enabling computers to understand and generate human language at an unprecedented scale, leading to new innovations and possibilities.</a:t>
          </a:r>
        </a:p>
      </dsp:txBody>
      <dsp:txXfrm>
        <a:off x="0" y="364201"/>
        <a:ext cx="5309757" cy="2090292"/>
      </dsp:txXfrm>
    </dsp:sp>
    <dsp:sp modelId="{1740B99E-2DF5-3C44-82E5-D5862BC47BA2}">
      <dsp:nvSpPr>
        <dsp:cNvPr id="0" name=""/>
        <dsp:cNvSpPr/>
      </dsp:nvSpPr>
      <dsp:spPr>
        <a:xfrm>
          <a:off x="5840733" y="0"/>
          <a:ext cx="5309757" cy="364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Ethical Considerations</a:t>
          </a:r>
        </a:p>
      </dsp:txBody>
      <dsp:txXfrm>
        <a:off x="5840733" y="0"/>
        <a:ext cx="5309757" cy="364201"/>
      </dsp:txXfrm>
    </dsp:sp>
    <dsp:sp modelId="{D396DB3D-D02A-984A-951C-DA28703CD4BD}">
      <dsp:nvSpPr>
        <dsp:cNvPr id="0" name=""/>
        <dsp:cNvSpPr/>
      </dsp:nvSpPr>
      <dsp:spPr>
        <a:xfrm>
          <a:off x="5840733" y="364201"/>
          <a:ext cx="5309757" cy="2090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development and use of large language models raise ethical considerations and challenges, including data privacy, bias, transparency, and accountability, which must be addressed responsibly.</a:t>
          </a:r>
        </a:p>
      </dsp:txBody>
      <dsp:txXfrm>
        <a:off x="5840733" y="364201"/>
        <a:ext cx="5309757" cy="2090292"/>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19EB7-1150-9A44-9CBE-4AFD8BA8CDBD}" type="datetimeFigureOut">
              <a:rPr lang="en-US" smtClean="0"/>
              <a:t>11/12/24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9A706-BFB2-BA44-A362-8EC67C348F60}" type="slidenum">
              <a:rPr lang="en-US" smtClean="0"/>
              <a:t>‹#›</a:t>
            </a:fld>
            <a:endParaRPr lang="en-US"/>
          </a:p>
        </p:txBody>
      </p:sp>
    </p:spTree>
    <p:extLst>
      <p:ext uri="{BB962C8B-B14F-4D97-AF65-F5344CB8AC3E}">
        <p14:creationId xmlns:p14="http://schemas.microsoft.com/office/powerpoint/2010/main" val="59035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Large language models have revolutionized natural language processing, enabling computers to understand and generate human language. In this presentation, we will explore the fundamentals of language modeling, neural networks, and the building blocks of large language models. We will also discuss the ethical considerations and challenges surrounding these models.</a:t>
            </a:r>
          </a:p>
        </p:txBody>
      </p:sp>
      <p:sp>
        <p:nvSpPr>
          <p:cNvPr id="4" name="Slide Number Placeholder 3"/>
          <p:cNvSpPr>
            <a:spLocks noGrp="1"/>
          </p:cNvSpPr>
          <p:nvPr>
            <p:ph type="sldNum" sz="quarter" idx="5"/>
          </p:nvPr>
        </p:nvSpPr>
        <p:spPr/>
        <p:txBody>
          <a:bodyPr/>
          <a:lstStyle/>
          <a:p>
            <a:fld id="{C1ED4DFE-DB8D-8B40-BC29-9A8F1B589E0A}" type="slidenum">
              <a:rPr lang="en-US" smtClean="0"/>
              <a:t>1</a:t>
            </a:fld>
            <a:endParaRPr lang="en-US"/>
          </a:p>
        </p:txBody>
      </p:sp>
    </p:spTree>
    <p:extLst>
      <p:ext uri="{BB962C8B-B14F-4D97-AF65-F5344CB8AC3E}">
        <p14:creationId xmlns:p14="http://schemas.microsoft.com/office/powerpoint/2010/main" val="3891952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Context is a crucial aspect of language modeling, as the meaning of words and phrases can change depending on the surrounding text. Language models use context to better understand the meaning and intent of text.</a:t>
            </a:r>
          </a:p>
        </p:txBody>
      </p:sp>
      <p:sp>
        <p:nvSpPr>
          <p:cNvPr id="4" name="Slide Number Placeholder 3"/>
          <p:cNvSpPr>
            <a:spLocks noGrp="1"/>
          </p:cNvSpPr>
          <p:nvPr>
            <p:ph type="sldNum" sz="quarter" idx="5"/>
          </p:nvPr>
        </p:nvSpPr>
        <p:spPr/>
        <p:txBody>
          <a:bodyPr/>
          <a:lstStyle/>
          <a:p>
            <a:fld id="{C1ED4DFE-DB8D-8B40-BC29-9A8F1B589E0A}" type="slidenum">
              <a:rPr lang="en-US" smtClean="0"/>
              <a:t>10</a:t>
            </a:fld>
            <a:endParaRPr lang="en-US"/>
          </a:p>
        </p:txBody>
      </p:sp>
    </p:spTree>
    <p:extLst>
      <p:ext uri="{BB962C8B-B14F-4D97-AF65-F5344CB8AC3E}">
        <p14:creationId xmlns:p14="http://schemas.microsoft.com/office/powerpoint/2010/main" val="4171584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Neural networks and deep learning are at the heart of large language models. In this section, we will explore what neural networks are, the basics of deep learning, and how neural networks process language.</a:t>
            </a:r>
          </a:p>
        </p:txBody>
      </p:sp>
      <p:sp>
        <p:nvSpPr>
          <p:cNvPr id="4" name="Slide Number Placeholder 3"/>
          <p:cNvSpPr>
            <a:spLocks noGrp="1"/>
          </p:cNvSpPr>
          <p:nvPr>
            <p:ph type="sldNum" sz="quarter" idx="5"/>
          </p:nvPr>
        </p:nvSpPr>
        <p:spPr/>
        <p:txBody>
          <a:bodyPr/>
          <a:lstStyle/>
          <a:p>
            <a:fld id="{C1ED4DFE-DB8D-8B40-BC29-9A8F1B589E0A}" type="slidenum">
              <a:rPr lang="en-US" smtClean="0"/>
              <a:t>11</a:t>
            </a:fld>
            <a:endParaRPr lang="en-US"/>
          </a:p>
        </p:txBody>
      </p:sp>
    </p:spTree>
    <p:extLst>
      <p:ext uri="{BB962C8B-B14F-4D97-AF65-F5344CB8AC3E}">
        <p14:creationId xmlns:p14="http://schemas.microsoft.com/office/powerpoint/2010/main" val="158328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neural network is a machine learning model that is inspired by the structure and function of the human brain. Neural networks consist of layers of interconnected nodes, or neurons, that process and transmit information.</a:t>
            </a:r>
          </a:p>
        </p:txBody>
      </p:sp>
      <p:sp>
        <p:nvSpPr>
          <p:cNvPr id="4" name="Slide Number Placeholder 3"/>
          <p:cNvSpPr>
            <a:spLocks noGrp="1"/>
          </p:cNvSpPr>
          <p:nvPr>
            <p:ph type="sldNum" sz="quarter" idx="5"/>
          </p:nvPr>
        </p:nvSpPr>
        <p:spPr/>
        <p:txBody>
          <a:bodyPr/>
          <a:lstStyle/>
          <a:p>
            <a:fld id="{C1ED4DFE-DB8D-8B40-BC29-9A8F1B589E0A}" type="slidenum">
              <a:rPr lang="en-US" smtClean="0"/>
              <a:t>12</a:t>
            </a:fld>
            <a:endParaRPr lang="en-US"/>
          </a:p>
        </p:txBody>
      </p:sp>
    </p:spTree>
    <p:extLst>
      <p:ext uri="{BB962C8B-B14F-4D97-AF65-F5344CB8AC3E}">
        <p14:creationId xmlns:p14="http://schemas.microsoft.com/office/powerpoint/2010/main" val="1000869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Deep learning is a subfield of machine learning that is based on neural networks with multiple layers. Deep learning has enabled breakthroughs in natural language processing, computer vision, and other fields.</a:t>
            </a:r>
          </a:p>
        </p:txBody>
      </p:sp>
      <p:sp>
        <p:nvSpPr>
          <p:cNvPr id="4" name="Slide Number Placeholder 3"/>
          <p:cNvSpPr>
            <a:spLocks noGrp="1"/>
          </p:cNvSpPr>
          <p:nvPr>
            <p:ph type="sldNum" sz="quarter" idx="5"/>
          </p:nvPr>
        </p:nvSpPr>
        <p:spPr/>
        <p:txBody>
          <a:bodyPr/>
          <a:lstStyle/>
          <a:p>
            <a:fld id="{C1ED4DFE-DB8D-8B40-BC29-9A8F1B589E0A}" type="slidenum">
              <a:rPr lang="en-US" smtClean="0"/>
              <a:t>13</a:t>
            </a:fld>
            <a:endParaRPr lang="en-US"/>
          </a:p>
        </p:txBody>
      </p:sp>
    </p:spTree>
    <p:extLst>
      <p:ext uri="{BB962C8B-B14F-4D97-AF65-F5344CB8AC3E}">
        <p14:creationId xmlns:p14="http://schemas.microsoft.com/office/powerpoint/2010/main" val="1698549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Neural networks process language by transforming text into numerical representations, and then using these representations to make predictions. Language models use neural networks to generate natural language text, answer questions, and perform other language tasks.</a:t>
            </a:r>
          </a:p>
        </p:txBody>
      </p:sp>
      <p:sp>
        <p:nvSpPr>
          <p:cNvPr id="4" name="Slide Number Placeholder 3"/>
          <p:cNvSpPr>
            <a:spLocks noGrp="1"/>
          </p:cNvSpPr>
          <p:nvPr>
            <p:ph type="sldNum" sz="quarter" idx="5"/>
          </p:nvPr>
        </p:nvSpPr>
        <p:spPr/>
        <p:txBody>
          <a:bodyPr/>
          <a:lstStyle/>
          <a:p>
            <a:fld id="{C1ED4DFE-DB8D-8B40-BC29-9A8F1B589E0A}" type="slidenum">
              <a:rPr lang="en-US" smtClean="0"/>
              <a:t>14</a:t>
            </a:fld>
            <a:endParaRPr lang="en-US"/>
          </a:p>
        </p:txBody>
      </p:sp>
    </p:spTree>
    <p:extLst>
      <p:ext uri="{BB962C8B-B14F-4D97-AF65-F5344CB8AC3E}">
        <p14:creationId xmlns:p14="http://schemas.microsoft.com/office/powerpoint/2010/main" val="8041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Large language models are built using a variety of building blocks, including layers, architectures, and training methods. In this section, we will explore these building blocks and their role in creating large language models.</a:t>
            </a:r>
          </a:p>
        </p:txBody>
      </p:sp>
      <p:sp>
        <p:nvSpPr>
          <p:cNvPr id="4" name="Slide Number Placeholder 3"/>
          <p:cNvSpPr>
            <a:spLocks noGrp="1"/>
          </p:cNvSpPr>
          <p:nvPr>
            <p:ph type="sldNum" sz="quarter" idx="5"/>
          </p:nvPr>
        </p:nvSpPr>
        <p:spPr/>
        <p:txBody>
          <a:bodyPr/>
          <a:lstStyle/>
          <a:p>
            <a:fld id="{C1ED4DFE-DB8D-8B40-BC29-9A8F1B589E0A}" type="slidenum">
              <a:rPr lang="en-US" smtClean="0"/>
              <a:t>15</a:t>
            </a:fld>
            <a:endParaRPr lang="en-US"/>
          </a:p>
        </p:txBody>
      </p:sp>
    </p:spTree>
    <p:extLst>
      <p:ext uri="{BB962C8B-B14F-4D97-AF65-F5344CB8AC3E}">
        <p14:creationId xmlns:p14="http://schemas.microsoft.com/office/powerpoint/2010/main" val="54321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and architectures are the building blocks of neural networks and large language models. Modern language models, such as GPT-3, are built using architectures such as transformers, which allow the models to process and generate text at a scale never seen before.</a:t>
            </a:r>
          </a:p>
        </p:txBody>
      </p:sp>
      <p:sp>
        <p:nvSpPr>
          <p:cNvPr id="4" name="Slide Number Placeholder 3"/>
          <p:cNvSpPr>
            <a:spLocks noGrp="1"/>
          </p:cNvSpPr>
          <p:nvPr>
            <p:ph type="sldNum" sz="quarter" idx="5"/>
          </p:nvPr>
        </p:nvSpPr>
        <p:spPr/>
        <p:txBody>
          <a:bodyPr/>
          <a:lstStyle/>
          <a:p>
            <a:fld id="{C1ED4DFE-DB8D-8B40-BC29-9A8F1B589E0A}" type="slidenum">
              <a:rPr lang="en-US" smtClean="0"/>
              <a:t>16</a:t>
            </a:fld>
            <a:endParaRPr lang="en-US"/>
          </a:p>
        </p:txBody>
      </p:sp>
    </p:spTree>
    <p:extLst>
      <p:ext uri="{BB962C8B-B14F-4D97-AF65-F5344CB8AC3E}">
        <p14:creationId xmlns:p14="http://schemas.microsoft.com/office/powerpoint/2010/main" val="2828592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Training large language models is a complex and resource-intensive process. Models are trained on vast amounts of text data, and the training process can take weeks or even months. Fine-tuning is the process of taking a pre-trained model and adapting it to a specific task or domain.</a:t>
            </a:r>
          </a:p>
        </p:txBody>
      </p:sp>
      <p:sp>
        <p:nvSpPr>
          <p:cNvPr id="4" name="Slide Number Placeholder 3"/>
          <p:cNvSpPr>
            <a:spLocks noGrp="1"/>
          </p:cNvSpPr>
          <p:nvPr>
            <p:ph type="sldNum" sz="quarter" idx="5"/>
          </p:nvPr>
        </p:nvSpPr>
        <p:spPr/>
        <p:txBody>
          <a:bodyPr/>
          <a:lstStyle/>
          <a:p>
            <a:fld id="{C1ED4DFE-DB8D-8B40-BC29-9A8F1B589E0A}" type="slidenum">
              <a:rPr lang="en-US" smtClean="0"/>
              <a:t>17</a:t>
            </a:fld>
            <a:endParaRPr lang="en-US"/>
          </a:p>
        </p:txBody>
      </p:sp>
    </p:spTree>
    <p:extLst>
      <p:ext uri="{BB962C8B-B14F-4D97-AF65-F5344CB8AC3E}">
        <p14:creationId xmlns:p14="http://schemas.microsoft.com/office/powerpoint/2010/main" val="1883329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Evaluating the performance of language models is critical to understanding their capabilities and limitations. A variety of metrics are used to evaluate language models, including perplexity, accuracy, and F1 score.</a:t>
            </a:r>
          </a:p>
        </p:txBody>
      </p:sp>
      <p:sp>
        <p:nvSpPr>
          <p:cNvPr id="4" name="Slide Number Placeholder 3"/>
          <p:cNvSpPr>
            <a:spLocks noGrp="1"/>
          </p:cNvSpPr>
          <p:nvPr>
            <p:ph type="sldNum" sz="quarter" idx="5"/>
          </p:nvPr>
        </p:nvSpPr>
        <p:spPr/>
        <p:txBody>
          <a:bodyPr/>
          <a:lstStyle/>
          <a:p>
            <a:fld id="{C1ED4DFE-DB8D-8B40-BC29-9A8F1B589E0A}" type="slidenum">
              <a:rPr lang="en-US" smtClean="0"/>
              <a:t>18</a:t>
            </a:fld>
            <a:endParaRPr lang="en-US"/>
          </a:p>
        </p:txBody>
      </p:sp>
    </p:spTree>
    <p:extLst>
      <p:ext uri="{BB962C8B-B14F-4D97-AF65-F5344CB8AC3E}">
        <p14:creationId xmlns:p14="http://schemas.microsoft.com/office/powerpoint/2010/main" val="120514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Large language models have the potential to transform natural language processing, but they also raise ethical considerations and challenges. In this section, we will explore some of the most pressing issues surrounding these models.</a:t>
            </a:r>
          </a:p>
        </p:txBody>
      </p:sp>
      <p:sp>
        <p:nvSpPr>
          <p:cNvPr id="4" name="Slide Number Placeholder 3"/>
          <p:cNvSpPr>
            <a:spLocks noGrp="1"/>
          </p:cNvSpPr>
          <p:nvPr>
            <p:ph type="sldNum" sz="quarter" idx="5"/>
          </p:nvPr>
        </p:nvSpPr>
        <p:spPr/>
        <p:txBody>
          <a:bodyPr/>
          <a:lstStyle/>
          <a:p>
            <a:fld id="{C1ED4DFE-DB8D-8B40-BC29-9A8F1B589E0A}" type="slidenum">
              <a:rPr lang="en-US" smtClean="0"/>
              <a:t>19</a:t>
            </a:fld>
            <a:endParaRPr lang="en-US"/>
          </a:p>
        </p:txBody>
      </p:sp>
    </p:spTree>
    <p:extLst>
      <p:ext uri="{BB962C8B-B14F-4D97-AF65-F5344CB8AC3E}">
        <p14:creationId xmlns:p14="http://schemas.microsoft.com/office/powerpoint/2010/main" val="3168936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start by introducing the concept of large language models, their history, and common use cases. We will then explain the fundamental concepts of language modeling, including tokenization, word embeddings, and context. After that, we will dive into the basics of neural networks and deep learning, exploring how these models process language. Then, we will examine the building blocks of large language models, including layers, architectures, and training methods. Finally, we will discuss the ethical considerations and challenges associated with these models.</a:t>
            </a:r>
          </a:p>
        </p:txBody>
      </p:sp>
      <p:sp>
        <p:nvSpPr>
          <p:cNvPr id="4" name="Slide Number Placeholder 3"/>
          <p:cNvSpPr>
            <a:spLocks noGrp="1"/>
          </p:cNvSpPr>
          <p:nvPr>
            <p:ph type="sldNum" sz="quarter" idx="5"/>
          </p:nvPr>
        </p:nvSpPr>
        <p:spPr/>
        <p:txBody>
          <a:bodyPr/>
          <a:lstStyle/>
          <a:p>
            <a:fld id="{C1ED4DFE-DB8D-8B40-BC29-9A8F1B589E0A}" type="slidenum">
              <a:rPr lang="en-US" smtClean="0"/>
              <a:t>2</a:t>
            </a:fld>
            <a:endParaRPr lang="en-US"/>
          </a:p>
        </p:txBody>
      </p:sp>
    </p:spTree>
    <p:extLst>
      <p:ext uri="{BB962C8B-B14F-4D97-AF65-F5344CB8AC3E}">
        <p14:creationId xmlns:p14="http://schemas.microsoft.com/office/powerpoint/2010/main" val="1575072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Language models can amplify biases that exist in the data they are trained on. This can lead to unfair and discriminatory outcomes, such as biased language translations or biased predictions in natural language understanding tasks.</a:t>
            </a:r>
          </a:p>
        </p:txBody>
      </p:sp>
      <p:sp>
        <p:nvSpPr>
          <p:cNvPr id="4" name="Slide Number Placeholder 3"/>
          <p:cNvSpPr>
            <a:spLocks noGrp="1"/>
          </p:cNvSpPr>
          <p:nvPr>
            <p:ph type="sldNum" sz="quarter" idx="5"/>
          </p:nvPr>
        </p:nvSpPr>
        <p:spPr/>
        <p:txBody>
          <a:bodyPr/>
          <a:lstStyle/>
          <a:p>
            <a:fld id="{C1ED4DFE-DB8D-8B40-BC29-9A8F1B589E0A}" type="slidenum">
              <a:rPr lang="en-US" smtClean="0"/>
              <a:t>20</a:t>
            </a:fld>
            <a:endParaRPr lang="en-US"/>
          </a:p>
        </p:txBody>
      </p:sp>
    </p:spTree>
    <p:extLst>
      <p:ext uri="{BB962C8B-B14F-4D97-AF65-F5344CB8AC3E}">
        <p14:creationId xmlns:p14="http://schemas.microsoft.com/office/powerpoint/2010/main" val="3246521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Large language models can be used to generate fake text, manipulate public opinion, and spread disinformation. This raises concerns about privacy, security, and the potential misuse of these models.</a:t>
            </a:r>
          </a:p>
        </p:txBody>
      </p:sp>
      <p:sp>
        <p:nvSpPr>
          <p:cNvPr id="4" name="Slide Number Placeholder 3"/>
          <p:cNvSpPr>
            <a:spLocks noGrp="1"/>
          </p:cNvSpPr>
          <p:nvPr>
            <p:ph type="sldNum" sz="quarter" idx="5"/>
          </p:nvPr>
        </p:nvSpPr>
        <p:spPr/>
        <p:txBody>
          <a:bodyPr/>
          <a:lstStyle/>
          <a:p>
            <a:fld id="{C1ED4DFE-DB8D-8B40-BC29-9A8F1B589E0A}" type="slidenum">
              <a:rPr lang="en-US" smtClean="0"/>
              <a:t>21</a:t>
            </a:fld>
            <a:endParaRPr lang="en-US"/>
          </a:p>
        </p:txBody>
      </p:sp>
    </p:spTree>
    <p:extLst>
      <p:ext uri="{BB962C8B-B14F-4D97-AF65-F5344CB8AC3E}">
        <p14:creationId xmlns:p14="http://schemas.microsoft.com/office/powerpoint/2010/main" val="2074621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large language models continue to evolve and improve, it is important to ensure that they are developed and used responsibly. This includes addressing ethical considerations, ensuring that models are transparent and explainable, and promoting diversity and inclusion in the field.</a:t>
            </a:r>
          </a:p>
        </p:txBody>
      </p:sp>
      <p:sp>
        <p:nvSpPr>
          <p:cNvPr id="4" name="Slide Number Placeholder 3"/>
          <p:cNvSpPr>
            <a:spLocks noGrp="1"/>
          </p:cNvSpPr>
          <p:nvPr>
            <p:ph type="sldNum" sz="quarter" idx="5"/>
          </p:nvPr>
        </p:nvSpPr>
        <p:spPr/>
        <p:txBody>
          <a:bodyPr/>
          <a:lstStyle/>
          <a:p>
            <a:fld id="{C1ED4DFE-DB8D-8B40-BC29-9A8F1B589E0A}" type="slidenum">
              <a:rPr lang="en-US" smtClean="0"/>
              <a:t>22</a:t>
            </a:fld>
            <a:endParaRPr lang="en-US"/>
          </a:p>
        </p:txBody>
      </p:sp>
    </p:spTree>
    <p:extLst>
      <p:ext uri="{BB962C8B-B14F-4D97-AF65-F5344CB8AC3E}">
        <p14:creationId xmlns:p14="http://schemas.microsoft.com/office/powerpoint/2010/main" val="2428701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Large language models have the potential to revolutionize natural language processing, enabling computers to understand and generate human language at an unprecedented scale. However, these models also raise ethical considerations and challenges, and it is important to approach their development and use responsibly.</a:t>
            </a:r>
          </a:p>
        </p:txBody>
      </p:sp>
      <p:sp>
        <p:nvSpPr>
          <p:cNvPr id="4" name="Slide Number Placeholder 3"/>
          <p:cNvSpPr>
            <a:spLocks noGrp="1"/>
          </p:cNvSpPr>
          <p:nvPr>
            <p:ph type="sldNum" sz="quarter" idx="5"/>
          </p:nvPr>
        </p:nvSpPr>
        <p:spPr/>
        <p:txBody>
          <a:bodyPr/>
          <a:lstStyle/>
          <a:p>
            <a:fld id="{C1ED4DFE-DB8D-8B40-BC29-9A8F1B589E0A}" type="slidenum">
              <a:rPr lang="en-US" smtClean="0"/>
              <a:t>23</a:t>
            </a:fld>
            <a:endParaRPr lang="en-US"/>
          </a:p>
        </p:txBody>
      </p:sp>
    </p:spTree>
    <p:extLst>
      <p:ext uri="{BB962C8B-B14F-4D97-AF65-F5344CB8AC3E}">
        <p14:creationId xmlns:p14="http://schemas.microsoft.com/office/powerpoint/2010/main" val="304254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Large language models are machine learning models that are trained on vast amounts of text data to understand and generate human language. In this section, we will explore what large language models are, their history, and their common applications and use cases.</a:t>
            </a:r>
          </a:p>
        </p:txBody>
      </p:sp>
      <p:sp>
        <p:nvSpPr>
          <p:cNvPr id="4" name="Slide Number Placeholder 3"/>
          <p:cNvSpPr>
            <a:spLocks noGrp="1"/>
          </p:cNvSpPr>
          <p:nvPr>
            <p:ph type="sldNum" sz="quarter" idx="5"/>
          </p:nvPr>
        </p:nvSpPr>
        <p:spPr/>
        <p:txBody>
          <a:bodyPr/>
          <a:lstStyle/>
          <a:p>
            <a:fld id="{C1ED4DFE-DB8D-8B40-BC29-9A8F1B589E0A}" type="slidenum">
              <a:rPr lang="en-US" smtClean="0"/>
              <a:t>3</a:t>
            </a:fld>
            <a:endParaRPr lang="en-US"/>
          </a:p>
        </p:txBody>
      </p:sp>
    </p:spTree>
    <p:extLst>
      <p:ext uri="{BB962C8B-B14F-4D97-AF65-F5344CB8AC3E}">
        <p14:creationId xmlns:p14="http://schemas.microsoft.com/office/powerpoint/2010/main" val="337246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Large language models are machine learning models that can process and generate human language. These models are trained on huge amounts of text data and learn to identify patterns and relationships in language.</a:t>
            </a:r>
          </a:p>
        </p:txBody>
      </p:sp>
      <p:sp>
        <p:nvSpPr>
          <p:cNvPr id="4" name="Slide Number Placeholder 3"/>
          <p:cNvSpPr>
            <a:spLocks noGrp="1"/>
          </p:cNvSpPr>
          <p:nvPr>
            <p:ph type="sldNum" sz="quarter" idx="5"/>
          </p:nvPr>
        </p:nvSpPr>
        <p:spPr/>
        <p:txBody>
          <a:bodyPr/>
          <a:lstStyle/>
          <a:p>
            <a:fld id="{C1ED4DFE-DB8D-8B40-BC29-9A8F1B589E0A}" type="slidenum">
              <a:rPr lang="en-US" smtClean="0"/>
              <a:t>4</a:t>
            </a:fld>
            <a:endParaRPr lang="en-US"/>
          </a:p>
        </p:txBody>
      </p:sp>
    </p:spTree>
    <p:extLst>
      <p:ext uri="{BB962C8B-B14F-4D97-AF65-F5344CB8AC3E}">
        <p14:creationId xmlns:p14="http://schemas.microsoft.com/office/powerpoint/2010/main" val="101036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Language modeling has a long history, dating back to the 1950s. The field has undergone several transformations over the years, with the development of new techniques and technologies, such as deep learning and transformers.</a:t>
            </a:r>
          </a:p>
        </p:txBody>
      </p:sp>
      <p:sp>
        <p:nvSpPr>
          <p:cNvPr id="4" name="Slide Number Placeholder 3"/>
          <p:cNvSpPr>
            <a:spLocks noGrp="1"/>
          </p:cNvSpPr>
          <p:nvPr>
            <p:ph type="sldNum" sz="quarter" idx="5"/>
          </p:nvPr>
        </p:nvSpPr>
        <p:spPr/>
        <p:txBody>
          <a:bodyPr/>
          <a:lstStyle/>
          <a:p>
            <a:fld id="{C1ED4DFE-DB8D-8B40-BC29-9A8F1B589E0A}" type="slidenum">
              <a:rPr lang="en-US" smtClean="0"/>
              <a:t>5</a:t>
            </a:fld>
            <a:endParaRPr lang="en-US"/>
          </a:p>
        </p:txBody>
      </p:sp>
    </p:spTree>
    <p:extLst>
      <p:ext uri="{BB962C8B-B14F-4D97-AF65-F5344CB8AC3E}">
        <p14:creationId xmlns:p14="http://schemas.microsoft.com/office/powerpoint/2010/main" val="1403613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Large language models have a wide range of applications, from chatbots to language translation. These models can be used to generate natural language text, answer questions, and even write news articles.</a:t>
            </a:r>
          </a:p>
        </p:txBody>
      </p:sp>
      <p:sp>
        <p:nvSpPr>
          <p:cNvPr id="4" name="Slide Number Placeholder 3"/>
          <p:cNvSpPr>
            <a:spLocks noGrp="1"/>
          </p:cNvSpPr>
          <p:nvPr>
            <p:ph type="sldNum" sz="quarter" idx="5"/>
          </p:nvPr>
        </p:nvSpPr>
        <p:spPr/>
        <p:txBody>
          <a:bodyPr/>
          <a:lstStyle/>
          <a:p>
            <a:fld id="{C1ED4DFE-DB8D-8B40-BC29-9A8F1B589E0A}" type="slidenum">
              <a:rPr lang="en-US" smtClean="0"/>
              <a:t>6</a:t>
            </a:fld>
            <a:endParaRPr lang="en-US"/>
          </a:p>
        </p:txBody>
      </p:sp>
    </p:spTree>
    <p:extLst>
      <p:ext uri="{BB962C8B-B14F-4D97-AF65-F5344CB8AC3E}">
        <p14:creationId xmlns:p14="http://schemas.microsoft.com/office/powerpoint/2010/main" val="989160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understand large language models, it is essential to understand the fundamental concepts of language modeling, including tokenization, word embeddings, and context. In this section, we will explore these concepts in detail.</a:t>
            </a:r>
          </a:p>
        </p:txBody>
      </p:sp>
      <p:sp>
        <p:nvSpPr>
          <p:cNvPr id="4" name="Slide Number Placeholder 3"/>
          <p:cNvSpPr>
            <a:spLocks noGrp="1"/>
          </p:cNvSpPr>
          <p:nvPr>
            <p:ph type="sldNum" sz="quarter" idx="5"/>
          </p:nvPr>
        </p:nvSpPr>
        <p:spPr/>
        <p:txBody>
          <a:bodyPr/>
          <a:lstStyle/>
          <a:p>
            <a:fld id="{C1ED4DFE-DB8D-8B40-BC29-9A8F1B589E0A}" type="slidenum">
              <a:rPr lang="en-US" smtClean="0"/>
              <a:t>7</a:t>
            </a:fld>
            <a:endParaRPr lang="en-US"/>
          </a:p>
        </p:txBody>
      </p:sp>
    </p:spTree>
    <p:extLst>
      <p:ext uri="{BB962C8B-B14F-4D97-AF65-F5344CB8AC3E}">
        <p14:creationId xmlns:p14="http://schemas.microsoft.com/office/powerpoint/2010/main" val="849314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Tokenization is the process of breaking text into smaller units, or tokens. Tokens can be individual words, phrases, or even whole sentences. Tokenization is essential for language modeling, as it allows the model to process and understand text.</a:t>
            </a:r>
          </a:p>
        </p:txBody>
      </p:sp>
      <p:sp>
        <p:nvSpPr>
          <p:cNvPr id="4" name="Slide Number Placeholder 3"/>
          <p:cNvSpPr>
            <a:spLocks noGrp="1"/>
          </p:cNvSpPr>
          <p:nvPr>
            <p:ph type="sldNum" sz="quarter" idx="5"/>
          </p:nvPr>
        </p:nvSpPr>
        <p:spPr/>
        <p:txBody>
          <a:bodyPr/>
          <a:lstStyle/>
          <a:p>
            <a:fld id="{C1ED4DFE-DB8D-8B40-BC29-9A8F1B589E0A}" type="slidenum">
              <a:rPr lang="en-US" smtClean="0"/>
              <a:t>8</a:t>
            </a:fld>
            <a:endParaRPr lang="en-US"/>
          </a:p>
        </p:txBody>
      </p:sp>
    </p:spTree>
    <p:extLst>
      <p:ext uri="{BB962C8B-B14F-4D97-AF65-F5344CB8AC3E}">
        <p14:creationId xmlns:p14="http://schemas.microsoft.com/office/powerpoint/2010/main" val="750319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Word embeddings are a way of representing words as vectors, or mathematical representations. These representations capture the meaning and context of words, allowing language models to better understand natural language text.</a:t>
            </a:r>
          </a:p>
        </p:txBody>
      </p:sp>
      <p:sp>
        <p:nvSpPr>
          <p:cNvPr id="4" name="Slide Number Placeholder 3"/>
          <p:cNvSpPr>
            <a:spLocks noGrp="1"/>
          </p:cNvSpPr>
          <p:nvPr>
            <p:ph type="sldNum" sz="quarter" idx="5"/>
          </p:nvPr>
        </p:nvSpPr>
        <p:spPr/>
        <p:txBody>
          <a:bodyPr/>
          <a:lstStyle/>
          <a:p>
            <a:fld id="{C1ED4DFE-DB8D-8B40-BC29-9A8F1B589E0A}" type="slidenum">
              <a:rPr lang="en-US" smtClean="0"/>
              <a:t>9</a:t>
            </a:fld>
            <a:endParaRPr lang="en-US"/>
          </a:p>
        </p:txBody>
      </p:sp>
    </p:spTree>
    <p:extLst>
      <p:ext uri="{BB962C8B-B14F-4D97-AF65-F5344CB8AC3E}">
        <p14:creationId xmlns:p14="http://schemas.microsoft.com/office/powerpoint/2010/main" val="2324082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11/12/24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793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11/12/24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1150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11/12/24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10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11/12/24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9639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11/12/24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6430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11/12/24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98958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11/12/24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69536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11/12/24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2679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11/12/24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576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11/12/24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6210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11/12/24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5412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11/12/24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E78B488-3F4D-8EAC-A084-E559332E54A9}"/>
              </a:ext>
            </a:extLst>
          </p:cNvPr>
          <p:cNvSpPr txBox="1"/>
          <p:nvPr userDrawn="1">
            <p:extLst>
              <p:ext uri="{1162E1C5-73C7-4A58-AE30-91384D911F3F}">
                <p184:classification xmlns:p184="http://schemas.microsoft.com/office/powerpoint/2018/4/main" val="hdr"/>
              </p:ext>
            </p:extLst>
          </p:nvPr>
        </p:nvSpPr>
        <p:spPr>
          <a:xfrm>
            <a:off x="63500" y="63500"/>
            <a:ext cx="1192213" cy="152400"/>
          </a:xfrm>
          <a:prstGeom prst="rect">
            <a:avLst/>
          </a:prstGeom>
        </p:spPr>
        <p:txBody>
          <a:bodyPr horzOverflow="overflow" lIns="0" tIns="0" rIns="0" bIns="0">
            <a:spAutoFit/>
          </a:bodyPr>
          <a:lstStyle/>
          <a:p>
            <a:pPr algn="l"/>
            <a:r>
              <a:rPr lang="en-US" sz="1000">
                <a:solidFill>
                  <a:srgbClr val="0000FF"/>
                </a:solidFill>
                <a:latin typeface="Calibri" panose="020F0502020204030204" pitchFamily="34" charset="0"/>
                <a:cs typeface="Calibri" panose="020F0502020204030204" pitchFamily="34" charset="0"/>
              </a:rPr>
              <a:t>TechnipFMC | Internal</a:t>
            </a:r>
          </a:p>
        </p:txBody>
      </p:sp>
    </p:spTree>
    <p:extLst>
      <p:ext uri="{BB962C8B-B14F-4D97-AF65-F5344CB8AC3E}">
        <p14:creationId xmlns:p14="http://schemas.microsoft.com/office/powerpoint/2010/main" val="3363453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a:extLst>
              <a:ext uri="{FF2B5EF4-FFF2-40B4-BE49-F238E27FC236}">
                <a16:creationId xmlns:a16="http://schemas.microsoft.com/office/drawing/2014/main" id="{B36A582D-4DFE-474D-B165-F8F06B01F8C9}"/>
              </a:ext>
            </a:extLst>
          </p:cNvPr>
          <p:cNvPicPr>
            <a:picLocks noChangeAspect="1"/>
          </p:cNvPicPr>
          <p:nvPr/>
        </p:nvPicPr>
        <p:blipFill>
          <a:blip r:embed="rId3"/>
          <a:srcRect t="2490" r="9091" b="6601"/>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12025B4-7337-735E-4DC9-E634D2011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20000"/>
                </a:schemeClr>
              </a:gs>
              <a:gs pos="26000">
                <a:schemeClr val="bg1">
                  <a:alpha val="7000"/>
                </a:schemeClr>
              </a:gs>
              <a:gs pos="100000">
                <a:schemeClr val="bg1">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69ECCE04-23DC-B5FE-AF45-39BBC79E0C89}"/>
              </a:ext>
            </a:extLst>
          </p:cNvPr>
          <p:cNvSpPr>
            <a:spLocks noGrp="1"/>
          </p:cNvSpPr>
          <p:nvPr>
            <p:ph type="ctrTitle"/>
          </p:nvPr>
        </p:nvSpPr>
        <p:spPr>
          <a:xfrm>
            <a:off x="438910" y="978408"/>
            <a:ext cx="4795819" cy="3969960"/>
          </a:xfrm>
        </p:spPr>
        <p:txBody>
          <a:bodyPr anchor="t">
            <a:normAutofit/>
          </a:bodyPr>
          <a:lstStyle/>
          <a:p>
            <a:pPr>
              <a:lnSpc>
                <a:spcPct val="90000"/>
              </a:lnSpc>
            </a:pPr>
            <a:r>
              <a:rPr lang="en-US" sz="5600"/>
              <a:t>Demystifying Large Language Models</a:t>
            </a:r>
          </a:p>
        </p:txBody>
      </p:sp>
      <p:sp>
        <p:nvSpPr>
          <p:cNvPr id="3" name="Subtitle 2">
            <a:extLst>
              <a:ext uri="{FF2B5EF4-FFF2-40B4-BE49-F238E27FC236}">
                <a16:creationId xmlns:a16="http://schemas.microsoft.com/office/drawing/2014/main" id="{9C5E64DB-D65C-7A45-5AA8-16692DDBF098}"/>
              </a:ext>
            </a:extLst>
          </p:cNvPr>
          <p:cNvSpPr>
            <a:spLocks noGrp="1"/>
          </p:cNvSpPr>
          <p:nvPr>
            <p:ph type="subTitle" idx="1"/>
          </p:nvPr>
        </p:nvSpPr>
        <p:spPr>
          <a:xfrm>
            <a:off x="438910" y="4948369"/>
            <a:ext cx="4381634" cy="1157436"/>
          </a:xfrm>
        </p:spPr>
        <p:txBody>
          <a:bodyPr anchor="b">
            <a:normAutofit/>
          </a:bodyPr>
          <a:lstStyle/>
          <a:p>
            <a:r>
              <a:rPr lang="en-US" sz="2400"/>
              <a:t>Fundamentals of language modeling and neural networks</a:t>
            </a:r>
          </a:p>
        </p:txBody>
      </p:sp>
      <p:sp>
        <p:nvSpPr>
          <p:cNvPr id="13" name="Rectangle 12">
            <a:extLst>
              <a:ext uri="{FF2B5EF4-FFF2-40B4-BE49-F238E27FC236}">
                <a16:creationId xmlns:a16="http://schemas.microsoft.com/office/drawing/2014/main" id="{150CDACD-D191-E642-F686-FCB54B7E5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9570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539818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Sunrise over the sea - pier, sea, storm clouds">
            <a:extLst>
              <a:ext uri="{FF2B5EF4-FFF2-40B4-BE49-F238E27FC236}">
                <a16:creationId xmlns:a16="http://schemas.microsoft.com/office/drawing/2014/main" id="{4DC09E80-CF30-4D3E-9E60-690ABE74FAE9}"/>
              </a:ext>
            </a:extLst>
          </p:cNvPr>
          <p:cNvPicPr>
            <a:picLocks noGrp="1" noChangeAspect="1"/>
          </p:cNvPicPr>
          <p:nvPr>
            <p:ph sz="half" idx="1"/>
          </p:nvPr>
        </p:nvPicPr>
        <p:blipFill>
          <a:blip r:embed="rId3"/>
          <a:srcRect t="23018" r="1" b="8628"/>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62C4A281-7361-CF60-A749-D13FABF111D5}"/>
              </a:ext>
            </a:extLst>
          </p:cNvPr>
          <p:cNvSpPr>
            <a:spLocks noGrp="1"/>
          </p:cNvSpPr>
          <p:nvPr>
            <p:ph type="title"/>
          </p:nvPr>
        </p:nvSpPr>
        <p:spPr>
          <a:xfrm>
            <a:off x="517871" y="976160"/>
            <a:ext cx="4798200" cy="1463040"/>
          </a:xfrm>
        </p:spPr>
        <p:txBody>
          <a:bodyPr vert="horz" lIns="91440" tIns="45720" rIns="91440" bIns="45720" rtlCol="0" anchor="t">
            <a:normAutofit/>
          </a:bodyPr>
          <a:lstStyle/>
          <a:p>
            <a:pPr>
              <a:lnSpc>
                <a:spcPct val="90000"/>
              </a:lnSpc>
            </a:pPr>
            <a:r>
              <a:rPr lang="en-US" sz="3400"/>
              <a:t>Importance of Context in Language Models</a:t>
            </a:r>
          </a:p>
        </p:txBody>
      </p:sp>
      <p:sp>
        <p:nvSpPr>
          <p:cNvPr id="4" name="Content Placeholder 3">
            <a:extLst>
              <a:ext uri="{FF2B5EF4-FFF2-40B4-BE49-F238E27FC236}">
                <a16:creationId xmlns:a16="http://schemas.microsoft.com/office/drawing/2014/main" id="{3CA9575D-A2B6-32F1-0097-E52D3747DCE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endParaRPr lang="en-US" sz="1400" b="1"/>
          </a:p>
          <a:p>
            <a:pPr marL="0" lvl="1" indent="0">
              <a:buNone/>
            </a:pPr>
            <a:r>
              <a:rPr lang="en-US" sz="1400"/>
              <a:t>Context is a crucial aspect of language modeling, as it allows language models to better understand the meaning and intent of text. The meaning of words and phrases can change depending on the surrounding text, and without context, language models may not accurately interpret the meaning of the text.</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615996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DEAA7D0-DC6E-9356-FA8B-00B9702DE4F3}"/>
              </a:ext>
            </a:extLst>
          </p:cNvPr>
          <p:cNvSpPr>
            <a:spLocks noGrp="1"/>
          </p:cNvSpPr>
          <p:nvPr>
            <p:ph type="title"/>
          </p:nvPr>
        </p:nvSpPr>
        <p:spPr>
          <a:xfrm>
            <a:off x="521208" y="1211766"/>
            <a:ext cx="7237052" cy="4727988"/>
          </a:xfrm>
        </p:spPr>
        <p:txBody>
          <a:bodyPr vert="horz" lIns="91440" tIns="45720" rIns="91440" bIns="45720" rtlCol="0" anchor="b">
            <a:normAutofit/>
          </a:bodyPr>
          <a:lstStyle/>
          <a:p>
            <a:r>
              <a:rPr lang="en-US" sz="7400"/>
              <a:t>Neural Networks and Deep Learning Basics</a:t>
            </a:r>
          </a:p>
        </p:txBody>
      </p:sp>
      <p:sp>
        <p:nvSpPr>
          <p:cNvPr id="19" name="Freeform: Shape 1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10039402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Human brain nerve cells">
            <a:extLst>
              <a:ext uri="{FF2B5EF4-FFF2-40B4-BE49-F238E27FC236}">
                <a16:creationId xmlns:a16="http://schemas.microsoft.com/office/drawing/2014/main" id="{374E5809-7734-4DAD-B566-EF062AABFA6D}"/>
              </a:ext>
            </a:extLst>
          </p:cNvPr>
          <p:cNvPicPr>
            <a:picLocks noGrp="1" noChangeAspect="1"/>
          </p:cNvPicPr>
          <p:nvPr>
            <p:ph sz="half" idx="1"/>
          </p:nvPr>
        </p:nvPicPr>
        <p:blipFill>
          <a:blip r:embed="rId3"/>
          <a:srcRect t="29885" r="1" b="1318"/>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9C07B886-21AD-D10C-D4F4-CEED88E96AFC}"/>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a:t>What Is a Neural Network?</a:t>
            </a:r>
          </a:p>
        </p:txBody>
      </p:sp>
      <p:sp>
        <p:nvSpPr>
          <p:cNvPr id="4" name="Content Placeholder 3">
            <a:extLst>
              <a:ext uri="{FF2B5EF4-FFF2-40B4-BE49-F238E27FC236}">
                <a16:creationId xmlns:a16="http://schemas.microsoft.com/office/drawing/2014/main" id="{F054FEE3-6056-1251-3783-9EFDE90C66C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Neural networks are machine learning models inspired by the structure and function of the human brain. They consist of layers of interconnected nodes, or neurons, that process and transmit information.</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73516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Abstract Technology Background">
            <a:extLst>
              <a:ext uri="{FF2B5EF4-FFF2-40B4-BE49-F238E27FC236}">
                <a16:creationId xmlns:a16="http://schemas.microsoft.com/office/drawing/2014/main" id="{8E146128-F256-4F70-85D2-11346622A43B}"/>
              </a:ext>
            </a:extLst>
          </p:cNvPr>
          <p:cNvPicPr>
            <a:picLocks noGrp="1" noChangeAspect="1"/>
          </p:cNvPicPr>
          <p:nvPr>
            <p:ph sz="half" idx="1"/>
          </p:nvPr>
        </p:nvPicPr>
        <p:blipFill>
          <a:blip r:embed="rId3"/>
          <a:srcRect t="8015" r="1" b="662"/>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21EF3398-CE60-D805-7091-5C5C89F295ED}"/>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a:t>Introduction to Deep Learning</a:t>
            </a:r>
          </a:p>
        </p:txBody>
      </p:sp>
      <p:sp>
        <p:nvSpPr>
          <p:cNvPr id="4" name="Content Placeholder 3">
            <a:extLst>
              <a:ext uri="{FF2B5EF4-FFF2-40B4-BE49-F238E27FC236}">
                <a16:creationId xmlns:a16="http://schemas.microsoft.com/office/drawing/2014/main" id="{1340E7BC-4FE8-B298-1CF3-91A087FAEA3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Deep learning is a subfield of machine learning based on neural networks with multiple layers. It has enabled breakthroughs in natural language processing, computer vision, and other fields.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997531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Abstract background">
            <a:extLst>
              <a:ext uri="{FF2B5EF4-FFF2-40B4-BE49-F238E27FC236}">
                <a16:creationId xmlns:a16="http://schemas.microsoft.com/office/drawing/2014/main" id="{FCD17727-E9D8-4295-B0DF-591A956B1237}"/>
              </a:ext>
            </a:extLst>
          </p:cNvPr>
          <p:cNvPicPr>
            <a:picLocks noGrp="1" noChangeAspect="1"/>
          </p:cNvPicPr>
          <p:nvPr>
            <p:ph sz="half" idx="1"/>
          </p:nvPr>
        </p:nvPicPr>
        <p:blipFill>
          <a:blip r:embed="rId3"/>
          <a:srcRect l="38268" r="3139" b="-2"/>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D1CAB817-72C0-D424-3B78-E9370B06F372}"/>
              </a:ext>
            </a:extLst>
          </p:cNvPr>
          <p:cNvSpPr>
            <a:spLocks noGrp="1"/>
          </p:cNvSpPr>
          <p:nvPr>
            <p:ph type="title"/>
          </p:nvPr>
        </p:nvSpPr>
        <p:spPr>
          <a:xfrm>
            <a:off x="517871" y="976160"/>
            <a:ext cx="4798200" cy="1463040"/>
          </a:xfrm>
        </p:spPr>
        <p:txBody>
          <a:bodyPr vert="horz" lIns="91440" tIns="45720" rIns="91440" bIns="45720" rtlCol="0" anchor="t">
            <a:normAutofit/>
          </a:bodyPr>
          <a:lstStyle/>
          <a:p>
            <a:pPr>
              <a:lnSpc>
                <a:spcPct val="90000"/>
              </a:lnSpc>
            </a:pPr>
            <a:r>
              <a:rPr lang="en-US" sz="3400"/>
              <a:t>How Neural Networks Process Language</a:t>
            </a:r>
          </a:p>
        </p:txBody>
      </p:sp>
      <p:sp>
        <p:nvSpPr>
          <p:cNvPr id="4" name="Content Placeholder 3">
            <a:extLst>
              <a:ext uri="{FF2B5EF4-FFF2-40B4-BE49-F238E27FC236}">
                <a16:creationId xmlns:a16="http://schemas.microsoft.com/office/drawing/2014/main" id="{CA1667E4-A926-B6A2-4A51-B4B5EA86C09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a:t>Text to Numerical Representation</a:t>
            </a:r>
          </a:p>
          <a:p>
            <a:pPr marL="0" lvl="1" indent="0">
              <a:buNone/>
            </a:pPr>
            <a:r>
              <a:rPr lang="en-US" sz="1400"/>
              <a:t>Neural networks process language by transforming text into numerical representations, allowing them to make predictions and perform various language tasks.</a:t>
            </a:r>
          </a:p>
          <a:p>
            <a:pPr marL="0" indent="0">
              <a:spcBef>
                <a:spcPts val="2500"/>
              </a:spcBef>
              <a:buNone/>
            </a:pPr>
            <a:r>
              <a:rPr lang="en-US" sz="1400" b="1"/>
              <a:t>Language Models</a:t>
            </a:r>
          </a:p>
          <a:p>
            <a:pPr marL="0" lvl="1" indent="0">
              <a:buNone/>
            </a:pPr>
            <a:r>
              <a:rPr lang="en-US" sz="1400"/>
              <a:t>Language models use neural networks to generate natural language text, answer questions, and perform other language tasks.</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50834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34BC941F-FFC6-A48B-7FC1-25547EDB9456}"/>
              </a:ext>
            </a:extLst>
          </p:cNvPr>
          <p:cNvSpPr>
            <a:spLocks noGrp="1"/>
          </p:cNvSpPr>
          <p:nvPr>
            <p:ph type="title"/>
          </p:nvPr>
        </p:nvSpPr>
        <p:spPr>
          <a:xfrm>
            <a:off x="521208" y="1211766"/>
            <a:ext cx="7237052" cy="4727988"/>
          </a:xfrm>
        </p:spPr>
        <p:txBody>
          <a:bodyPr vert="horz" lIns="91440" tIns="45720" rIns="91440" bIns="45720" rtlCol="0" anchor="b">
            <a:normAutofit/>
          </a:bodyPr>
          <a:lstStyle/>
          <a:p>
            <a:r>
              <a:rPr lang="en-US" sz="7400"/>
              <a:t>Building Blocks of Large Language Models</a:t>
            </a:r>
          </a:p>
        </p:txBody>
      </p:sp>
      <p:sp>
        <p:nvSpPr>
          <p:cNvPr id="19" name="Freeform: Shape 1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2558062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96BAB18-F9AA-A5EA-DC71-6DF1A31180EA}"/>
              </a:ext>
            </a:extLst>
          </p:cNvPr>
          <p:cNvSpPr>
            <a:spLocks noGrp="1"/>
          </p:cNvSpPr>
          <p:nvPr>
            <p:ph type="title"/>
          </p:nvPr>
        </p:nvSpPr>
        <p:spPr>
          <a:xfrm>
            <a:off x="954823" y="2513523"/>
            <a:ext cx="4265763" cy="1611905"/>
          </a:xfrm>
        </p:spPr>
        <p:txBody>
          <a:bodyPr anchor="t">
            <a:normAutofit/>
          </a:bodyPr>
          <a:lstStyle/>
          <a:p>
            <a:pPr>
              <a:lnSpc>
                <a:spcPct val="90000"/>
              </a:lnSpc>
            </a:pPr>
            <a:r>
              <a:rPr lang="en-US" sz="3600"/>
              <a:t>Layers and Architectures (E.g., Transformers)</a:t>
            </a:r>
          </a:p>
        </p:txBody>
      </p:sp>
      <p:sp>
        <p:nvSpPr>
          <p:cNvPr id="3" name="Content Placeholder 2">
            <a:extLst>
              <a:ext uri="{FF2B5EF4-FFF2-40B4-BE49-F238E27FC236}">
                <a16:creationId xmlns:a16="http://schemas.microsoft.com/office/drawing/2014/main" id="{578CAD3E-7E92-5381-6B72-5D738426DDAB}"/>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2604522"/>
            <a:ext cx="5269831" cy="2039112"/>
          </a:xfrm>
        </p:spPr>
        <p:txBody>
          <a:bodyPr>
            <a:normAutofit/>
          </a:bodyPr>
          <a:lstStyle/>
          <a:p>
            <a:pPr marL="0" indent="0">
              <a:spcBef>
                <a:spcPts val="2500"/>
              </a:spcBef>
              <a:buNone/>
            </a:pPr>
            <a:endParaRPr lang="en-US" sz="1400" b="1"/>
          </a:p>
          <a:p>
            <a:pPr marL="0" lvl="1" indent="0">
              <a:buNone/>
            </a:pPr>
            <a:r>
              <a:rPr lang="en-US" sz="1400"/>
              <a:t>Layers and architectures form the building blocks of neural networks and large language models, allowing them to process and generate text at an unprecedented scale. Transformers are one such architecture used in modern language models like GPT-3.</a:t>
            </a:r>
          </a:p>
        </p:txBody>
      </p:sp>
    </p:spTree>
    <p:extLst>
      <p:ext uri="{BB962C8B-B14F-4D97-AF65-F5344CB8AC3E}">
        <p14:creationId xmlns:p14="http://schemas.microsoft.com/office/powerpoint/2010/main" val="1344682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Abstract particles background.">
            <a:extLst>
              <a:ext uri="{FF2B5EF4-FFF2-40B4-BE49-F238E27FC236}">
                <a16:creationId xmlns:a16="http://schemas.microsoft.com/office/drawing/2014/main" id="{9200BE20-8011-4337-B6F2-A9D2D6FF04A4}"/>
              </a:ext>
            </a:extLst>
          </p:cNvPr>
          <p:cNvPicPr>
            <a:picLocks noGrp="1" noChangeAspect="1"/>
          </p:cNvPicPr>
          <p:nvPr>
            <p:ph sz="half" idx="1"/>
          </p:nvPr>
        </p:nvPicPr>
        <p:blipFill>
          <a:blip r:embed="rId3"/>
          <a:srcRect l="34817" r="1" b="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BB4E945E-46E0-FB2C-C5CE-C9D29396F359}"/>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Training and Fine-Tuning Models</a:t>
            </a:r>
          </a:p>
        </p:txBody>
      </p:sp>
      <p:sp>
        <p:nvSpPr>
          <p:cNvPr id="4" name="Content Placeholder 3">
            <a:extLst>
              <a:ext uri="{FF2B5EF4-FFF2-40B4-BE49-F238E27FC236}">
                <a16:creationId xmlns:a16="http://schemas.microsoft.com/office/drawing/2014/main" id="{2B6A61C8-D187-AF4D-E584-67EB8E7E1DC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a:t>Training Language Models</a:t>
            </a:r>
          </a:p>
          <a:p>
            <a:pPr marL="0" lvl="1" indent="0">
              <a:buNone/>
            </a:pPr>
            <a:r>
              <a:rPr lang="en-US" sz="1400"/>
              <a:t>Training language models is a complex and resource-intensive process that involves training models on vast amounts of text data, which can take weeks or even months to complete.</a:t>
            </a:r>
          </a:p>
          <a:p>
            <a:pPr marL="0" indent="0">
              <a:spcBef>
                <a:spcPts val="2500"/>
              </a:spcBef>
              <a:buNone/>
            </a:pPr>
            <a:r>
              <a:rPr lang="en-US" sz="1400" b="1"/>
              <a:t>Fine-Tuning Models</a:t>
            </a:r>
          </a:p>
          <a:p>
            <a:pPr marL="0" lvl="1" indent="0">
              <a:buNone/>
            </a:pPr>
            <a:r>
              <a:rPr lang="en-US" sz="1400"/>
              <a:t>Fine-tuning is the process of taking a pre-trained model and adapting it to a specific task or domain. It involves re-training the model on a smaller dataset to achieve better performance on the new task or domain.</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997274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Woman hand holding pen pointing at the sales reports">
            <a:extLst>
              <a:ext uri="{FF2B5EF4-FFF2-40B4-BE49-F238E27FC236}">
                <a16:creationId xmlns:a16="http://schemas.microsoft.com/office/drawing/2014/main" id="{D88E4B45-847A-467D-B9A5-4FE1D147E7CB}"/>
              </a:ext>
            </a:extLst>
          </p:cNvPr>
          <p:cNvPicPr>
            <a:picLocks noGrp="1" noChangeAspect="1"/>
          </p:cNvPicPr>
          <p:nvPr>
            <p:ph sz="half" idx="1"/>
          </p:nvPr>
        </p:nvPicPr>
        <p:blipFill>
          <a:blip r:embed="rId3"/>
          <a:srcRect l="41630" r="10098"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F4C23985-0682-3094-23B6-8D84C6A228EE}"/>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Evaluation and Metrics for Language Models</a:t>
            </a:r>
          </a:p>
        </p:txBody>
      </p:sp>
      <p:sp>
        <p:nvSpPr>
          <p:cNvPr id="4" name="Content Placeholder 3">
            <a:extLst>
              <a:ext uri="{FF2B5EF4-FFF2-40B4-BE49-F238E27FC236}">
                <a16:creationId xmlns:a16="http://schemas.microsoft.com/office/drawing/2014/main" id="{FF151D6D-36F2-58FD-D7AA-83CA58AA465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Perplexity</a:t>
            </a:r>
          </a:p>
          <a:p>
            <a:pPr marL="0" lvl="1" indent="0">
              <a:buNone/>
            </a:pPr>
            <a:r>
              <a:rPr lang="en-US" sz="1400"/>
              <a:t>Perplexity is a metric used to evaluate the performance of language models by measuring how well the model predicts a sequence of words. It is the inverse probability of the test set normalized by the number of words.</a:t>
            </a:r>
          </a:p>
          <a:p>
            <a:pPr marL="0" indent="0">
              <a:spcBef>
                <a:spcPts val="2500"/>
              </a:spcBef>
              <a:buNone/>
            </a:pPr>
            <a:r>
              <a:rPr lang="en-US" sz="1400" b="1"/>
              <a:t>Accuracy</a:t>
            </a:r>
          </a:p>
          <a:p>
            <a:pPr marL="0" lvl="1" indent="0">
              <a:buNone/>
            </a:pPr>
            <a:r>
              <a:rPr lang="en-US" sz="1400"/>
              <a:t>Accuracy is a metric used to evaluate the performance of language models by measuring how well the model correctly predicts the next word in a sequence. It is the percentage of correctly predicted words in the test set.</a:t>
            </a:r>
          </a:p>
          <a:p>
            <a:pPr marL="0" indent="0">
              <a:spcBef>
                <a:spcPts val="2500"/>
              </a:spcBef>
              <a:buNone/>
            </a:pPr>
            <a:r>
              <a:rPr lang="en-US" sz="1400" b="1"/>
              <a:t>F1 score</a:t>
            </a:r>
          </a:p>
          <a:p>
            <a:pPr marL="0" lvl="1" indent="0">
              <a:buNone/>
            </a:pPr>
            <a:r>
              <a:rPr lang="en-US" sz="1400"/>
              <a:t>F1 score is a metric used to evaluate the performance of language models by combining precision and recall. It is the harmonic mean of precision and recall.</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83984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2CDEB296-CA72-AE54-9D25-08BCB8A52D83}"/>
              </a:ext>
            </a:extLst>
          </p:cNvPr>
          <p:cNvSpPr>
            <a:spLocks noGrp="1"/>
          </p:cNvSpPr>
          <p:nvPr>
            <p:ph type="title"/>
          </p:nvPr>
        </p:nvSpPr>
        <p:spPr>
          <a:xfrm>
            <a:off x="521208" y="1211766"/>
            <a:ext cx="7237052" cy="4727988"/>
          </a:xfrm>
        </p:spPr>
        <p:txBody>
          <a:bodyPr vert="horz" lIns="91440" tIns="45720" rIns="91440" bIns="45720" rtlCol="0" anchor="b">
            <a:normAutofit/>
          </a:bodyPr>
          <a:lstStyle/>
          <a:p>
            <a:r>
              <a:rPr lang="en-US" sz="7400"/>
              <a:t>Ethical Considerations and Challenges</a:t>
            </a:r>
          </a:p>
        </p:txBody>
      </p:sp>
      <p:sp>
        <p:nvSpPr>
          <p:cNvPr id="19" name="Freeform: Shape 1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592085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Metaverse concept, Venus de Milo Statue wearing virtual reality headset">
            <a:extLst>
              <a:ext uri="{FF2B5EF4-FFF2-40B4-BE49-F238E27FC236}">
                <a16:creationId xmlns:a16="http://schemas.microsoft.com/office/drawing/2014/main" id="{90D398ED-3025-4F42-92FC-1C56E23F3EB8}"/>
              </a:ext>
            </a:extLst>
          </p:cNvPr>
          <p:cNvPicPr>
            <a:picLocks noGrp="1" noChangeAspect="1"/>
          </p:cNvPicPr>
          <p:nvPr>
            <p:ph sz="half" idx="1"/>
          </p:nvPr>
        </p:nvPicPr>
        <p:blipFill>
          <a:blip r:embed="rId3"/>
          <a:srcRect l="22298" r="26226" b="1"/>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0D3A3CF0-4262-CA4E-E932-C93930777082}"/>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a:t>Outline</a:t>
            </a:r>
          </a:p>
        </p:txBody>
      </p:sp>
      <p:sp>
        <p:nvSpPr>
          <p:cNvPr id="4" name="Content Placeholder 3">
            <a:extLst>
              <a:ext uri="{FF2B5EF4-FFF2-40B4-BE49-F238E27FC236}">
                <a16:creationId xmlns:a16="http://schemas.microsoft.com/office/drawing/2014/main" id="{ED2083A5-E9CF-4B21-7514-F5591505E299}"/>
              </a:ext>
            </a:extLst>
          </p:cNvPr>
          <p:cNvSpPr>
            <a:spLocks noGrp="1"/>
          </p:cNvSpPr>
          <p:nvPr>
            <p:ph sz="half" idx="2"/>
          </p:nvPr>
        </p:nvSpPr>
        <p:spPr>
          <a:xfrm>
            <a:off x="7001548" y="2578608"/>
            <a:ext cx="4672584" cy="3767328"/>
          </a:xfrm>
        </p:spPr>
        <p:txBody>
          <a:bodyPr vert="horz" lIns="91440" tIns="45720" rIns="91440" bIns="45720" rtlCol="0">
            <a:normAutofit/>
          </a:bodyPr>
          <a:lstStyle/>
          <a:p>
            <a:r>
              <a:rPr lang="en-US" sz="1800"/>
              <a:t>Introduction to Large Language Models</a:t>
            </a:r>
          </a:p>
          <a:p>
            <a:r>
              <a:rPr lang="en-US" sz="1800"/>
              <a:t>Fundamental Concepts of Language Modeling</a:t>
            </a:r>
          </a:p>
          <a:p>
            <a:r>
              <a:rPr lang="en-US" sz="1800"/>
              <a:t>Neural Networks and Deep Learning Basics</a:t>
            </a:r>
          </a:p>
          <a:p>
            <a:r>
              <a:rPr lang="en-US" sz="1800"/>
              <a:t>Building Blocks of Large Language Models</a:t>
            </a:r>
          </a:p>
          <a:p>
            <a:r>
              <a:rPr lang="en-US" sz="1800"/>
              <a:t>Ethical Considerations and Challenges</a:t>
            </a:r>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2763690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Top view of cubes connected with black lines">
            <a:extLst>
              <a:ext uri="{FF2B5EF4-FFF2-40B4-BE49-F238E27FC236}">
                <a16:creationId xmlns:a16="http://schemas.microsoft.com/office/drawing/2014/main" id="{2E405F80-4BCF-4C37-9F00-15B2A7089A79}"/>
              </a:ext>
            </a:extLst>
          </p:cNvPr>
          <p:cNvPicPr>
            <a:picLocks noGrp="1" noChangeAspect="1"/>
          </p:cNvPicPr>
          <p:nvPr>
            <p:ph sz="half" idx="1"/>
          </p:nvPr>
        </p:nvPicPr>
        <p:blipFill>
          <a:blip r:embed="rId3"/>
          <a:srcRect l="18851" r="7910"/>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1E99CC9A-69AA-0B5F-5FF0-595C9B2B7DC2}"/>
              </a:ext>
            </a:extLst>
          </p:cNvPr>
          <p:cNvSpPr>
            <a:spLocks noGrp="1"/>
          </p:cNvSpPr>
          <p:nvPr>
            <p:ph type="title"/>
          </p:nvPr>
        </p:nvSpPr>
        <p:spPr>
          <a:xfrm>
            <a:off x="517871" y="976160"/>
            <a:ext cx="4798200" cy="1463040"/>
          </a:xfrm>
        </p:spPr>
        <p:txBody>
          <a:bodyPr vert="horz" lIns="91440" tIns="45720" rIns="91440" bIns="45720" rtlCol="0" anchor="t">
            <a:normAutofit/>
          </a:bodyPr>
          <a:lstStyle/>
          <a:p>
            <a:pPr>
              <a:lnSpc>
                <a:spcPct val="90000"/>
              </a:lnSpc>
            </a:pPr>
            <a:r>
              <a:rPr lang="en-US" sz="3700"/>
              <a:t>Bias and Fairness in Language Models</a:t>
            </a:r>
          </a:p>
        </p:txBody>
      </p:sp>
      <p:sp>
        <p:nvSpPr>
          <p:cNvPr id="4" name="Content Placeholder 3">
            <a:extLst>
              <a:ext uri="{FF2B5EF4-FFF2-40B4-BE49-F238E27FC236}">
                <a16:creationId xmlns:a16="http://schemas.microsoft.com/office/drawing/2014/main" id="{35111459-4C3C-974C-FE64-0F7D22E023A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a:t>Bias in Language Models</a:t>
            </a:r>
          </a:p>
          <a:p>
            <a:pPr marL="0" lvl="1" indent="0">
              <a:buNone/>
            </a:pPr>
            <a:r>
              <a:rPr lang="en-US" sz="1400"/>
              <a:t>Language models can amplify existing biases in training data, leading to unfair outcomes in tasks such as language translations and natural language understanding.</a:t>
            </a:r>
          </a:p>
          <a:p>
            <a:pPr marL="0" indent="0">
              <a:spcBef>
                <a:spcPts val="2500"/>
              </a:spcBef>
              <a:buNone/>
            </a:pPr>
            <a:r>
              <a:rPr lang="en-US" sz="1400" b="1"/>
              <a:t>Fairness in Language Models</a:t>
            </a:r>
          </a:p>
          <a:p>
            <a:pPr marL="0" lvl="1" indent="0">
              <a:buNone/>
            </a:pPr>
            <a:r>
              <a:rPr lang="en-US" sz="1400"/>
              <a:t>Ensuring fairness in language models requires identifying and mitigating biases in the training data, as well as developing algorithms that prioritize fairness and equity in natural language processing.</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380802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Internet Cyber Security  with lock">
            <a:extLst>
              <a:ext uri="{FF2B5EF4-FFF2-40B4-BE49-F238E27FC236}">
                <a16:creationId xmlns:a16="http://schemas.microsoft.com/office/drawing/2014/main" id="{CB6C3426-4A85-4417-B8B2-AB53D8DF66C1}"/>
              </a:ext>
            </a:extLst>
          </p:cNvPr>
          <p:cNvPicPr>
            <a:picLocks noGrp="1" noChangeAspect="1"/>
          </p:cNvPicPr>
          <p:nvPr>
            <p:ph sz="half" idx="1"/>
          </p:nvPr>
        </p:nvPicPr>
        <p:blipFill>
          <a:blip r:embed="rId3"/>
          <a:srcRect t="12043" r="1" b="19161"/>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0810A805-62CF-32A9-FBE4-CCDF902BD651}"/>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a:t>Privacy and Security Concerns</a:t>
            </a:r>
          </a:p>
        </p:txBody>
      </p:sp>
      <p:sp>
        <p:nvSpPr>
          <p:cNvPr id="4" name="Content Placeholder 3">
            <a:extLst>
              <a:ext uri="{FF2B5EF4-FFF2-40B4-BE49-F238E27FC236}">
                <a16:creationId xmlns:a16="http://schemas.microsoft.com/office/drawing/2014/main" id="{A0C8C981-D923-97BD-8C78-27A9E80E3CA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The capabilities of large language models to generate fake text, manipulate public opinion and spread disinformation raises concerns about privacy, security, and the potential misuse of these models.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894639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4K Resolution, 5G, Big Data, Bitcoin, Blockchain">
            <a:extLst>
              <a:ext uri="{FF2B5EF4-FFF2-40B4-BE49-F238E27FC236}">
                <a16:creationId xmlns:a16="http://schemas.microsoft.com/office/drawing/2014/main" id="{5FAC62AB-A8AE-4232-B607-5C6F89CB1739}"/>
              </a:ext>
            </a:extLst>
          </p:cNvPr>
          <p:cNvPicPr>
            <a:picLocks noGrp="1" noChangeAspect="1"/>
          </p:cNvPicPr>
          <p:nvPr>
            <p:ph sz="half" idx="1"/>
          </p:nvPr>
        </p:nvPicPr>
        <p:blipFill>
          <a:blip r:embed="rId3"/>
          <a:srcRect t="8270" r="1" b="1"/>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B06470CC-7E4C-1ACA-5B4C-F5E3DFA8FB8A}"/>
              </a:ext>
            </a:extLst>
          </p:cNvPr>
          <p:cNvSpPr>
            <a:spLocks noGrp="1"/>
          </p:cNvSpPr>
          <p:nvPr>
            <p:ph type="title"/>
          </p:nvPr>
        </p:nvSpPr>
        <p:spPr>
          <a:xfrm>
            <a:off x="517865" y="976160"/>
            <a:ext cx="8686800" cy="813063"/>
          </a:xfrm>
        </p:spPr>
        <p:txBody>
          <a:bodyPr vert="horz" lIns="91440" tIns="45720" rIns="91440" bIns="45720" rtlCol="0" anchor="t">
            <a:normAutofit/>
          </a:bodyPr>
          <a:lstStyle/>
          <a:p>
            <a:pPr>
              <a:lnSpc>
                <a:spcPct val="90000"/>
              </a:lnSpc>
            </a:pPr>
            <a:r>
              <a:rPr lang="en-US" sz="3700"/>
              <a:t>Future Directions and Responsible AI</a:t>
            </a:r>
          </a:p>
        </p:txBody>
      </p:sp>
      <p:sp>
        <p:nvSpPr>
          <p:cNvPr id="4" name="Content Placeholder 3">
            <a:extLst>
              <a:ext uri="{FF2B5EF4-FFF2-40B4-BE49-F238E27FC236}">
                <a16:creationId xmlns:a16="http://schemas.microsoft.com/office/drawing/2014/main" id="{ABD4EB60-9019-45E0-2B2E-14D449DBA8B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As language models continue to evolve and improve, it is important to ensure that they are developed and used responsibly. This includes addressing ethical considerations, ensuring that models are transparent and explainable, and promoting diversity and inclusion in the field.</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73287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1" name="Freeform: Shape 10">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004A4696-B324-1342-F613-4DD3D1445E7B}"/>
              </a:ext>
            </a:extLst>
          </p:cNvPr>
          <p:cNvSpPr>
            <a:spLocks noGrp="1"/>
          </p:cNvSpPr>
          <p:nvPr>
            <p:ph type="title"/>
          </p:nvPr>
        </p:nvSpPr>
        <p:spPr>
          <a:xfrm>
            <a:off x="517869" y="1327295"/>
            <a:ext cx="11153214" cy="1408176"/>
          </a:xfrm>
        </p:spPr>
        <p:txBody>
          <a:bodyPr anchor="b">
            <a:normAutofit/>
          </a:bodyPr>
          <a:lstStyle/>
          <a:p>
            <a:r>
              <a:rPr lang="en-US" sz="6800"/>
              <a:t>Conclusion</a:t>
            </a:r>
          </a:p>
        </p:txBody>
      </p:sp>
      <p:graphicFrame>
        <p:nvGraphicFramePr>
          <p:cNvPr id="4" name="Content Placeholder 2">
            <a:extLst>
              <a:ext uri="{FF2B5EF4-FFF2-40B4-BE49-F238E27FC236}">
                <a16:creationId xmlns:a16="http://schemas.microsoft.com/office/drawing/2014/main" id="{468C2D42-545C-60D8-0058-1DD364843A8F}"/>
              </a:ext>
            </a:extLst>
          </p:cNvPr>
          <p:cNvGraphicFramePr>
            <a:graphicFrameLocks noGrp="1"/>
          </p:cNvGraphicFramePr>
          <p:nvPr>
            <p:ph idx="1"/>
            <p:extLst>
              <p:ext uri="{D42A27DB-BD31-4B8C-83A1-F6EECF244321}">
                <p14:modId xmlns:p14="http://schemas.microsoft.com/office/powerpoint/2010/main" val="3912616814"/>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517869" y="3789578"/>
          <a:ext cx="11153214" cy="2468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8978443"/>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D271A3CC-21E7-FA17-E4F6-B4F30F211AE2}"/>
              </a:ext>
            </a:extLst>
          </p:cNvPr>
          <p:cNvSpPr>
            <a:spLocks noGrp="1"/>
          </p:cNvSpPr>
          <p:nvPr>
            <p:ph type="title"/>
          </p:nvPr>
        </p:nvSpPr>
        <p:spPr>
          <a:xfrm>
            <a:off x="521208" y="1211766"/>
            <a:ext cx="7237052" cy="4727988"/>
          </a:xfrm>
        </p:spPr>
        <p:txBody>
          <a:bodyPr vert="horz" lIns="91440" tIns="45720" rIns="91440" bIns="45720" rtlCol="0" anchor="b">
            <a:normAutofit/>
          </a:bodyPr>
          <a:lstStyle/>
          <a:p>
            <a:r>
              <a:rPr lang="en-US" sz="7400"/>
              <a:t>Introduction to Large Language Models</a:t>
            </a:r>
          </a:p>
        </p:txBody>
      </p:sp>
      <p:sp>
        <p:nvSpPr>
          <p:cNvPr id="19" name="Freeform: Shape 1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672916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Robot reading a book">
            <a:extLst>
              <a:ext uri="{FF2B5EF4-FFF2-40B4-BE49-F238E27FC236}">
                <a16:creationId xmlns:a16="http://schemas.microsoft.com/office/drawing/2014/main" id="{3B83B063-14F6-48B7-8D1F-89D7723279E3}"/>
              </a:ext>
            </a:extLst>
          </p:cNvPr>
          <p:cNvPicPr>
            <a:picLocks noGrp="1" noChangeAspect="1"/>
          </p:cNvPicPr>
          <p:nvPr>
            <p:ph sz="half" idx="1"/>
          </p:nvPr>
        </p:nvPicPr>
        <p:blipFill>
          <a:blip r:embed="rId3"/>
          <a:srcRect t="36223" r="1" b="12180"/>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EE4855C6-04C3-70C0-7DF2-97C76E36537D}"/>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100"/>
              <a:t>What Are Large Language Models?</a:t>
            </a:r>
          </a:p>
        </p:txBody>
      </p:sp>
      <p:sp>
        <p:nvSpPr>
          <p:cNvPr id="4" name="Content Placeholder 3">
            <a:extLst>
              <a:ext uri="{FF2B5EF4-FFF2-40B4-BE49-F238E27FC236}">
                <a16:creationId xmlns:a16="http://schemas.microsoft.com/office/drawing/2014/main" id="{875853A9-620E-55D5-6A90-C8518172583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Large language models are powerful machine learning models capable of processing and generating human language. They are trained on vast amounts of text data and learn to identify patterns and relationships in language.</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751956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lorful Blank Speech Bubbles with Countries Flags Concept">
            <a:extLst>
              <a:ext uri="{FF2B5EF4-FFF2-40B4-BE49-F238E27FC236}">
                <a16:creationId xmlns:a16="http://schemas.microsoft.com/office/drawing/2014/main" id="{D2B3F83C-766C-4DD3-9686-7ACF8FDE2942}"/>
              </a:ext>
            </a:extLst>
          </p:cNvPr>
          <p:cNvPicPr>
            <a:picLocks noGrp="1" noChangeAspect="1"/>
          </p:cNvPicPr>
          <p:nvPr>
            <p:ph sz="half" idx="1"/>
          </p:nvPr>
        </p:nvPicPr>
        <p:blipFill>
          <a:blip r:embed="rId3"/>
          <a:srcRect l="31357" r="20370"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FF12CCE2-599D-C825-DFE0-6D91E994C681}"/>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History and Evolution of Language Models</a:t>
            </a:r>
          </a:p>
        </p:txBody>
      </p:sp>
      <p:sp>
        <p:nvSpPr>
          <p:cNvPr id="4" name="Content Placeholder 3">
            <a:extLst>
              <a:ext uri="{FF2B5EF4-FFF2-40B4-BE49-F238E27FC236}">
                <a16:creationId xmlns:a16="http://schemas.microsoft.com/office/drawing/2014/main" id="{8FCF08E6-AD0B-7C69-7624-7FE94659DD7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Early Language Modeling Techniques</a:t>
            </a:r>
          </a:p>
          <a:p>
            <a:pPr marL="0" lvl="1" indent="0">
              <a:buNone/>
            </a:pPr>
            <a:r>
              <a:rPr lang="en-US" sz="1400"/>
              <a:t>Early language modeling techniques from the 1950s and 60s, including Markov models and n-grams, laid the foundation for modern natural language processing.</a:t>
            </a:r>
          </a:p>
          <a:p>
            <a:pPr marL="0" indent="0">
              <a:spcBef>
                <a:spcPts val="2500"/>
              </a:spcBef>
              <a:buNone/>
            </a:pPr>
            <a:r>
              <a:rPr lang="en-US" sz="1400" b="1"/>
              <a:t>Development of Statistical Models</a:t>
            </a:r>
          </a:p>
          <a:p>
            <a:pPr marL="0" lvl="1" indent="0">
              <a:buNone/>
            </a:pPr>
            <a:r>
              <a:rPr lang="en-US" sz="1400"/>
              <a:t>The development of statistical models in the 1990s, such as Hidden Markov Models and Maximum Entropy Models, allowed for more accurate language modeling and natural language processing.</a:t>
            </a:r>
          </a:p>
          <a:p>
            <a:pPr marL="0" indent="0">
              <a:spcBef>
                <a:spcPts val="2500"/>
              </a:spcBef>
              <a:buNone/>
            </a:pPr>
            <a:r>
              <a:rPr lang="en-US" sz="1400" b="1"/>
              <a:t>Deep Learning and Neural Networks</a:t>
            </a:r>
          </a:p>
          <a:p>
            <a:pPr marL="0" lvl="1" indent="0">
              <a:buNone/>
            </a:pPr>
            <a:r>
              <a:rPr lang="en-US" sz="1400"/>
              <a:t>The emergence of deep learning and neural networks in the 2010s revolutionized language modeling and natural language processing, leading to the development of state-of-the-art language models like BERT and GPT-3.</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6922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Tech News with Vintage Robot">
            <a:extLst>
              <a:ext uri="{FF2B5EF4-FFF2-40B4-BE49-F238E27FC236}">
                <a16:creationId xmlns:a16="http://schemas.microsoft.com/office/drawing/2014/main" id="{5E0421B1-06EC-420A-9258-8F215C3E16B3}"/>
              </a:ext>
            </a:extLst>
          </p:cNvPr>
          <p:cNvPicPr>
            <a:picLocks noGrp="1" noChangeAspect="1"/>
          </p:cNvPicPr>
          <p:nvPr>
            <p:ph sz="half" idx="1"/>
          </p:nvPr>
        </p:nvPicPr>
        <p:blipFill>
          <a:blip r:embed="rId3"/>
          <a:srcRect l="24727" r="27001"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CF2D4F5D-EDF1-28AA-8B53-B82E72F14BD0}"/>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Common Applications and Use Cases</a:t>
            </a:r>
          </a:p>
        </p:txBody>
      </p:sp>
      <p:sp>
        <p:nvSpPr>
          <p:cNvPr id="4" name="Content Placeholder 3">
            <a:extLst>
              <a:ext uri="{FF2B5EF4-FFF2-40B4-BE49-F238E27FC236}">
                <a16:creationId xmlns:a16="http://schemas.microsoft.com/office/drawing/2014/main" id="{DA1E696C-58DB-C6AA-8103-5D97A50C8A2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Chatbots</a:t>
            </a:r>
          </a:p>
          <a:p>
            <a:pPr marL="0" lvl="1" indent="0">
              <a:buNone/>
            </a:pPr>
            <a:r>
              <a:rPr lang="en-US" sz="1400"/>
              <a:t>Large language models can be used to develop chatbots that can interact with users in natural language, providing assistance and answering questions in a conversational manner.</a:t>
            </a:r>
          </a:p>
          <a:p>
            <a:pPr marL="0" indent="0">
              <a:spcBef>
                <a:spcPts val="2500"/>
              </a:spcBef>
              <a:buNone/>
            </a:pPr>
            <a:r>
              <a:rPr lang="en-US" sz="1400" b="1"/>
              <a:t>Language Translation</a:t>
            </a:r>
          </a:p>
          <a:p>
            <a:pPr marL="0" lvl="1" indent="0">
              <a:buNone/>
            </a:pPr>
            <a:r>
              <a:rPr lang="en-US" sz="1400"/>
              <a:t>Large language models are useful for language translation, as they can translate text in one language to another while retaining the meaning and context of the original text.</a:t>
            </a:r>
          </a:p>
          <a:p>
            <a:pPr marL="0" indent="0">
              <a:spcBef>
                <a:spcPts val="2500"/>
              </a:spcBef>
              <a:buNone/>
            </a:pPr>
            <a:r>
              <a:rPr lang="en-US" sz="1400" b="1"/>
              <a:t>News Articles</a:t>
            </a:r>
          </a:p>
          <a:p>
            <a:pPr marL="0" lvl="1" indent="0">
              <a:buNone/>
            </a:pPr>
            <a:r>
              <a:rPr lang="en-US" sz="1400"/>
              <a:t>Large language models can be used to generate news articles, providing quick and accurate reporting on current events.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4953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7409922C-B350-2D9D-DC6A-C03D1E272A80}"/>
              </a:ext>
            </a:extLst>
          </p:cNvPr>
          <p:cNvSpPr>
            <a:spLocks noGrp="1"/>
          </p:cNvSpPr>
          <p:nvPr>
            <p:ph type="title"/>
          </p:nvPr>
        </p:nvSpPr>
        <p:spPr>
          <a:xfrm>
            <a:off x="521208" y="1211766"/>
            <a:ext cx="7237052" cy="4727988"/>
          </a:xfrm>
        </p:spPr>
        <p:txBody>
          <a:bodyPr vert="horz" lIns="91440" tIns="45720" rIns="91440" bIns="45720" rtlCol="0" anchor="b">
            <a:normAutofit/>
          </a:bodyPr>
          <a:lstStyle/>
          <a:p>
            <a:r>
              <a:rPr lang="en-US" sz="7400"/>
              <a:t>Fundamental Concepts of Language Modeling</a:t>
            </a:r>
          </a:p>
        </p:txBody>
      </p:sp>
      <p:sp>
        <p:nvSpPr>
          <p:cNvPr id="19" name="Freeform: Shape 1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5123642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Data science data analytics, modernization, technology science quantum mechanics">
            <a:extLst>
              <a:ext uri="{FF2B5EF4-FFF2-40B4-BE49-F238E27FC236}">
                <a16:creationId xmlns:a16="http://schemas.microsoft.com/office/drawing/2014/main" id="{580E0129-D631-404F-A9FA-382314D24A33}"/>
              </a:ext>
            </a:extLst>
          </p:cNvPr>
          <p:cNvPicPr>
            <a:picLocks noGrp="1" noChangeAspect="1"/>
          </p:cNvPicPr>
          <p:nvPr>
            <p:ph sz="half" idx="1"/>
          </p:nvPr>
        </p:nvPicPr>
        <p:blipFill>
          <a:blip r:embed="rId3"/>
          <a:srcRect t="4004" r="1" b="1"/>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16B10312-A69B-2A76-6AA2-ACBEEB41309A}"/>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a:t>Tokens and Tokenization</a:t>
            </a:r>
          </a:p>
        </p:txBody>
      </p:sp>
      <p:sp>
        <p:nvSpPr>
          <p:cNvPr id="4" name="Content Placeholder 3">
            <a:extLst>
              <a:ext uri="{FF2B5EF4-FFF2-40B4-BE49-F238E27FC236}">
                <a16:creationId xmlns:a16="http://schemas.microsoft.com/office/drawing/2014/main" id="{2DDD0E49-06A8-E634-2E38-607E73621F9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Tokenization is the process of breaking text into smaller units, or tokens. Tokens can be individual words, phrases, or even whole sentences. Tokenization is essential for language modeling, as it allows the model to process and understand text.</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182827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blank sign">
            <a:extLst>
              <a:ext uri="{FF2B5EF4-FFF2-40B4-BE49-F238E27FC236}">
                <a16:creationId xmlns:a16="http://schemas.microsoft.com/office/drawing/2014/main" id="{0248EA82-1516-49B0-A589-4E6900876D33}"/>
              </a:ext>
            </a:extLst>
          </p:cNvPr>
          <p:cNvPicPr>
            <a:picLocks noGrp="1" noChangeAspect="1"/>
          </p:cNvPicPr>
          <p:nvPr>
            <p:ph sz="half" idx="1"/>
          </p:nvPr>
        </p:nvPicPr>
        <p:blipFill>
          <a:blip r:embed="rId3"/>
          <a:srcRect l="14481" r="15257"/>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E2898352-EF6A-5E15-EB12-3F00DA1A1567}"/>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100"/>
              <a:t>Understanding Word Embeddings</a:t>
            </a:r>
          </a:p>
        </p:txBody>
      </p:sp>
      <p:sp>
        <p:nvSpPr>
          <p:cNvPr id="4" name="Content Placeholder 3">
            <a:extLst>
              <a:ext uri="{FF2B5EF4-FFF2-40B4-BE49-F238E27FC236}">
                <a16:creationId xmlns:a16="http://schemas.microsoft.com/office/drawing/2014/main" id="{0718A411-8C53-42E2-EDAC-11161B9FC3B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1548" y="2578608"/>
            <a:ext cx="4672584" cy="3767328"/>
          </a:xfrm>
        </p:spPr>
        <p:txBody>
          <a:bodyPr>
            <a:normAutofit/>
          </a:bodyPr>
          <a:lstStyle/>
          <a:p>
            <a:pPr marL="0" indent="0">
              <a:spcBef>
                <a:spcPts val="2500"/>
              </a:spcBef>
              <a:buNone/>
            </a:pPr>
            <a:r>
              <a:rPr lang="en-US" sz="1400" b="1"/>
              <a:t>Vector-Based Word Representation</a:t>
            </a:r>
          </a:p>
          <a:p>
            <a:pPr marL="0" lvl="1" indent="0">
              <a:buNone/>
            </a:pPr>
            <a:r>
              <a:rPr lang="en-US" sz="1400"/>
              <a:t>Word embeddings are a way of representing words as vectors in a high-dimensional space, where the distance between vectors captures the similarity between words.</a:t>
            </a:r>
          </a:p>
          <a:p>
            <a:pPr marL="0" indent="0">
              <a:spcBef>
                <a:spcPts val="2500"/>
              </a:spcBef>
              <a:buNone/>
            </a:pPr>
            <a:r>
              <a:rPr lang="en-US" sz="1400" b="1"/>
              <a:t>Capturing Word Meaning and Context</a:t>
            </a:r>
          </a:p>
          <a:p>
            <a:pPr marL="0" lvl="1" indent="0">
              <a:buNone/>
            </a:pPr>
            <a:r>
              <a:rPr lang="en-US" sz="1400"/>
              <a:t>Word embeddings capture the meaning and context of words in natural language text, allowing language models to better understand the nuances of language and produce more accurate results.</a:t>
            </a:r>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92334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2108</Words>
  <Application>Microsoft Macintosh PowerPoint</Application>
  <PresentationFormat>Widescreen</PresentationFormat>
  <Paragraphs>129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Bierstadt</vt:lpstr>
      <vt:lpstr>Calibri</vt:lpstr>
      <vt:lpstr>Neue Haas Grotesk Text Pro</vt:lpstr>
      <vt:lpstr>GestaltVTI</vt:lpstr>
      <vt:lpstr>Demystifying Large Language Models</vt:lpstr>
      <vt:lpstr>Outline</vt:lpstr>
      <vt:lpstr>Introduction to Large Language Models</vt:lpstr>
      <vt:lpstr>What Are Large Language Models?</vt:lpstr>
      <vt:lpstr>History and Evolution of Language Models</vt:lpstr>
      <vt:lpstr>Common Applications and Use Cases</vt:lpstr>
      <vt:lpstr>Fundamental Concepts of Language Modeling</vt:lpstr>
      <vt:lpstr>Tokens and Tokenization</vt:lpstr>
      <vt:lpstr>Understanding Word Embeddings</vt:lpstr>
      <vt:lpstr>Importance of Context in Language Models</vt:lpstr>
      <vt:lpstr>Neural Networks and Deep Learning Basics</vt:lpstr>
      <vt:lpstr>What Is a Neural Network?</vt:lpstr>
      <vt:lpstr>Introduction to Deep Learning</vt:lpstr>
      <vt:lpstr>How Neural Networks Process Language</vt:lpstr>
      <vt:lpstr>Building Blocks of Large Language Models</vt:lpstr>
      <vt:lpstr>Layers and Architectures (E.g., Transformers)</vt:lpstr>
      <vt:lpstr>Training and Fine-Tuning Models</vt:lpstr>
      <vt:lpstr>Evaluation and Metrics for Language Models</vt:lpstr>
      <vt:lpstr>Ethical Considerations and Challenges</vt:lpstr>
      <vt:lpstr>Bias and Fairness in Language Models</vt:lpstr>
      <vt:lpstr>Privacy and Security Concerns</vt:lpstr>
      <vt:lpstr>Future Directions and Responsible AI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Rafik Borji</dc:creator>
  <cp:lastModifiedBy>Rafik Borji</cp:lastModifiedBy>
  <cp:revision>1</cp:revision>
  <dcterms:created xsi:type="dcterms:W3CDTF">2024-11-11T03:03:24Z</dcterms:created>
  <dcterms:modified xsi:type="dcterms:W3CDTF">2024-11-12T17:32:41Z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64f6f3-ba1e-417c-b6f1-929d6caea309_Enabled">
    <vt:lpwstr>true</vt:lpwstr>
  </property>
  <property fmtid="{D5CDD505-2E9C-101B-9397-08002B2CF9AE}" pid="3" name="MSIP_Label_b064f6f3-ba1e-417c-b6f1-929d6caea309_SetDate">
    <vt:lpwstr>2024-11-12T17:07:23Z</vt:lpwstr>
  </property>
  <property fmtid="{D5CDD505-2E9C-101B-9397-08002B2CF9AE}" pid="4" name="MSIP_Label_b064f6f3-ba1e-417c-b6f1-929d6caea309_Method">
    <vt:lpwstr>Privileged</vt:lpwstr>
  </property>
  <property fmtid="{D5CDD505-2E9C-101B-9397-08002B2CF9AE}" pid="5" name="MSIP_Label_b064f6f3-ba1e-417c-b6f1-929d6caea309_Name">
    <vt:lpwstr>Internal</vt:lpwstr>
  </property>
  <property fmtid="{D5CDD505-2E9C-101B-9397-08002B2CF9AE}" pid="6" name="MSIP_Label_b064f6f3-ba1e-417c-b6f1-929d6caea309_SiteId">
    <vt:lpwstr>0804c951-93a0-405d-80e4-fa87c7551d6a</vt:lpwstr>
  </property>
  <property fmtid="{D5CDD505-2E9C-101B-9397-08002B2CF9AE}" pid="7" name="MSIP_Label_b064f6f3-ba1e-417c-b6f1-929d6caea309_ActionId">
    <vt:lpwstr>a092b6bb-0625-476b-80c5-5da73d85cf10</vt:lpwstr>
  </property>
  <property fmtid="{D5CDD505-2E9C-101B-9397-08002B2CF9AE}" pid="8" name="MSIP_Label_b064f6f3-ba1e-417c-b6f1-929d6caea309_ContentBits">
    <vt:lpwstr>1</vt:lpwstr>
  </property>
  <property fmtid="{D5CDD505-2E9C-101B-9397-08002B2CF9AE}" pid="9" name="ClassificationContentMarkingHeaderLocations">
    <vt:lpwstr>GestaltVTI:10</vt:lpwstr>
  </property>
  <property fmtid="{D5CDD505-2E9C-101B-9397-08002B2CF9AE}" pid="10" name="ClassificationContentMarkingHeaderText">
    <vt:lpwstr>TechnipFMC | Internal</vt:lpwstr>
  </property>
</Properties>
</file>