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4749-2470-63BB-C841-D7781BC8C6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C61FDA7-3054-686F-BD37-DDAC8F3A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583C9B1-DB67-0071-799E-6D8AA55F4F5E}"/>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5" name="Footer Placeholder 4">
            <a:extLst>
              <a:ext uri="{FF2B5EF4-FFF2-40B4-BE49-F238E27FC236}">
                <a16:creationId xmlns:a16="http://schemas.microsoft.com/office/drawing/2014/main" id="{57C64C58-450F-F1E8-FB44-B3A3C79D12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31D5272-8C9B-9AE1-B623-9FED766647AD}"/>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410393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7AD8-A835-3FFA-AE78-93EA404E7C0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929E5F9-D537-5E18-876D-FCD127F8FE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555B723-1A71-19FC-C90D-C2B0EBB1B9CD}"/>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5" name="Footer Placeholder 4">
            <a:extLst>
              <a:ext uri="{FF2B5EF4-FFF2-40B4-BE49-F238E27FC236}">
                <a16:creationId xmlns:a16="http://schemas.microsoft.com/office/drawing/2014/main" id="{1C0C3DD3-0D48-4F67-EC9C-934F23B98D4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46256A-221F-DE72-04FE-0A4BBD638872}"/>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327847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E35FC-2E91-31E5-BC6C-B5D4CCF854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883104D-C262-2224-5E2F-85DF4F1908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4C45AF4-6232-44BA-A721-FDA8697141DA}"/>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5" name="Footer Placeholder 4">
            <a:extLst>
              <a:ext uri="{FF2B5EF4-FFF2-40B4-BE49-F238E27FC236}">
                <a16:creationId xmlns:a16="http://schemas.microsoft.com/office/drawing/2014/main" id="{87587D50-9BA8-22D8-F0F6-9EA8506A3C6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8B821A9-2B6A-DBCF-0157-0EDD7D7F9753}"/>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2312989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BAEB-4D99-21A7-6CD5-7329409AA77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36D24CE-AE99-1DE6-AA5A-3AF02DD5B0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275705-540F-082D-9611-2C57C64E6C5B}"/>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5" name="Footer Placeholder 4">
            <a:extLst>
              <a:ext uri="{FF2B5EF4-FFF2-40B4-BE49-F238E27FC236}">
                <a16:creationId xmlns:a16="http://schemas.microsoft.com/office/drawing/2014/main" id="{C3ACE735-B215-CD9B-9B98-1AC5C009354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A33D22C-31EE-04D3-4673-7B96F2C74F0D}"/>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317800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84EF1-ED4C-D380-FB94-31A19C98DC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FB9A20D-CAD7-116F-96EC-E42898F17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BC9494-CBC9-ED82-D639-CE44BA9E22F0}"/>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5" name="Footer Placeholder 4">
            <a:extLst>
              <a:ext uri="{FF2B5EF4-FFF2-40B4-BE49-F238E27FC236}">
                <a16:creationId xmlns:a16="http://schemas.microsoft.com/office/drawing/2014/main" id="{B3B3B5E8-25C8-4089-B6DD-482C0D8E27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4CC7632-6047-5223-89F2-EC52A38DF528}"/>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343235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1881-6EC0-461C-8D58-A62DA8D318D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DB286B7-4C82-4FD9-E3F6-1CDF7A5F36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0E41AD0-8597-BA3D-6653-0A3CF08A2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7DFC27E0-5F1B-E3DE-9D74-AF4257263A34}"/>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6" name="Footer Placeholder 5">
            <a:extLst>
              <a:ext uri="{FF2B5EF4-FFF2-40B4-BE49-F238E27FC236}">
                <a16:creationId xmlns:a16="http://schemas.microsoft.com/office/drawing/2014/main" id="{95951ED9-FA9D-C1E8-2AE6-F2C2DB0F203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6842D8C-3166-DEA2-2DAA-82A0E2547BC5}"/>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181799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9E7E-0EBF-C60A-84B7-76768A1283B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5D696B8-EC78-4914-FDF4-CF566386A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6ABE5-9678-4E6A-27BF-EE39B6F14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0628D6F-2E6D-049B-530B-EF15E17F2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7623D-C792-6C64-0CBA-F0D97174F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1F4E001-7B2B-106F-A36E-AEE4664DC678}"/>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8" name="Footer Placeholder 7">
            <a:extLst>
              <a:ext uri="{FF2B5EF4-FFF2-40B4-BE49-F238E27FC236}">
                <a16:creationId xmlns:a16="http://schemas.microsoft.com/office/drawing/2014/main" id="{6922E9FE-4C5D-F2B2-2CD4-FC662E8AD3D5}"/>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4B67E22-FEC2-BC13-45D9-E4E1498BBBB7}"/>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2059318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605E-1803-BDE2-92B4-793D5A42D42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A35939B9-BC96-A023-5E1C-D67582E9BD8B}"/>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4" name="Footer Placeholder 3">
            <a:extLst>
              <a:ext uri="{FF2B5EF4-FFF2-40B4-BE49-F238E27FC236}">
                <a16:creationId xmlns:a16="http://schemas.microsoft.com/office/drawing/2014/main" id="{4EB213F7-D888-6885-55D2-24AB9C5B141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9E7F8AB-9BFC-A944-D81C-64A9CEDC242F}"/>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218487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45C26-AF74-785E-9E86-D3E3B6306C64}"/>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3" name="Footer Placeholder 2">
            <a:extLst>
              <a:ext uri="{FF2B5EF4-FFF2-40B4-BE49-F238E27FC236}">
                <a16:creationId xmlns:a16="http://schemas.microsoft.com/office/drawing/2014/main" id="{3DEB0C38-7D4D-B3FE-BE52-7A3060A38065}"/>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7EB0B732-8726-3BD3-18EA-2F29A6039962}"/>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162676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0C4C-27AA-09EA-059C-FDF84CA0E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0F8B3B08-E661-FE1C-81F0-619641395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0A3B6E43-94E1-F30B-B90B-C1934FEC7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3290F-59DA-2EFE-3717-C55224CC38E3}"/>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6" name="Footer Placeholder 5">
            <a:extLst>
              <a:ext uri="{FF2B5EF4-FFF2-40B4-BE49-F238E27FC236}">
                <a16:creationId xmlns:a16="http://schemas.microsoft.com/office/drawing/2014/main" id="{06A77E7C-0A00-2BA3-95F6-5266F17CB2D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2EAC153-8AC1-D59F-5829-AFF1E2BEDC45}"/>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263489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2D03-2BC9-3A14-9EA4-16526E50D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9C34E48-9CEC-7F1F-BC2B-445C294DA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E40A899-7482-72EC-52C9-BA1BB14ED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CE4A1-8F71-91D1-EC8B-1A76406257A8}"/>
              </a:ext>
            </a:extLst>
          </p:cNvPr>
          <p:cNvSpPr>
            <a:spLocks noGrp="1"/>
          </p:cNvSpPr>
          <p:nvPr>
            <p:ph type="dt" sz="half" idx="10"/>
          </p:nvPr>
        </p:nvSpPr>
        <p:spPr/>
        <p:txBody>
          <a:bodyPr/>
          <a:lstStyle/>
          <a:p>
            <a:fld id="{52C4AE45-31F0-4E2A-B66B-B4145305BF03}" type="datetimeFigureOut">
              <a:rPr lang="en-ID" smtClean="0"/>
              <a:t>12/10/2025</a:t>
            </a:fld>
            <a:endParaRPr lang="en-ID"/>
          </a:p>
        </p:txBody>
      </p:sp>
      <p:sp>
        <p:nvSpPr>
          <p:cNvPr id="6" name="Footer Placeholder 5">
            <a:extLst>
              <a:ext uri="{FF2B5EF4-FFF2-40B4-BE49-F238E27FC236}">
                <a16:creationId xmlns:a16="http://schemas.microsoft.com/office/drawing/2014/main" id="{0AF6183E-2590-FDA7-F189-9A42522A4B9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4D07819-18B5-5C19-B3E1-54EE5B6013A9}"/>
              </a:ext>
            </a:extLst>
          </p:cNvPr>
          <p:cNvSpPr>
            <a:spLocks noGrp="1"/>
          </p:cNvSpPr>
          <p:nvPr>
            <p:ph type="sldNum" sz="quarter" idx="12"/>
          </p:nvPr>
        </p:nvSpPr>
        <p:spPr/>
        <p:txBody>
          <a:bodyPr/>
          <a:lstStyle/>
          <a:p>
            <a:fld id="{D2336A9A-89DC-429D-A57C-DB5BADAB64E9}" type="slidenum">
              <a:rPr lang="en-ID" smtClean="0"/>
              <a:t>‹#›</a:t>
            </a:fld>
            <a:endParaRPr lang="en-ID"/>
          </a:p>
        </p:txBody>
      </p:sp>
    </p:spTree>
    <p:extLst>
      <p:ext uri="{BB962C8B-B14F-4D97-AF65-F5344CB8AC3E}">
        <p14:creationId xmlns:p14="http://schemas.microsoft.com/office/powerpoint/2010/main" val="109651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A8E5C-26B2-BF79-6910-EB0FA9ACF3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D2A7323-E949-D176-3DC5-4F74CA6275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467E523-BC48-FFF6-173F-CB42209CD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C4AE45-31F0-4E2A-B66B-B4145305BF03}" type="datetimeFigureOut">
              <a:rPr lang="en-ID" smtClean="0"/>
              <a:t>12/10/2025</a:t>
            </a:fld>
            <a:endParaRPr lang="en-ID"/>
          </a:p>
        </p:txBody>
      </p:sp>
      <p:sp>
        <p:nvSpPr>
          <p:cNvPr id="5" name="Footer Placeholder 4">
            <a:extLst>
              <a:ext uri="{FF2B5EF4-FFF2-40B4-BE49-F238E27FC236}">
                <a16:creationId xmlns:a16="http://schemas.microsoft.com/office/drawing/2014/main" id="{F250697D-0C53-9E97-7F27-8843AEA25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02285C4-F4C2-45C1-3C91-49F340202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336A9A-89DC-429D-A57C-DB5BADAB64E9}" type="slidenum">
              <a:rPr lang="en-ID" smtClean="0"/>
              <a:t>‹#›</a:t>
            </a:fld>
            <a:endParaRPr lang="en-ID"/>
          </a:p>
        </p:txBody>
      </p:sp>
    </p:spTree>
    <p:extLst>
      <p:ext uri="{BB962C8B-B14F-4D97-AF65-F5344CB8AC3E}">
        <p14:creationId xmlns:p14="http://schemas.microsoft.com/office/powerpoint/2010/main" val="330190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24856-BB44-051F-9DC9-49E113144ACE}"/>
              </a:ext>
            </a:extLst>
          </p:cNvPr>
          <p:cNvSpPr>
            <a:spLocks noGrp="1"/>
          </p:cNvSpPr>
          <p:nvPr>
            <p:ph type="ctrTitle"/>
          </p:nvPr>
        </p:nvSpPr>
        <p:spPr/>
        <p:txBody>
          <a:bodyPr/>
          <a:lstStyle/>
          <a:p>
            <a:r>
              <a:rPr lang="en-US" dirty="0" err="1"/>
              <a:t>TechMart</a:t>
            </a:r>
            <a:r>
              <a:rPr lang="en-US" dirty="0"/>
              <a:t> Electronics Sales Analysis </a:t>
            </a:r>
            <a:endParaRPr lang="en-ID" dirty="0"/>
          </a:p>
        </p:txBody>
      </p:sp>
      <p:sp>
        <p:nvSpPr>
          <p:cNvPr id="3" name="Subtitle 2">
            <a:extLst>
              <a:ext uri="{FF2B5EF4-FFF2-40B4-BE49-F238E27FC236}">
                <a16:creationId xmlns:a16="http://schemas.microsoft.com/office/drawing/2014/main" id="{A23E9C42-7500-5C65-775C-0BBA007C26CD}"/>
              </a:ext>
            </a:extLst>
          </p:cNvPr>
          <p:cNvSpPr>
            <a:spLocks noGrp="1"/>
          </p:cNvSpPr>
          <p:nvPr>
            <p:ph type="subTitle" idx="1"/>
          </p:nvPr>
        </p:nvSpPr>
        <p:spPr/>
        <p:txBody>
          <a:bodyPr/>
          <a:lstStyle/>
          <a:p>
            <a:r>
              <a:rPr lang="en-US" dirty="0"/>
              <a:t>Portfolio : Rafi Athallah </a:t>
            </a:r>
            <a:endParaRPr lang="en-ID" dirty="0"/>
          </a:p>
        </p:txBody>
      </p:sp>
    </p:spTree>
    <p:extLst>
      <p:ext uri="{BB962C8B-B14F-4D97-AF65-F5344CB8AC3E}">
        <p14:creationId xmlns:p14="http://schemas.microsoft.com/office/powerpoint/2010/main" val="1500867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F2DC-C2B0-503A-DB0B-2318062BE83A}"/>
              </a:ext>
            </a:extLst>
          </p:cNvPr>
          <p:cNvSpPr>
            <a:spLocks noGrp="1"/>
          </p:cNvSpPr>
          <p:nvPr>
            <p:ph type="title"/>
          </p:nvPr>
        </p:nvSpPr>
        <p:spPr/>
        <p:txBody>
          <a:bodyPr/>
          <a:lstStyle/>
          <a:p>
            <a:r>
              <a:rPr lang="en-US" dirty="0"/>
              <a:t>Key </a:t>
            </a:r>
            <a:r>
              <a:rPr lang="en-US" dirty="0" err="1"/>
              <a:t>Takeways</a:t>
            </a:r>
            <a:r>
              <a:rPr lang="en-US" dirty="0"/>
              <a:t> and Recommendation</a:t>
            </a:r>
            <a:endParaRPr lang="en-ID" dirty="0"/>
          </a:p>
        </p:txBody>
      </p:sp>
      <p:sp>
        <p:nvSpPr>
          <p:cNvPr id="3" name="Content Placeholder 2">
            <a:extLst>
              <a:ext uri="{FF2B5EF4-FFF2-40B4-BE49-F238E27FC236}">
                <a16:creationId xmlns:a16="http://schemas.microsoft.com/office/drawing/2014/main" id="{C5591C99-A54C-FF7C-259D-AA7CA3DA8DDA}"/>
              </a:ext>
            </a:extLst>
          </p:cNvPr>
          <p:cNvSpPr>
            <a:spLocks noGrp="1"/>
          </p:cNvSpPr>
          <p:nvPr>
            <p:ph idx="1"/>
          </p:nvPr>
        </p:nvSpPr>
        <p:spPr>
          <a:xfrm>
            <a:off x="838200" y="1477109"/>
            <a:ext cx="10515600" cy="5015766"/>
          </a:xfrm>
        </p:spPr>
        <p:txBody>
          <a:bodyPr>
            <a:normAutofit fontScale="92500" lnSpcReduction="10000"/>
          </a:bodyPr>
          <a:lstStyle/>
          <a:p>
            <a:pPr marL="0" indent="0" algn="ctr">
              <a:buNone/>
            </a:pPr>
            <a:r>
              <a:rPr lang="en-US" sz="2600" b="1" dirty="0"/>
              <a:t>Mitigation of High Product Return Rates (Critical Product) </a:t>
            </a:r>
          </a:p>
          <a:p>
            <a:pPr marL="0" indent="0">
              <a:buNone/>
            </a:pPr>
            <a:endParaRPr lang="en-US" sz="2000" b="1" dirty="0"/>
          </a:p>
          <a:p>
            <a:pPr marL="0" indent="0">
              <a:buNone/>
            </a:pPr>
            <a:r>
              <a:rPr lang="en-US" sz="2000" b="1" dirty="0"/>
              <a:t>Key </a:t>
            </a:r>
            <a:r>
              <a:rPr lang="en-US" sz="2000" b="1" dirty="0" err="1"/>
              <a:t>Takeway</a:t>
            </a:r>
            <a:r>
              <a:rPr lang="en-US" sz="2000" b="1" dirty="0"/>
              <a:t> : </a:t>
            </a:r>
          </a:p>
          <a:p>
            <a:pPr>
              <a:buFontTx/>
              <a:buChar char="-"/>
            </a:pPr>
            <a:r>
              <a:rPr lang="en-ID" sz="2000" b="1" dirty="0"/>
              <a:t>Very High Global Return Rate : </a:t>
            </a:r>
            <a:r>
              <a:rPr lang="en-ID" sz="2000" dirty="0"/>
              <a:t>The </a:t>
            </a:r>
            <a:r>
              <a:rPr lang="en-ID" sz="2000" dirty="0" err="1"/>
              <a:t>Avarage</a:t>
            </a:r>
            <a:r>
              <a:rPr lang="en-ID" sz="2000" dirty="0"/>
              <a:t> Global Return Rate for all product was 24,98 %, this is very high, indicating a significant impact on profitability and customer satisfaction </a:t>
            </a:r>
          </a:p>
          <a:p>
            <a:pPr>
              <a:buFontTx/>
              <a:buChar char="-"/>
            </a:pPr>
            <a:r>
              <a:rPr lang="en-ID" sz="2000" b="1" dirty="0" err="1"/>
              <a:t>Higly</a:t>
            </a:r>
            <a:r>
              <a:rPr lang="en-ID" sz="2000" b="1" dirty="0"/>
              <a:t> Return Rate Product : </a:t>
            </a:r>
            <a:r>
              <a:rPr lang="en-ID" sz="2000" dirty="0"/>
              <a:t>Chair (28.23 %), Laptop (27.43 %) , Monitor(26.42 %), and Tablet (24.17%) </a:t>
            </a:r>
          </a:p>
          <a:p>
            <a:pPr marL="0" indent="0">
              <a:buNone/>
            </a:pPr>
            <a:endParaRPr lang="en-ID" sz="2000" dirty="0"/>
          </a:p>
          <a:p>
            <a:pPr marL="0" indent="0">
              <a:buNone/>
            </a:pPr>
            <a:r>
              <a:rPr lang="en-ID" sz="2000" b="1" dirty="0"/>
              <a:t>Recommendation :</a:t>
            </a:r>
          </a:p>
          <a:p>
            <a:pPr>
              <a:buFontTx/>
              <a:buChar char="-"/>
            </a:pPr>
            <a:r>
              <a:rPr lang="en-US" sz="2000" dirty="0"/>
              <a:t>Prioritize Product &amp; Logistics Quality Audit: Immediately conduct a thorough audit of Chair, Laptop and Highly Return Rate  products. Investigate potential problems in:</a:t>
            </a:r>
          </a:p>
          <a:p>
            <a:pPr lvl="1">
              <a:buFontTx/>
              <a:buChar char="-"/>
            </a:pPr>
            <a:r>
              <a:rPr lang="en-US" sz="2000" b="1" dirty="0"/>
              <a:t>Product Quality: </a:t>
            </a:r>
            <a:r>
              <a:rPr lang="en-US" sz="2000" dirty="0"/>
              <a:t>Manufacturing defects, damage during shipping.</a:t>
            </a:r>
          </a:p>
          <a:p>
            <a:pPr lvl="1">
              <a:buFontTx/>
              <a:buChar char="-"/>
            </a:pPr>
            <a:r>
              <a:rPr lang="en-US" sz="2000" b="1" dirty="0"/>
              <a:t>Product Description: </a:t>
            </a:r>
            <a:r>
              <a:rPr lang="en-US" sz="2000" dirty="0"/>
              <a:t>Discrepancies between the description on the website/advertisement and the actual product received.</a:t>
            </a:r>
          </a:p>
          <a:p>
            <a:pPr lvl="1">
              <a:buFontTx/>
              <a:buChar char="-"/>
            </a:pPr>
            <a:r>
              <a:rPr lang="en-US" sz="2000" b="1" dirty="0"/>
              <a:t>Packaging &amp; Shipping: </a:t>
            </a:r>
            <a:r>
              <a:rPr lang="en-US" sz="2000" dirty="0"/>
              <a:t>Is the packaging strong enough to protect the product during transit? Are there any issues with specific carriers?</a:t>
            </a:r>
          </a:p>
          <a:p>
            <a:pPr lvl="1">
              <a:buFontTx/>
              <a:buChar char="-"/>
            </a:pPr>
            <a:endParaRPr lang="en-ID" sz="1600" dirty="0"/>
          </a:p>
        </p:txBody>
      </p:sp>
    </p:spTree>
    <p:extLst>
      <p:ext uri="{BB962C8B-B14F-4D97-AF65-F5344CB8AC3E}">
        <p14:creationId xmlns:p14="http://schemas.microsoft.com/office/powerpoint/2010/main" val="172215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57264-38F5-193A-C2A2-8BD814902FB8}"/>
              </a:ext>
            </a:extLst>
          </p:cNvPr>
          <p:cNvSpPr>
            <a:spLocks noGrp="1"/>
          </p:cNvSpPr>
          <p:nvPr>
            <p:ph idx="1"/>
          </p:nvPr>
        </p:nvSpPr>
        <p:spPr>
          <a:xfrm>
            <a:off x="838200" y="552157"/>
            <a:ext cx="10515600" cy="5753686"/>
          </a:xfrm>
        </p:spPr>
        <p:txBody>
          <a:bodyPr>
            <a:normAutofit lnSpcReduction="10000"/>
          </a:bodyPr>
          <a:lstStyle/>
          <a:p>
            <a:pPr marL="0" indent="0" algn="ctr">
              <a:buNone/>
            </a:pPr>
            <a:r>
              <a:rPr lang="en-US" sz="2400" b="1" dirty="0"/>
              <a:t>Optimizing Promotion Strategy </a:t>
            </a:r>
          </a:p>
          <a:p>
            <a:pPr marL="0" indent="0">
              <a:buNone/>
            </a:pPr>
            <a:endParaRPr lang="en-US" sz="2000" b="1" dirty="0"/>
          </a:p>
          <a:p>
            <a:pPr marL="0" indent="0">
              <a:buNone/>
            </a:pPr>
            <a:r>
              <a:rPr lang="en-US" sz="2000" b="1" dirty="0"/>
              <a:t>Key </a:t>
            </a:r>
            <a:r>
              <a:rPr lang="en-US" sz="2000" b="1" dirty="0" err="1"/>
              <a:t>Takeway</a:t>
            </a:r>
            <a:r>
              <a:rPr lang="en-US" sz="2000" b="1" dirty="0"/>
              <a:t> : </a:t>
            </a:r>
          </a:p>
          <a:p>
            <a:pPr>
              <a:buFontTx/>
              <a:buChar char="-"/>
            </a:pPr>
            <a:r>
              <a:rPr lang="en-US" altLang="en-US" sz="2000" b="1" dirty="0">
                <a:latin typeface="Calibri" panose="020F0502020204030204" pitchFamily="34" charset="0"/>
                <a:cs typeface="Calibri" panose="020F0502020204030204" pitchFamily="34" charset="0"/>
              </a:rPr>
              <a:t>“No Promotion” Still Dominant: </a:t>
            </a:r>
            <a:r>
              <a:rPr lang="en-US" altLang="en-US" sz="2000" dirty="0">
                <a:latin typeface="Calibri" panose="020F0502020204030204" pitchFamily="34" charset="0"/>
                <a:cs typeface="Calibri" panose="020F0502020204030204" pitchFamily="34" charset="0"/>
              </a:rPr>
              <a:t>Most revenue comes from sales without </a:t>
            </a:r>
            <a:r>
              <a:rPr lang="en-US" altLang="en-US" sz="2000" dirty="0" err="1">
                <a:latin typeface="Calibri" panose="020F0502020204030204" pitchFamily="34" charset="0"/>
                <a:cs typeface="Calibri" panose="020F0502020204030204" pitchFamily="34" charset="0"/>
              </a:rPr>
              <a:t>promotions,implying</a:t>
            </a:r>
            <a:r>
              <a:rPr lang="en-US" altLang="en-US" sz="2000" dirty="0">
                <a:latin typeface="Calibri" panose="020F0502020204030204" pitchFamily="34" charset="0"/>
                <a:cs typeface="Calibri" panose="020F0502020204030204" pitchFamily="34" charset="0"/>
              </a:rPr>
              <a:t> untapped potential for promotional campaigns.</a:t>
            </a:r>
          </a:p>
          <a:p>
            <a:pPr>
              <a:buFontTx/>
              <a:buChar char="-"/>
            </a:pPr>
            <a:r>
              <a:rPr lang="en-US" altLang="en-US" sz="2000" b="1" dirty="0">
                <a:latin typeface="Calibri" panose="020F0502020204030204" pitchFamily="34" charset="0"/>
                <a:cs typeface="Calibri" panose="020F0502020204030204" pitchFamily="34" charset="0"/>
              </a:rPr>
              <a:t>Effective Promotions: </a:t>
            </a:r>
            <a:r>
              <a:rPr lang="en-US" altLang="en-US" sz="2000" dirty="0">
                <a:latin typeface="Calibri" panose="020F0502020204030204" pitchFamily="34" charset="0"/>
                <a:cs typeface="Calibri" panose="020F0502020204030204" pitchFamily="34" charset="0"/>
              </a:rPr>
              <a:t>FREESHIP and WINTER15 are the promotions with the highest revenue contribution after "No Promo".</a:t>
            </a:r>
          </a:p>
          <a:p>
            <a:pPr>
              <a:buFontTx/>
              <a:buChar char="-"/>
            </a:pPr>
            <a:r>
              <a:rPr lang="en-US" altLang="en-US" sz="2000" b="1" dirty="0">
                <a:latin typeface="Calibri" panose="020F0502020204030204" pitchFamily="34" charset="0"/>
                <a:cs typeface="Calibri" panose="020F0502020204030204" pitchFamily="34" charset="0"/>
              </a:rPr>
              <a:t>Suboptimal Promotion: </a:t>
            </a:r>
            <a:r>
              <a:rPr lang="en-US" altLang="en-US" sz="2000" dirty="0">
                <a:latin typeface="Calibri" panose="020F0502020204030204" pitchFamily="34" charset="0"/>
                <a:cs typeface="Calibri" panose="020F0502020204030204" pitchFamily="34" charset="0"/>
              </a:rPr>
              <a:t>SAVE10 has a relatively small contribution to revenue.</a:t>
            </a:r>
          </a:p>
          <a:p>
            <a:pPr>
              <a:buFontTx/>
              <a:buChar char="-"/>
            </a:pPr>
            <a:endParaRPr lang="en-US" altLang="en-US" sz="2000" dirty="0">
              <a:latin typeface="Calibri" panose="020F0502020204030204" pitchFamily="34" charset="0"/>
              <a:cs typeface="Calibri" panose="020F0502020204030204" pitchFamily="34" charset="0"/>
            </a:endParaRPr>
          </a:p>
          <a:p>
            <a:pPr marL="0" indent="0">
              <a:buNone/>
            </a:pPr>
            <a:r>
              <a:rPr lang="en-US" altLang="en-US" sz="2000" b="1" dirty="0">
                <a:latin typeface="Calibri" panose="020F0502020204030204" pitchFamily="34" charset="0"/>
                <a:cs typeface="Calibri" panose="020F0502020204030204" pitchFamily="34" charset="0"/>
              </a:rPr>
              <a:t>Recommendation : </a:t>
            </a:r>
          </a:p>
          <a:p>
            <a:pPr>
              <a:buFontTx/>
              <a:buChar char="-"/>
            </a:pPr>
            <a:r>
              <a:rPr lang="en-US" altLang="en-US" sz="2000" b="1" dirty="0">
                <a:latin typeface="Calibri" panose="020F0502020204030204" pitchFamily="34" charset="0"/>
                <a:cs typeface="Calibri" panose="020F0502020204030204" pitchFamily="34" charset="0"/>
              </a:rPr>
              <a:t>Promotion </a:t>
            </a:r>
            <a:r>
              <a:rPr lang="en-US" altLang="en-US" sz="2000" b="1" i="1" dirty="0">
                <a:latin typeface="Calibri" panose="020F0502020204030204" pitchFamily="34" charset="0"/>
                <a:cs typeface="Calibri" panose="020F0502020204030204" pitchFamily="34" charset="0"/>
              </a:rPr>
              <a:t>ROI</a:t>
            </a:r>
            <a:r>
              <a:rPr lang="en-US" altLang="en-US" sz="2000" b="1" dirty="0">
                <a:latin typeface="Calibri" panose="020F0502020204030204" pitchFamily="34" charset="0"/>
                <a:cs typeface="Calibri" panose="020F0502020204030204" pitchFamily="34" charset="0"/>
              </a:rPr>
              <a:t> Evaluation: </a:t>
            </a:r>
            <a:r>
              <a:rPr lang="en-US" altLang="en-US" sz="2000" dirty="0">
                <a:latin typeface="Calibri" panose="020F0502020204030204" pitchFamily="34" charset="0"/>
                <a:cs typeface="Calibri" panose="020F0502020204030204" pitchFamily="34" charset="0"/>
              </a:rPr>
              <a:t>Conduct a more in-depth Return on Investment (ROI) analysis for each promotion. Compare the Total Revenue generated versus the Return Rate generated and the promotion costs.</a:t>
            </a:r>
          </a:p>
          <a:p>
            <a:pPr>
              <a:buFontTx/>
              <a:buChar char="-"/>
            </a:pPr>
            <a:r>
              <a:rPr lang="en-US" altLang="en-US" sz="2000" b="1" dirty="0">
                <a:latin typeface="Calibri" panose="020F0502020204030204" pitchFamily="34" charset="0"/>
                <a:cs typeface="Calibri" panose="020F0502020204030204" pitchFamily="34" charset="0"/>
              </a:rPr>
              <a:t>SAVE10 Promotion Test: </a:t>
            </a:r>
            <a:r>
              <a:rPr lang="en-US" altLang="en-US" sz="2000" dirty="0">
                <a:latin typeface="Calibri" panose="020F0502020204030204" pitchFamily="34" charset="0"/>
                <a:cs typeface="Calibri" panose="020F0502020204030204" pitchFamily="34" charset="0"/>
              </a:rPr>
              <a:t>Review the strategy behind the SAVE10 promotion. Is there a way to increase its appeal or target audience?</a:t>
            </a:r>
          </a:p>
          <a:p>
            <a:pPr>
              <a:buFontTx/>
              <a:buChar char="-"/>
            </a:pPr>
            <a:r>
              <a:rPr lang="en-US" altLang="en-US" sz="2000" b="1" dirty="0">
                <a:latin typeface="Calibri" panose="020F0502020204030204" pitchFamily="34" charset="0"/>
                <a:cs typeface="Calibri" panose="020F0502020204030204" pitchFamily="34" charset="0"/>
              </a:rPr>
              <a:t>Maximize Successful Promotions: </a:t>
            </a:r>
            <a:r>
              <a:rPr lang="en-US" altLang="en-US" sz="2000" dirty="0">
                <a:latin typeface="Calibri" panose="020F0502020204030204" pitchFamily="34" charset="0"/>
                <a:cs typeface="Calibri" panose="020F0502020204030204" pitchFamily="34" charset="0"/>
              </a:rPr>
              <a:t>Consider extending the scope or duration of the FREESHIP and WINTER15 promotions on products with low return rates to maximize revenue potential.</a:t>
            </a:r>
          </a:p>
          <a:p>
            <a:pPr>
              <a:buFontTx/>
              <a:buChar char="-"/>
            </a:pPr>
            <a:endParaRPr lang="en-US" altLang="en-US" sz="2000" dirty="0">
              <a:latin typeface="Calibri" panose="020F0502020204030204" pitchFamily="34" charset="0"/>
              <a:cs typeface="Calibri" panose="020F0502020204030204" pitchFamily="34" charset="0"/>
            </a:endParaRPr>
          </a:p>
          <a:p>
            <a:pPr>
              <a:buFontTx/>
              <a:buChar char="-"/>
            </a:pPr>
            <a:endParaRPr lang="en-US" altLang="en-US" sz="2000" dirty="0">
              <a:latin typeface="Calibri" panose="020F0502020204030204" pitchFamily="34" charset="0"/>
              <a:cs typeface="Calibri" panose="020F0502020204030204" pitchFamily="34" charset="0"/>
            </a:endParaRPr>
          </a:p>
          <a:p>
            <a:pPr>
              <a:buFontTx/>
              <a:buChar char="-"/>
            </a:pPr>
            <a:endParaRPr lang="en-US" altLang="en-US" sz="2000" dirty="0">
              <a:latin typeface="Calibri" panose="020F0502020204030204" pitchFamily="34" charset="0"/>
              <a:cs typeface="Calibri" panose="020F0502020204030204" pitchFamily="34" charset="0"/>
            </a:endParaRPr>
          </a:p>
          <a:p>
            <a:pPr marL="0" indent="0">
              <a:buNone/>
            </a:pPr>
            <a:endParaRPr lang="en-US" altLang="en-US" sz="2000" dirty="0">
              <a:latin typeface="Calibri" panose="020F0502020204030204" pitchFamily="34" charset="0"/>
              <a:cs typeface="Calibri" panose="020F0502020204030204" pitchFamily="34" charset="0"/>
            </a:endParaRPr>
          </a:p>
          <a:p>
            <a:pPr marL="0" indent="0">
              <a:buNone/>
            </a:pPr>
            <a:endParaRPr lang="en-ID" dirty="0"/>
          </a:p>
        </p:txBody>
      </p:sp>
    </p:spTree>
    <p:extLst>
      <p:ext uri="{BB962C8B-B14F-4D97-AF65-F5344CB8AC3E}">
        <p14:creationId xmlns:p14="http://schemas.microsoft.com/office/powerpoint/2010/main" val="321517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69CB6-BAA8-5597-2878-12C43E436260}"/>
              </a:ext>
            </a:extLst>
          </p:cNvPr>
          <p:cNvSpPr>
            <a:spLocks noGrp="1"/>
          </p:cNvSpPr>
          <p:nvPr>
            <p:ph idx="1"/>
          </p:nvPr>
        </p:nvSpPr>
        <p:spPr>
          <a:xfrm>
            <a:off x="838200" y="267286"/>
            <a:ext cx="10515600" cy="6428936"/>
          </a:xfrm>
        </p:spPr>
        <p:txBody>
          <a:bodyPr/>
          <a:lstStyle/>
          <a:p>
            <a:pPr marL="0" indent="0" algn="ctr">
              <a:buNone/>
            </a:pPr>
            <a:r>
              <a:rPr lang="en-US" sz="2400" b="1" dirty="0"/>
              <a:t>How to Improved Regional Performance &amp; Sales Channels</a:t>
            </a:r>
          </a:p>
          <a:p>
            <a:pPr marL="0" indent="0">
              <a:buNone/>
            </a:pPr>
            <a:endParaRPr lang="en-US" sz="2400" dirty="0"/>
          </a:p>
          <a:p>
            <a:pPr marL="0" indent="0">
              <a:buNone/>
            </a:pPr>
            <a:r>
              <a:rPr lang="en-US" sz="2400" dirty="0"/>
              <a:t>Key </a:t>
            </a:r>
            <a:r>
              <a:rPr lang="en-US" sz="2400" dirty="0" err="1"/>
              <a:t>Takeway</a:t>
            </a:r>
            <a:r>
              <a:rPr lang="en-US" sz="2400" dirty="0"/>
              <a:t> : </a:t>
            </a:r>
          </a:p>
          <a:p>
            <a:pPr>
              <a:buFontTx/>
              <a:buChar char="-"/>
            </a:pPr>
            <a:r>
              <a:rPr lang="en-US" sz="2400" b="1" dirty="0"/>
              <a:t>Regional Disparities: </a:t>
            </a:r>
            <a:r>
              <a:rPr lang="en-US" sz="2400" dirty="0"/>
              <a:t>The West and North regions are the main contributors to revenue, while the South and East show lower performance.</a:t>
            </a:r>
          </a:p>
          <a:p>
            <a:pPr>
              <a:buFontTx/>
              <a:buChar char="-"/>
            </a:pPr>
            <a:r>
              <a:rPr lang="en-US" sz="2400" b="1" dirty="0"/>
              <a:t>Store Disparity: </a:t>
            </a:r>
            <a:r>
              <a:rPr lang="en-US" sz="2400" dirty="0"/>
              <a:t>Store D is the top revenue contributor, while Store B is the lowest.</a:t>
            </a:r>
          </a:p>
          <a:p>
            <a:pPr marL="0" indent="0">
              <a:buNone/>
            </a:pPr>
            <a:endParaRPr lang="en-US" sz="2400" dirty="0"/>
          </a:p>
          <a:p>
            <a:pPr marL="0" indent="0">
              <a:buNone/>
            </a:pPr>
            <a:r>
              <a:rPr lang="en-US" sz="2400" dirty="0"/>
              <a:t>Recommendation : </a:t>
            </a:r>
          </a:p>
          <a:p>
            <a:pPr>
              <a:buFontTx/>
              <a:buChar char="-"/>
            </a:pPr>
            <a:r>
              <a:rPr lang="en-US" sz="2400" b="1" dirty="0"/>
              <a:t>Targeted Regional Strategy: </a:t>
            </a:r>
            <a:r>
              <a:rPr lang="en-US" sz="2400" dirty="0"/>
              <a:t>The marketing team should develop more specific and tailored campaigns for the South and East regions. Conduct market research to understand customer preferences or distribution challenges in these regions.</a:t>
            </a:r>
          </a:p>
          <a:p>
            <a:pPr>
              <a:buFontTx/>
              <a:buChar char="-"/>
            </a:pPr>
            <a:r>
              <a:rPr lang="en-US" sz="2400" b="1" dirty="0"/>
              <a:t>Store Performance Analysis: </a:t>
            </a:r>
            <a:r>
              <a:rPr lang="en-US" sz="2400" dirty="0"/>
              <a:t>Investigate the factors causing Store B's poor performance. This could involve staff training, local promotions, or inventory adjustments. Learn best practices from Store C and apply them to Store B.</a:t>
            </a:r>
          </a:p>
          <a:p>
            <a:pPr>
              <a:buFontTx/>
              <a:buChar char="-"/>
            </a:pPr>
            <a:endParaRPr lang="en-US" dirty="0"/>
          </a:p>
        </p:txBody>
      </p:sp>
    </p:spTree>
    <p:extLst>
      <p:ext uri="{BB962C8B-B14F-4D97-AF65-F5344CB8AC3E}">
        <p14:creationId xmlns:p14="http://schemas.microsoft.com/office/powerpoint/2010/main" val="2808860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E6D062-240B-5778-C634-E5CD48E643B4}"/>
              </a:ext>
            </a:extLst>
          </p:cNvPr>
          <p:cNvSpPr>
            <a:spLocks noGrp="1"/>
          </p:cNvSpPr>
          <p:nvPr>
            <p:ph type="title"/>
          </p:nvPr>
        </p:nvSpPr>
        <p:spPr/>
        <p:txBody>
          <a:bodyPr/>
          <a:lstStyle/>
          <a:p>
            <a:r>
              <a:rPr lang="en-US" dirty="0"/>
              <a:t>Conclusion</a:t>
            </a:r>
            <a:endParaRPr lang="en-ID" dirty="0"/>
          </a:p>
        </p:txBody>
      </p:sp>
      <p:sp>
        <p:nvSpPr>
          <p:cNvPr id="6" name="Content Placeholder 5">
            <a:extLst>
              <a:ext uri="{FF2B5EF4-FFF2-40B4-BE49-F238E27FC236}">
                <a16:creationId xmlns:a16="http://schemas.microsoft.com/office/drawing/2014/main" id="{75CA7821-5264-656B-A71E-531AD02EE298}"/>
              </a:ext>
            </a:extLst>
          </p:cNvPr>
          <p:cNvSpPr>
            <a:spLocks noGrp="1"/>
          </p:cNvSpPr>
          <p:nvPr>
            <p:ph idx="1"/>
          </p:nvPr>
        </p:nvSpPr>
        <p:spPr/>
        <p:txBody>
          <a:bodyPr/>
          <a:lstStyle/>
          <a:p>
            <a:pPr marL="0" indent="0">
              <a:buNone/>
            </a:pPr>
            <a:r>
              <a:rPr lang="en-US" dirty="0"/>
              <a:t>A comprehensive analysis of </a:t>
            </a:r>
            <a:r>
              <a:rPr lang="en-US" dirty="0" err="1"/>
              <a:t>TechMart</a:t>
            </a:r>
            <a:r>
              <a:rPr lang="en-US" dirty="0"/>
              <a:t> Electronics' key metrics has successfully identified the main root cause of the company's profitability issues: an extremely high Product Return Rate, reaching 24.80% overall. In-depth analysis shows that this leakage is largely driven by specific products such as Chairs and Laptop, and exacerbated by certain promotions. Therefore, the main conclusion is that management must take immediate action to audit the quality and logistics of high-risk products and adjust promotional strategies to minimize the Return Rate, turning the insights from this dashboard into a concrete strategic plan to improve operational efficiency and bring profitability back to a healthy growth path.</a:t>
            </a:r>
            <a:endParaRPr lang="en-ID" dirty="0"/>
          </a:p>
          <a:p>
            <a:endParaRPr lang="en-ID" dirty="0"/>
          </a:p>
        </p:txBody>
      </p:sp>
    </p:spTree>
    <p:extLst>
      <p:ext uri="{BB962C8B-B14F-4D97-AF65-F5344CB8AC3E}">
        <p14:creationId xmlns:p14="http://schemas.microsoft.com/office/powerpoint/2010/main" val="293764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9BD2-79ED-AA85-E12D-CB7558617E18}"/>
              </a:ext>
            </a:extLst>
          </p:cNvPr>
          <p:cNvSpPr>
            <a:spLocks noGrp="1"/>
          </p:cNvSpPr>
          <p:nvPr>
            <p:ph type="title"/>
          </p:nvPr>
        </p:nvSpPr>
        <p:spPr/>
        <p:txBody>
          <a:bodyPr/>
          <a:lstStyle/>
          <a:p>
            <a:r>
              <a:rPr lang="en-US" dirty="0"/>
              <a:t>Business Problem 		</a:t>
            </a:r>
            <a:endParaRPr lang="en-ID" dirty="0"/>
          </a:p>
        </p:txBody>
      </p:sp>
      <p:sp>
        <p:nvSpPr>
          <p:cNvPr id="3" name="Content Placeholder 2">
            <a:extLst>
              <a:ext uri="{FF2B5EF4-FFF2-40B4-BE49-F238E27FC236}">
                <a16:creationId xmlns:a16="http://schemas.microsoft.com/office/drawing/2014/main" id="{C23B9BAB-ADEE-BCCF-5944-17656355C65B}"/>
              </a:ext>
            </a:extLst>
          </p:cNvPr>
          <p:cNvSpPr>
            <a:spLocks noGrp="1"/>
          </p:cNvSpPr>
          <p:nvPr>
            <p:ph idx="1"/>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You are a Data Analyst who has recently joined </a:t>
            </a:r>
            <a:r>
              <a:rPr lang="en-US" sz="2000" dirty="0" err="1">
                <a:latin typeface="Arial" panose="020B0604020202020204" pitchFamily="34" charset="0"/>
                <a:cs typeface="Arial" panose="020B0604020202020204" pitchFamily="34" charset="0"/>
              </a:rPr>
              <a:t>TechMart</a:t>
            </a:r>
            <a:r>
              <a:rPr lang="en-US" sz="2000" dirty="0">
                <a:latin typeface="Arial" panose="020B0604020202020204" pitchFamily="34" charset="0"/>
                <a:cs typeface="Arial" panose="020B0604020202020204" pitchFamily="34" charset="0"/>
              </a:rPr>
              <a:t> Electronics, a large electronics retailer that sells various products such as laptops, phones, monitors, tablets, and chairs (ergonomic chairs). </a:t>
            </a:r>
            <a:r>
              <a:rPr lang="en-US" sz="2000" dirty="0" err="1">
                <a:latin typeface="Arial" panose="020B0604020202020204" pitchFamily="34" charset="0"/>
                <a:cs typeface="Arial" panose="020B0604020202020204" pitchFamily="34" charset="0"/>
              </a:rPr>
              <a:t>TechMart</a:t>
            </a:r>
            <a:r>
              <a:rPr lang="en-US" sz="2000" dirty="0">
                <a:latin typeface="Arial" panose="020B0604020202020204" pitchFamily="34" charset="0"/>
                <a:cs typeface="Arial" panose="020B0604020202020204" pitchFamily="34" charset="0"/>
              </a:rPr>
              <a:t> operates in several regions: East, West, North, South, and Central, with various types of stores: Retail, Wholesale, and Online.</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r>
              <a:rPr lang="en-US" sz="2000" dirty="0" err="1">
                <a:latin typeface="Arial" panose="020B0604020202020204" pitchFamily="34" charset="0"/>
                <a:cs typeface="Arial" panose="020B0604020202020204" pitchFamily="34" charset="0"/>
              </a:rPr>
              <a:t>TechMart's</a:t>
            </a:r>
            <a:r>
              <a:rPr lang="en-US" sz="2000" dirty="0">
                <a:latin typeface="Arial" panose="020B0604020202020204" pitchFamily="34" charset="0"/>
                <a:cs typeface="Arial" panose="020B0604020202020204" pitchFamily="34" charset="0"/>
              </a:rPr>
              <a:t> management recently realized that although sales volume appears to be fairly stable, the company's profitability is not growing as expected. There are concerns about the effectiveness of promotional campaigns, customer satisfaction (as indicated by the number of product returns), and performance differences between regions.</a:t>
            </a:r>
            <a:endParaRPr lang="en-ID"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72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6D748-E7DF-0ACB-F4D4-43BBC10EC00B}"/>
              </a:ext>
            </a:extLst>
          </p:cNvPr>
          <p:cNvSpPr>
            <a:spLocks noGrp="1"/>
          </p:cNvSpPr>
          <p:nvPr>
            <p:ph type="title"/>
          </p:nvPr>
        </p:nvSpPr>
        <p:spPr/>
        <p:txBody>
          <a:bodyPr/>
          <a:lstStyle/>
          <a:p>
            <a:r>
              <a:rPr lang="en-US" dirty="0"/>
              <a:t>Questions </a:t>
            </a:r>
            <a:endParaRPr lang="en-ID" dirty="0"/>
          </a:p>
        </p:txBody>
      </p:sp>
      <p:sp>
        <p:nvSpPr>
          <p:cNvPr id="3" name="Content Placeholder 2">
            <a:extLst>
              <a:ext uri="{FF2B5EF4-FFF2-40B4-BE49-F238E27FC236}">
                <a16:creationId xmlns:a16="http://schemas.microsoft.com/office/drawing/2014/main" id="{35F50A97-5D39-354D-D351-F930B7DB5B7C}"/>
              </a:ext>
            </a:extLst>
          </p:cNvPr>
          <p:cNvSpPr>
            <a:spLocks noGrp="1"/>
          </p:cNvSpPr>
          <p:nvPr>
            <p:ph idx="1"/>
          </p:nvPr>
        </p:nvSpPr>
        <p:spPr/>
        <p:txBody>
          <a:bodyPr/>
          <a:lstStyle/>
          <a:p>
            <a:pPr marL="0" indent="0" algn="just">
              <a:buNone/>
            </a:pPr>
            <a:r>
              <a:rPr lang="en-US" dirty="0">
                <a:latin typeface="Arial" panose="020B0604020202020204" pitchFamily="34" charset="0"/>
                <a:cs typeface="Arial" panose="020B0604020202020204" pitchFamily="34" charset="0"/>
              </a:rPr>
              <a:t>The Operations Manager, Ms. Anita, approaches you with several urgent questions:</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a:latin typeface="Arial" panose="020B0604020202020204" pitchFamily="34" charset="0"/>
                <a:cs typeface="Arial" panose="020B0604020202020204" pitchFamily="34" charset="0"/>
              </a:rPr>
              <a:t>"We feel like there's a leak somewhere. We've been running a lot of promotions, but we're not sure if they're actually benefiting us or just cutting into our margins. Then there's the issue with product returns; sometimes they feel very high. Can you analyze our sales data and help us pinpoint where the problem lies? We need clear insights and concrete recommendations."</a:t>
            </a:r>
            <a:endParaRPr lang="en-ID"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3573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B679-9232-31A9-BCED-1004F7932B6B}"/>
              </a:ext>
            </a:extLst>
          </p:cNvPr>
          <p:cNvSpPr>
            <a:spLocks noGrp="1"/>
          </p:cNvSpPr>
          <p:nvPr>
            <p:ph type="title"/>
          </p:nvPr>
        </p:nvSpPr>
        <p:spPr/>
        <p:txBody>
          <a:bodyPr/>
          <a:lstStyle/>
          <a:p>
            <a:r>
              <a:rPr lang="en-US" dirty="0"/>
              <a:t>Key Performance Indicator (KPI) </a:t>
            </a:r>
            <a:endParaRPr lang="en-ID" dirty="0"/>
          </a:p>
        </p:txBody>
      </p:sp>
      <p:sp>
        <p:nvSpPr>
          <p:cNvPr id="4" name="Rectangle 1">
            <a:extLst>
              <a:ext uri="{FF2B5EF4-FFF2-40B4-BE49-F238E27FC236}">
                <a16:creationId xmlns:a16="http://schemas.microsoft.com/office/drawing/2014/main" id="{21FCC94C-713C-78D3-A9D3-7C216336B53F}"/>
              </a:ext>
            </a:extLst>
          </p:cNvPr>
          <p:cNvSpPr>
            <a:spLocks noGrp="1" noChangeArrowheads="1"/>
          </p:cNvSpPr>
          <p:nvPr>
            <p:ph idx="1"/>
          </p:nvPr>
        </p:nvSpPr>
        <p:spPr bwMode="auto">
          <a:xfrm>
            <a:off x="1521068" y="1525952"/>
            <a:ext cx="914986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1.Total Revenue: The key metric for measuring the overall scale of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Average Order Value (AOV): The average transaction value. A higher AOV indicates that customers are buying more per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Return Rate: The percentage of products returned. This is a key KPI for measuring customer satisfaction and operational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Sales by Region: Sales performance in each region. This metric will help identify which regions are performing best or worst.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Promotion Effectiveness: Total sales generated by each type of promotion. This will measure whether promotions are actually driving sales.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789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F2EB-1ED6-271B-9EA8-AE10372EEBB9}"/>
              </a:ext>
            </a:extLst>
          </p:cNvPr>
          <p:cNvSpPr>
            <a:spLocks noGrp="1"/>
          </p:cNvSpPr>
          <p:nvPr>
            <p:ph type="title"/>
          </p:nvPr>
        </p:nvSpPr>
        <p:spPr/>
        <p:txBody>
          <a:bodyPr/>
          <a:lstStyle/>
          <a:p>
            <a:r>
              <a:rPr lang="en-US" dirty="0"/>
              <a:t>Goals </a:t>
            </a:r>
            <a:endParaRPr lang="en-ID" dirty="0"/>
          </a:p>
        </p:txBody>
      </p:sp>
      <p:sp>
        <p:nvSpPr>
          <p:cNvPr id="4" name="Rectangle 1">
            <a:extLst>
              <a:ext uri="{FF2B5EF4-FFF2-40B4-BE49-F238E27FC236}">
                <a16:creationId xmlns:a16="http://schemas.microsoft.com/office/drawing/2014/main" id="{81A840E3-EE1B-2AA2-E19A-35DB45FA53ED}"/>
              </a:ext>
            </a:extLst>
          </p:cNvPr>
          <p:cNvSpPr>
            <a:spLocks noGrp="1" noChangeArrowheads="1"/>
          </p:cNvSpPr>
          <p:nvPr>
            <p:ph idx="1"/>
          </p:nvPr>
        </p:nvSpPr>
        <p:spPr bwMode="auto">
          <a:xfrm>
            <a:off x="1274884" y="1918944"/>
            <a:ext cx="964223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Identify and analyze key factors affecting </a:t>
            </a:r>
            <a:r>
              <a:rPr kumimoji="0" lang="en-US" altLang="en-US" b="0" i="0" u="none" strike="noStrike" cap="none" normalizeH="0" baseline="0" dirty="0" err="1">
                <a:ln>
                  <a:noFill/>
                </a:ln>
                <a:solidFill>
                  <a:schemeClr val="tx1"/>
                </a:solidFill>
                <a:effectLst/>
                <a:latin typeface="Arial" panose="020B0604020202020204" pitchFamily="34" charset="0"/>
              </a:rPr>
              <a:t>TechMart</a:t>
            </a:r>
            <a:r>
              <a:rPr kumimoji="0" lang="en-US" altLang="en-US" b="0" i="0" u="none" strike="noStrike" cap="none" normalizeH="0" baseline="0" dirty="0">
                <a:ln>
                  <a:noFill/>
                </a:ln>
                <a:solidFill>
                  <a:schemeClr val="tx1"/>
                </a:solidFill>
                <a:effectLst/>
                <a:latin typeface="Arial" panose="020B0604020202020204" pitchFamily="34" charset="0"/>
              </a:rPr>
              <a:t> Electronics' profitability. The goal is to provide in-depth insights into the effectiveness of promotions, product return patterns, and sales performance in various regions, enabling management to make strategic decisions to improve efficiency and profitability.</a:t>
            </a:r>
          </a:p>
        </p:txBody>
      </p:sp>
    </p:spTree>
    <p:extLst>
      <p:ext uri="{BB962C8B-B14F-4D97-AF65-F5344CB8AC3E}">
        <p14:creationId xmlns:p14="http://schemas.microsoft.com/office/powerpoint/2010/main" val="73362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FFFA-9D18-E84B-6516-B0BD1A1CD0C4}"/>
              </a:ext>
            </a:extLst>
          </p:cNvPr>
          <p:cNvSpPr>
            <a:spLocks noGrp="1"/>
          </p:cNvSpPr>
          <p:nvPr>
            <p:ph type="title"/>
          </p:nvPr>
        </p:nvSpPr>
        <p:spPr>
          <a:xfrm>
            <a:off x="536331" y="1411715"/>
            <a:ext cx="11119338" cy="4034570"/>
          </a:xfrm>
        </p:spPr>
        <p:txBody>
          <a:bodyPr anchor="ctr">
            <a:normAutofit/>
          </a:bodyPr>
          <a:lstStyle/>
          <a:p>
            <a:pPr algn="ctr"/>
            <a:r>
              <a:rPr lang="en-US" sz="9600" dirty="0"/>
              <a:t>Insight </a:t>
            </a:r>
            <a:endParaRPr lang="en-ID" sz="9600" dirty="0"/>
          </a:p>
        </p:txBody>
      </p:sp>
    </p:spTree>
    <p:extLst>
      <p:ext uri="{BB962C8B-B14F-4D97-AF65-F5344CB8AC3E}">
        <p14:creationId xmlns:p14="http://schemas.microsoft.com/office/powerpoint/2010/main" val="230909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2C63126-F215-9E47-D694-38AD492F5890}"/>
              </a:ext>
            </a:extLst>
          </p:cNvPr>
          <p:cNvPicPr>
            <a:picLocks noGrp="1" noChangeAspect="1"/>
          </p:cNvPicPr>
          <p:nvPr>
            <p:ph idx="1"/>
          </p:nvPr>
        </p:nvPicPr>
        <p:blipFill>
          <a:blip r:embed="rId2"/>
          <a:stretch>
            <a:fillRect/>
          </a:stretch>
        </p:blipFill>
        <p:spPr>
          <a:xfrm>
            <a:off x="747295" y="365125"/>
            <a:ext cx="5348705" cy="2401807"/>
          </a:xfrm>
          <a:prstGeom prst="rect">
            <a:avLst/>
          </a:prstGeom>
        </p:spPr>
      </p:pic>
      <p:sp>
        <p:nvSpPr>
          <p:cNvPr id="8" name="TextBox 7">
            <a:extLst>
              <a:ext uri="{FF2B5EF4-FFF2-40B4-BE49-F238E27FC236}">
                <a16:creationId xmlns:a16="http://schemas.microsoft.com/office/drawing/2014/main" id="{01E883B2-E2F4-C032-681A-96C2D8F181CD}"/>
              </a:ext>
            </a:extLst>
          </p:cNvPr>
          <p:cNvSpPr txBox="1"/>
          <p:nvPr/>
        </p:nvSpPr>
        <p:spPr>
          <a:xfrm>
            <a:off x="6752492" y="618978"/>
            <a:ext cx="5134708" cy="2542363"/>
          </a:xfrm>
          <a:prstGeom prst="rect">
            <a:avLst/>
          </a:prstGeom>
          <a:noFill/>
        </p:spPr>
        <p:txBody>
          <a:bodyPr wrap="square" rtlCol="0">
            <a:spAutoFit/>
          </a:bodyPr>
          <a:lstStyle/>
          <a:p>
            <a:pPr algn="just">
              <a:lnSpc>
                <a:spcPct val="150000"/>
              </a:lnSpc>
            </a:pPr>
            <a:r>
              <a:rPr lang="en-US" dirty="0"/>
              <a:t>The trend graph shows a clear seasonal sales pattern, with peak sales occurring around mid-year (around June/July) and the end of the year, and a decline at the beginning of the year. There is also a steady increase in revenue from 2023 to 2024, albeit with fluctuations.</a:t>
            </a:r>
            <a:endParaRPr lang="en-ID" dirty="0"/>
          </a:p>
        </p:txBody>
      </p:sp>
      <p:pic>
        <p:nvPicPr>
          <p:cNvPr id="10" name="Picture 9">
            <a:extLst>
              <a:ext uri="{FF2B5EF4-FFF2-40B4-BE49-F238E27FC236}">
                <a16:creationId xmlns:a16="http://schemas.microsoft.com/office/drawing/2014/main" id="{84185739-F284-92D5-0466-CF88ED536469}"/>
              </a:ext>
            </a:extLst>
          </p:cNvPr>
          <p:cNvPicPr>
            <a:picLocks noChangeAspect="1"/>
          </p:cNvPicPr>
          <p:nvPr/>
        </p:nvPicPr>
        <p:blipFill>
          <a:blip r:embed="rId3"/>
          <a:stretch>
            <a:fillRect/>
          </a:stretch>
        </p:blipFill>
        <p:spPr>
          <a:xfrm>
            <a:off x="1694836" y="3581176"/>
            <a:ext cx="2934109" cy="2657846"/>
          </a:xfrm>
          <a:prstGeom prst="rect">
            <a:avLst/>
          </a:prstGeom>
        </p:spPr>
      </p:pic>
      <p:sp>
        <p:nvSpPr>
          <p:cNvPr id="13" name="Rectangle 1">
            <a:extLst>
              <a:ext uri="{FF2B5EF4-FFF2-40B4-BE49-F238E27FC236}">
                <a16:creationId xmlns:a16="http://schemas.microsoft.com/office/drawing/2014/main" id="{0810379A-5C5A-937E-1D8C-F2D791D1FC6E}"/>
              </a:ext>
            </a:extLst>
          </p:cNvPr>
          <p:cNvSpPr>
            <a:spLocks noChangeArrowheads="1"/>
          </p:cNvSpPr>
          <p:nvPr/>
        </p:nvSpPr>
        <p:spPr bwMode="auto">
          <a:xfrm>
            <a:off x="6583679" y="3622235"/>
            <a:ext cx="5303521"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 Promo' (transactions without promotions) contributed the largest share of revenue with a total 1,8 billion, followed by the ‘FREESHIP’ and ‘WINTER15’ promotions. The ‘SAVE10’ promotion had a relatively small contribution to revenue.</a:t>
            </a:r>
          </a:p>
        </p:txBody>
      </p:sp>
    </p:spTree>
    <p:extLst>
      <p:ext uri="{BB962C8B-B14F-4D97-AF65-F5344CB8AC3E}">
        <p14:creationId xmlns:p14="http://schemas.microsoft.com/office/powerpoint/2010/main" val="10007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2C121A-8D5C-A768-650C-FA557F47327E}"/>
              </a:ext>
            </a:extLst>
          </p:cNvPr>
          <p:cNvSpPr txBox="1"/>
          <p:nvPr/>
        </p:nvSpPr>
        <p:spPr>
          <a:xfrm>
            <a:off x="5844348" y="1012873"/>
            <a:ext cx="5570806" cy="2126864"/>
          </a:xfrm>
          <a:prstGeom prst="rect">
            <a:avLst/>
          </a:prstGeom>
          <a:noFill/>
        </p:spPr>
        <p:txBody>
          <a:bodyPr wrap="square" rtlCol="0">
            <a:spAutoFit/>
          </a:bodyPr>
          <a:lstStyle/>
          <a:p>
            <a:pPr algn="just">
              <a:lnSpc>
                <a:spcPct val="150000"/>
              </a:lnSpc>
            </a:pPr>
            <a:r>
              <a:rPr lang="en-US" dirty="0"/>
              <a:t>The ‘Chair’ product has the highest return rate at 28.23%, followed by ‘Laptop’ (27.43%), ‘Monitor’ (26.42%), and ‘Tablet’ (24.17%). And The ‘Desk’ product shows the lowest return rate at 21.74%, although it is still high overall.</a:t>
            </a:r>
          </a:p>
        </p:txBody>
      </p:sp>
      <p:pic>
        <p:nvPicPr>
          <p:cNvPr id="10" name="Picture 9">
            <a:extLst>
              <a:ext uri="{FF2B5EF4-FFF2-40B4-BE49-F238E27FC236}">
                <a16:creationId xmlns:a16="http://schemas.microsoft.com/office/drawing/2014/main" id="{40CB580D-D2B8-8610-60A7-DF45E61DBFFA}"/>
              </a:ext>
            </a:extLst>
          </p:cNvPr>
          <p:cNvPicPr>
            <a:picLocks noChangeAspect="1"/>
          </p:cNvPicPr>
          <p:nvPr/>
        </p:nvPicPr>
        <p:blipFill>
          <a:blip r:embed="rId2"/>
          <a:stretch>
            <a:fillRect/>
          </a:stretch>
        </p:blipFill>
        <p:spPr>
          <a:xfrm>
            <a:off x="1623888" y="752101"/>
            <a:ext cx="2838846" cy="2676899"/>
          </a:xfrm>
          <a:prstGeom prst="rect">
            <a:avLst/>
          </a:prstGeom>
        </p:spPr>
      </p:pic>
      <p:pic>
        <p:nvPicPr>
          <p:cNvPr id="12" name="Picture 11">
            <a:extLst>
              <a:ext uri="{FF2B5EF4-FFF2-40B4-BE49-F238E27FC236}">
                <a16:creationId xmlns:a16="http://schemas.microsoft.com/office/drawing/2014/main" id="{5A631675-17F0-0327-3AD1-9D813614ECF6}"/>
              </a:ext>
            </a:extLst>
          </p:cNvPr>
          <p:cNvPicPr>
            <a:picLocks noChangeAspect="1"/>
          </p:cNvPicPr>
          <p:nvPr/>
        </p:nvPicPr>
        <p:blipFill>
          <a:blip r:embed="rId3"/>
          <a:stretch>
            <a:fillRect/>
          </a:stretch>
        </p:blipFill>
        <p:spPr>
          <a:xfrm>
            <a:off x="1490519" y="4062689"/>
            <a:ext cx="2972215" cy="2333951"/>
          </a:xfrm>
          <a:prstGeom prst="rect">
            <a:avLst/>
          </a:prstGeom>
        </p:spPr>
      </p:pic>
      <p:sp>
        <p:nvSpPr>
          <p:cNvPr id="13" name="TextBox 12">
            <a:extLst>
              <a:ext uri="{FF2B5EF4-FFF2-40B4-BE49-F238E27FC236}">
                <a16:creationId xmlns:a16="http://schemas.microsoft.com/office/drawing/2014/main" id="{EF646648-A945-01FA-C282-EB78CB4012C9}"/>
              </a:ext>
            </a:extLst>
          </p:cNvPr>
          <p:cNvSpPr txBox="1"/>
          <p:nvPr/>
        </p:nvSpPr>
        <p:spPr>
          <a:xfrm>
            <a:off x="6096000" y="4062689"/>
            <a:ext cx="5319154" cy="1711366"/>
          </a:xfrm>
          <a:prstGeom prst="rect">
            <a:avLst/>
          </a:prstGeom>
          <a:noFill/>
        </p:spPr>
        <p:txBody>
          <a:bodyPr wrap="square" rtlCol="0">
            <a:spAutoFit/>
          </a:bodyPr>
          <a:lstStyle/>
          <a:p>
            <a:pPr>
              <a:lnSpc>
                <a:spcPct val="150000"/>
              </a:lnSpc>
            </a:pPr>
            <a:r>
              <a:rPr lang="en-US" dirty="0"/>
              <a:t>The location of ‘Store D’ is the largest contributor to revenue with (31.04%) with a total 2.11 B, followed by ‘Store C’ (24.17%) and ‘Store A’ (23%). ‘Store B’ has the lowest contribution (21,79%) with total 1.48 B .</a:t>
            </a:r>
            <a:endParaRPr lang="en-ID" dirty="0"/>
          </a:p>
        </p:txBody>
      </p:sp>
    </p:spTree>
    <p:extLst>
      <p:ext uri="{BB962C8B-B14F-4D97-AF65-F5344CB8AC3E}">
        <p14:creationId xmlns:p14="http://schemas.microsoft.com/office/powerpoint/2010/main" val="198148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BDBFBC-8FF3-879F-7402-EE31E3DC7566}"/>
              </a:ext>
            </a:extLst>
          </p:cNvPr>
          <p:cNvPicPr>
            <a:picLocks noChangeAspect="1"/>
          </p:cNvPicPr>
          <p:nvPr/>
        </p:nvPicPr>
        <p:blipFill>
          <a:blip r:embed="rId2"/>
          <a:stretch>
            <a:fillRect/>
          </a:stretch>
        </p:blipFill>
        <p:spPr>
          <a:xfrm>
            <a:off x="1816072" y="812656"/>
            <a:ext cx="3206095" cy="2616344"/>
          </a:xfrm>
          <a:prstGeom prst="rect">
            <a:avLst/>
          </a:prstGeom>
        </p:spPr>
      </p:pic>
      <p:sp>
        <p:nvSpPr>
          <p:cNvPr id="4" name="TextBox 3">
            <a:extLst>
              <a:ext uri="{FF2B5EF4-FFF2-40B4-BE49-F238E27FC236}">
                <a16:creationId xmlns:a16="http://schemas.microsoft.com/office/drawing/2014/main" id="{9F66DD69-F111-0B0C-165D-03F3F1C8F2EA}"/>
              </a:ext>
            </a:extLst>
          </p:cNvPr>
          <p:cNvSpPr txBox="1"/>
          <p:nvPr/>
        </p:nvSpPr>
        <p:spPr>
          <a:xfrm>
            <a:off x="6096000" y="812656"/>
            <a:ext cx="5734929" cy="1711366"/>
          </a:xfrm>
          <a:prstGeom prst="rect">
            <a:avLst/>
          </a:prstGeom>
          <a:noFill/>
        </p:spPr>
        <p:txBody>
          <a:bodyPr wrap="square" rtlCol="0">
            <a:spAutoFit/>
          </a:bodyPr>
          <a:lstStyle/>
          <a:p>
            <a:pPr algn="just">
              <a:lnSpc>
                <a:spcPct val="150000"/>
              </a:lnSpc>
            </a:pPr>
            <a:r>
              <a:rPr lang="en-US" dirty="0"/>
              <a:t>The ‘West’ region is the most profitable region with the highest total revenue in 1.8 B, followed by the ‘North’. The ‘Central’ ,The ‘North’ and ‘South’ regions have lower revenue contributions in 1.0 B.</a:t>
            </a:r>
            <a:endParaRPr lang="en-ID" dirty="0"/>
          </a:p>
        </p:txBody>
      </p:sp>
      <p:pic>
        <p:nvPicPr>
          <p:cNvPr id="6" name="Picture 5">
            <a:extLst>
              <a:ext uri="{FF2B5EF4-FFF2-40B4-BE49-F238E27FC236}">
                <a16:creationId xmlns:a16="http://schemas.microsoft.com/office/drawing/2014/main" id="{99D8DE0B-23CD-26EB-17FE-8F8719F3D1C5}"/>
              </a:ext>
            </a:extLst>
          </p:cNvPr>
          <p:cNvPicPr>
            <a:picLocks noChangeAspect="1"/>
          </p:cNvPicPr>
          <p:nvPr/>
        </p:nvPicPr>
        <p:blipFill>
          <a:blip r:embed="rId3"/>
          <a:stretch>
            <a:fillRect/>
          </a:stretch>
        </p:blipFill>
        <p:spPr>
          <a:xfrm>
            <a:off x="789804" y="3631343"/>
            <a:ext cx="5258629" cy="2277088"/>
          </a:xfrm>
          <a:prstGeom prst="rect">
            <a:avLst/>
          </a:prstGeom>
        </p:spPr>
      </p:pic>
      <p:sp>
        <p:nvSpPr>
          <p:cNvPr id="7" name="TextBox 6">
            <a:extLst>
              <a:ext uri="{FF2B5EF4-FFF2-40B4-BE49-F238E27FC236}">
                <a16:creationId xmlns:a16="http://schemas.microsoft.com/office/drawing/2014/main" id="{818E77F6-63E9-E037-8B36-65DFFD6B472C}"/>
              </a:ext>
            </a:extLst>
          </p:cNvPr>
          <p:cNvSpPr txBox="1"/>
          <p:nvPr/>
        </p:nvSpPr>
        <p:spPr>
          <a:xfrm>
            <a:off x="6281556" y="3439179"/>
            <a:ext cx="5120640" cy="2542363"/>
          </a:xfrm>
          <a:prstGeom prst="rect">
            <a:avLst/>
          </a:prstGeom>
          <a:noFill/>
        </p:spPr>
        <p:txBody>
          <a:bodyPr wrap="square" rtlCol="0">
            <a:spAutoFit/>
          </a:bodyPr>
          <a:lstStyle/>
          <a:p>
            <a:pPr algn="just">
              <a:lnSpc>
                <a:spcPct val="150000"/>
              </a:lnSpc>
            </a:pPr>
            <a:r>
              <a:rPr lang="en-US" dirty="0"/>
              <a:t>This visualization shows how the Average Order Value (AOV) per product has fluctuated from year to year. For example, ‘Monitor’ and ‘Laptop’ products often have a higher AOV than ‘Chair’ or ‘Tablet’. There appears to be a change in the AOV ranking between products from one year to the next.</a:t>
            </a:r>
            <a:endParaRPr lang="en-ID" dirty="0"/>
          </a:p>
        </p:txBody>
      </p:sp>
    </p:spTree>
    <p:extLst>
      <p:ext uri="{BB962C8B-B14F-4D97-AF65-F5344CB8AC3E}">
        <p14:creationId xmlns:p14="http://schemas.microsoft.com/office/powerpoint/2010/main" val="780517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12744</TotalTime>
  <Words>1250</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TechMart Electronics Sales Analysis </vt:lpstr>
      <vt:lpstr>Business Problem   </vt:lpstr>
      <vt:lpstr>Questions </vt:lpstr>
      <vt:lpstr>Key Performance Indicator (KPI) </vt:lpstr>
      <vt:lpstr>Goals </vt:lpstr>
      <vt:lpstr>Insight </vt:lpstr>
      <vt:lpstr>PowerPoint Presentation</vt:lpstr>
      <vt:lpstr>PowerPoint Presentation</vt:lpstr>
      <vt:lpstr>PowerPoint Presentation</vt:lpstr>
      <vt:lpstr>Key Takeways and Recommendation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Rafi Athallah</dc:creator>
  <cp:lastModifiedBy>Rafi Athallah</cp:lastModifiedBy>
  <cp:revision>2</cp:revision>
  <dcterms:created xsi:type="dcterms:W3CDTF">2025-10-05T13:23:49Z</dcterms:created>
  <dcterms:modified xsi:type="dcterms:W3CDTF">2025-10-16T13:24:29Z</dcterms:modified>
</cp:coreProperties>
</file>