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6.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65"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2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678028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35371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507644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4097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493584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A5D92-D648-4AA4-A5C3-DA6843BAA43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827844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BFA5D92-D648-4AA4-A5C3-DA6843BAA43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112868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7945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507627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FA5D92-D648-4AA4-A5C3-DA6843BAA43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18349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FA5D92-D648-4AA4-A5C3-DA6843BAA43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921172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420288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FA5D92-D648-4AA4-A5C3-DA6843BAA43D}"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62774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FA5D92-D648-4AA4-A5C3-DA6843BAA43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24007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FA5D92-D648-4AA4-A5C3-DA6843BAA43D}"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7216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565267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FA5D92-D648-4AA4-A5C3-DA6843BAA43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411EC1-0317-4E5E-9D9A-AD151DE4C913}" type="slidenum">
              <a:rPr lang="en-US" smtClean="0"/>
              <a:t>‹#›</a:t>
            </a:fld>
            <a:endParaRPr lang="en-US"/>
          </a:p>
        </p:txBody>
      </p:sp>
    </p:spTree>
    <p:extLst>
      <p:ext uri="{BB962C8B-B14F-4D97-AF65-F5344CB8AC3E}">
        <p14:creationId xmlns:p14="http://schemas.microsoft.com/office/powerpoint/2010/main" val="24853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BFA5D92-D648-4AA4-A5C3-DA6843BAA43D}" type="datetimeFigureOut">
              <a:rPr lang="en-US" smtClean="0"/>
              <a:t>4/20/2023</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7411EC1-0317-4E5E-9D9A-AD151DE4C913}" type="slidenum">
              <a:rPr lang="en-US" smtClean="0"/>
              <a:t>‹#›</a:t>
            </a:fld>
            <a:endParaRPr lang="en-US"/>
          </a:p>
        </p:txBody>
      </p:sp>
    </p:spTree>
    <p:extLst>
      <p:ext uri="{BB962C8B-B14F-4D97-AF65-F5344CB8AC3E}">
        <p14:creationId xmlns:p14="http://schemas.microsoft.com/office/powerpoint/2010/main" val="227812795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av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dev.bg/" TargetMode="External"/><Relationship Id="rId7" Type="http://schemas.openxmlformats.org/officeDocument/2006/relationships/image" Target="../media/image11.png"/><Relationship Id="rId2" Type="http://schemas.openxmlformats.org/officeDocument/2006/relationships/hyperlink" Target="https://www.jobs.bg/" TargetMode="Externa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hyperlink" Target="https://www.zaplata.bg/search/?cat%5B%5D=501&amp;cat%5B%5D=12&amp;cat%5B%5D=13&amp;go=" TargetMode="External"/><Relationship Id="rId4" Type="http://schemas.openxmlformats.org/officeDocument/2006/relationships/hyperlink" Target="https://bg.linkedin.com/?trk=guest_homepage-basic_nav-header-logo" TargetMode="Externa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F5E3-563B-59F9-8A98-7B504B632543}"/>
              </a:ext>
            </a:extLst>
          </p:cNvPr>
          <p:cNvSpPr>
            <a:spLocks noGrp="1"/>
          </p:cNvSpPr>
          <p:nvPr>
            <p:ph type="ctrTitle"/>
          </p:nvPr>
        </p:nvSpPr>
        <p:spPr>
          <a:xfrm>
            <a:off x="1513113" y="461769"/>
            <a:ext cx="9448800" cy="1050192"/>
          </a:xfrm>
        </p:spPr>
        <p:txBody>
          <a:bodyPr/>
          <a:lstStyle/>
          <a:p>
            <a:pPr algn="ctr"/>
            <a:r>
              <a:rPr lang="en-US" dirty="0"/>
              <a:t>AI Protection/security</a:t>
            </a:r>
          </a:p>
        </p:txBody>
      </p:sp>
      <p:sp>
        <p:nvSpPr>
          <p:cNvPr id="3" name="Subtitle 2">
            <a:extLst>
              <a:ext uri="{FF2B5EF4-FFF2-40B4-BE49-F238E27FC236}">
                <a16:creationId xmlns:a16="http://schemas.microsoft.com/office/drawing/2014/main" id="{E9CDC5BD-55B8-8123-2DA1-4C60334D8B39}"/>
              </a:ext>
            </a:extLst>
          </p:cNvPr>
          <p:cNvSpPr>
            <a:spLocks noGrp="1"/>
          </p:cNvSpPr>
          <p:nvPr>
            <p:ph type="subTitle" idx="1"/>
          </p:nvPr>
        </p:nvSpPr>
        <p:spPr>
          <a:xfrm>
            <a:off x="3183267" y="5560780"/>
            <a:ext cx="6108491" cy="889001"/>
          </a:xfrm>
        </p:spPr>
        <p:txBody>
          <a:bodyPr/>
          <a:lstStyle/>
          <a:p>
            <a:r>
              <a:rPr lang="en-US" dirty="0"/>
              <a:t>Created by Rafi Tsigarov </a:t>
            </a:r>
            <a:r>
              <a:rPr lang="bg-BG" dirty="0"/>
              <a:t>№ </a:t>
            </a:r>
            <a:r>
              <a:rPr lang="en-US" dirty="0"/>
              <a:t>2201261077</a:t>
            </a:r>
          </a:p>
        </p:txBody>
      </p:sp>
      <p:pic>
        <p:nvPicPr>
          <p:cNvPr id="5" name="Picture 4">
            <a:extLst>
              <a:ext uri="{FF2B5EF4-FFF2-40B4-BE49-F238E27FC236}">
                <a16:creationId xmlns:a16="http://schemas.microsoft.com/office/drawing/2014/main" id="{A98B6FCE-9999-763F-3791-32F157DB3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373" y="1843948"/>
            <a:ext cx="3620278" cy="317010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7932282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C15F-9D48-8E94-5B17-FDCF8882DE0E}"/>
              </a:ext>
            </a:extLst>
          </p:cNvPr>
          <p:cNvSpPr>
            <a:spLocks noGrp="1"/>
          </p:cNvSpPr>
          <p:nvPr>
            <p:ph type="title"/>
          </p:nvPr>
        </p:nvSpPr>
        <p:spPr>
          <a:xfrm>
            <a:off x="1376684" y="307911"/>
            <a:ext cx="9740319" cy="1229766"/>
          </a:xfrm>
        </p:spPr>
        <p:txBody>
          <a:bodyPr>
            <a:normAutofit/>
          </a:bodyPr>
          <a:lstStyle/>
          <a:p>
            <a:r>
              <a:rPr lang="en-US" b="0" i="0" u="none" strike="noStrike" baseline="0" dirty="0">
                <a:latin typeface="TimesNewRomanPSMT"/>
              </a:rPr>
              <a:t>what are the long-term goals of this start-up?</a:t>
            </a:r>
            <a:endParaRPr lang="en-US" dirty="0"/>
          </a:p>
        </p:txBody>
      </p:sp>
      <p:pic>
        <p:nvPicPr>
          <p:cNvPr id="6" name="Picture Placeholder 5">
            <a:extLst>
              <a:ext uri="{FF2B5EF4-FFF2-40B4-BE49-F238E27FC236}">
                <a16:creationId xmlns:a16="http://schemas.microsoft.com/office/drawing/2014/main" id="{07D325C1-4BFD-ECF2-983B-9A0AA70EAD4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185" b="1185"/>
          <a:stretch>
            <a:fillRect/>
          </a:stretch>
        </p:blipFill>
        <p:spPr>
          <a:xfrm>
            <a:off x="7580898" y="2305269"/>
            <a:ext cx="3668712" cy="3390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2C56C150-7EEC-941E-56E0-ADE09CBF0DF4}"/>
              </a:ext>
            </a:extLst>
          </p:cNvPr>
          <p:cNvSpPr>
            <a:spLocks noGrp="1"/>
          </p:cNvSpPr>
          <p:nvPr>
            <p:ph type="body" sz="half" idx="2"/>
          </p:nvPr>
        </p:nvSpPr>
        <p:spPr>
          <a:xfrm>
            <a:off x="942390" y="3083767"/>
            <a:ext cx="5304453" cy="2789684"/>
          </a:xfrm>
        </p:spPr>
        <p:txBody>
          <a:bodyPr>
            <a:normAutofit/>
          </a:bodyPr>
          <a:lstStyle/>
          <a:p>
            <a:r>
              <a:rPr lang="en-US" sz="2400" dirty="0">
                <a:latin typeface="Roboto" panose="02000000000000000000" pitchFamily="2" charset="0"/>
                <a:ea typeface="Roboto" panose="02000000000000000000" pitchFamily="2" charset="0"/>
                <a:cs typeface="Roboto" panose="02000000000000000000" pitchFamily="2" charset="0"/>
              </a:rPr>
              <a:t>The long term goal of this company is to keep improving their AI and be able to counter new ways of fraud through AI and be available on all platforms.</a:t>
            </a:r>
          </a:p>
        </p:txBody>
      </p:sp>
    </p:spTree>
    <p:extLst>
      <p:ext uri="{BB962C8B-B14F-4D97-AF65-F5344CB8AC3E}">
        <p14:creationId xmlns:p14="http://schemas.microsoft.com/office/powerpoint/2010/main" val="164062798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CC8BC93-644A-2AA8-F832-8D8B2B8293D5}"/>
              </a:ext>
            </a:extLst>
          </p:cNvPr>
          <p:cNvPicPr>
            <a:picLocks noChangeAspect="1"/>
          </p:cNvPicPr>
          <p:nvPr/>
        </p:nvPicPr>
        <p:blipFill rotWithShape="1">
          <a:blip r:embed="rId2">
            <a:extLst>
              <a:ext uri="{28A0092B-C50C-407E-A947-70E740481C1C}">
                <a14:useLocalDpi xmlns:a14="http://schemas.microsoft.com/office/drawing/2010/main" val="0"/>
              </a:ext>
            </a:extLst>
          </a:blip>
          <a:srcRect l="6490" t="16310" r="5409" b="14836"/>
          <a:stretch/>
        </p:blipFill>
        <p:spPr>
          <a:xfrm>
            <a:off x="2676331" y="1278294"/>
            <a:ext cx="6839338" cy="4301412"/>
          </a:xfrm>
          <a:prstGeom prst="rect">
            <a:avLst/>
          </a:prstGeom>
        </p:spPr>
      </p:pic>
    </p:spTree>
    <p:extLst>
      <p:ext uri="{BB962C8B-B14F-4D97-AF65-F5344CB8AC3E}">
        <p14:creationId xmlns:p14="http://schemas.microsoft.com/office/powerpoint/2010/main" val="4177337568"/>
      </p:ext>
    </p:extLst>
  </p:cSld>
  <p:clrMapOvr>
    <a:masterClrMapping/>
  </p:clrMapOvr>
  <mc:AlternateContent xmlns:mc="http://schemas.openxmlformats.org/markup-compatibility/2006" xmlns:p14="http://schemas.microsoft.com/office/powerpoint/2010/main">
    <mc:Choice Requires="p14">
      <p:transition spd="slow" p14:dur="30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BDC4-8E16-D800-08C4-C1DC301B18BC}"/>
              </a:ext>
            </a:extLst>
          </p:cNvPr>
          <p:cNvSpPr>
            <a:spLocks noGrp="1"/>
          </p:cNvSpPr>
          <p:nvPr>
            <p:ph type="title"/>
          </p:nvPr>
        </p:nvSpPr>
        <p:spPr>
          <a:xfrm>
            <a:off x="1239187" y="307910"/>
            <a:ext cx="9713626" cy="990396"/>
          </a:xfrm>
        </p:spPr>
        <p:txBody>
          <a:bodyPr>
            <a:normAutofit/>
          </a:bodyPr>
          <a:lstStyle/>
          <a:p>
            <a:r>
              <a:rPr lang="en-US" sz="3600" b="0" i="0" u="none" strike="noStrike" baseline="0" dirty="0">
                <a:latin typeface="TimesNewRomanPSMT"/>
              </a:rPr>
              <a:t>why is this start-up necessary?</a:t>
            </a:r>
            <a:endParaRPr lang="en-US" sz="3600" dirty="0"/>
          </a:p>
        </p:txBody>
      </p:sp>
      <p:pic>
        <p:nvPicPr>
          <p:cNvPr id="6" name="Picture Placeholder 5">
            <a:extLst>
              <a:ext uri="{FF2B5EF4-FFF2-40B4-BE49-F238E27FC236}">
                <a16:creationId xmlns:a16="http://schemas.microsoft.com/office/drawing/2014/main" id="{19DBCBD2-87F5-8588-9DCF-E703D401A34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967" r="13967"/>
          <a:stretch>
            <a:fillRect/>
          </a:stretch>
        </p:blipFill>
        <p:spPr>
          <a:xfrm>
            <a:off x="6594246" y="2208142"/>
            <a:ext cx="4874631" cy="38048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ext Placeholder 3">
            <a:extLst>
              <a:ext uri="{FF2B5EF4-FFF2-40B4-BE49-F238E27FC236}">
                <a16:creationId xmlns:a16="http://schemas.microsoft.com/office/drawing/2014/main" id="{670AFDFC-2CA2-0E61-A87C-5D62D4F3294B}"/>
              </a:ext>
            </a:extLst>
          </p:cNvPr>
          <p:cNvSpPr>
            <a:spLocks noGrp="1"/>
          </p:cNvSpPr>
          <p:nvPr>
            <p:ph type="body" sz="half" idx="2"/>
          </p:nvPr>
        </p:nvSpPr>
        <p:spPr>
          <a:xfrm>
            <a:off x="456594" y="2813179"/>
            <a:ext cx="5934950" cy="2819400"/>
          </a:xfrm>
        </p:spPr>
        <p:txBody>
          <a:bodyPr>
            <a:normAutofit/>
          </a:bodyPr>
          <a:lstStyle/>
          <a:p>
            <a:r>
              <a:rPr lang="en-US" sz="2400" b="0" i="0" dirty="0">
                <a:effectLst/>
                <a:latin typeface="Roboto" panose="02000000000000000000" pitchFamily="2" charset="0"/>
              </a:rPr>
              <a:t>As you have noticed since two months ago, AI can now imitate other people's voices almost perfectly. This unique opportunity is used for phone scams and threats, at least for now, these are the most frequently used cases.</a:t>
            </a:r>
            <a:endParaRPr lang="en-US" sz="2400" dirty="0"/>
          </a:p>
        </p:txBody>
      </p:sp>
    </p:spTree>
    <p:extLst>
      <p:ext uri="{BB962C8B-B14F-4D97-AF65-F5344CB8AC3E}">
        <p14:creationId xmlns:p14="http://schemas.microsoft.com/office/powerpoint/2010/main" val="6682222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6326-5EBA-C61E-8F92-896D491A6E3C}"/>
              </a:ext>
            </a:extLst>
          </p:cNvPr>
          <p:cNvSpPr>
            <a:spLocks noGrp="1"/>
          </p:cNvSpPr>
          <p:nvPr>
            <p:ph type="title"/>
          </p:nvPr>
        </p:nvSpPr>
        <p:spPr>
          <a:xfrm>
            <a:off x="1457789" y="322074"/>
            <a:ext cx="8962090" cy="1190469"/>
          </a:xfrm>
        </p:spPr>
        <p:txBody>
          <a:bodyPr>
            <a:normAutofit/>
          </a:bodyPr>
          <a:lstStyle/>
          <a:p>
            <a:r>
              <a:rPr lang="en-US" b="0" i="0" u="none" strike="noStrike" baseline="0" dirty="0">
                <a:latin typeface="TimesNewRomanPSMT"/>
              </a:rPr>
              <a:t>what benefits will there be for potential stakeholders?</a:t>
            </a:r>
            <a:endParaRPr lang="en-US" dirty="0"/>
          </a:p>
        </p:txBody>
      </p:sp>
      <p:pic>
        <p:nvPicPr>
          <p:cNvPr id="6" name="Picture Placeholder 5">
            <a:extLst>
              <a:ext uri="{FF2B5EF4-FFF2-40B4-BE49-F238E27FC236}">
                <a16:creationId xmlns:a16="http://schemas.microsoft.com/office/drawing/2014/main" id="{2E5B351E-00D5-73A0-1FE0-1006E7D14F6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5218" r="15218"/>
          <a:stretch>
            <a:fillRect/>
          </a:stretch>
        </p:blipFill>
        <p:spPr>
          <a:xfrm>
            <a:off x="7259216" y="2063176"/>
            <a:ext cx="4177700" cy="3996442"/>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19F454EC-425B-B0CF-EE48-76F8B9D42AD1}"/>
              </a:ext>
            </a:extLst>
          </p:cNvPr>
          <p:cNvSpPr>
            <a:spLocks noGrp="1"/>
          </p:cNvSpPr>
          <p:nvPr>
            <p:ph type="body" sz="half" idx="2"/>
          </p:nvPr>
        </p:nvSpPr>
        <p:spPr>
          <a:xfrm>
            <a:off x="755084" y="2934477"/>
            <a:ext cx="5934950" cy="2819400"/>
          </a:xfrm>
        </p:spPr>
        <p:txBody>
          <a:bodyPr>
            <a:normAutofit/>
          </a:bodyPr>
          <a:lstStyle/>
          <a:p>
            <a:r>
              <a:rPr lang="en-US" sz="2800" b="0" i="0" dirty="0">
                <a:effectLst/>
                <a:latin typeface="Roboto" panose="02000000000000000000" pitchFamily="2" charset="0"/>
              </a:rPr>
              <a:t>The benefits of this AI technology will be to protect them from AI fraud in the future. Like phone scams and voice confirmations from strangers.</a:t>
            </a:r>
            <a:endParaRPr lang="en-US" sz="2800" dirty="0"/>
          </a:p>
        </p:txBody>
      </p:sp>
    </p:spTree>
    <p:extLst>
      <p:ext uri="{BB962C8B-B14F-4D97-AF65-F5344CB8AC3E}">
        <p14:creationId xmlns:p14="http://schemas.microsoft.com/office/powerpoint/2010/main" val="2216817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E097-EDEE-1C2F-B5BF-E9F6482E5061}"/>
              </a:ext>
            </a:extLst>
          </p:cNvPr>
          <p:cNvSpPr>
            <a:spLocks noGrp="1"/>
          </p:cNvSpPr>
          <p:nvPr>
            <p:ph type="title"/>
          </p:nvPr>
        </p:nvSpPr>
        <p:spPr>
          <a:xfrm>
            <a:off x="2279017" y="503852"/>
            <a:ext cx="8012169" cy="1152331"/>
          </a:xfrm>
        </p:spPr>
        <p:txBody>
          <a:bodyPr>
            <a:normAutofit/>
          </a:bodyPr>
          <a:lstStyle/>
          <a:p>
            <a:r>
              <a:rPr lang="en-US" b="0" kern="0" dirty="0">
                <a:effectLst/>
                <a:latin typeface="TimesNewRomanPSMT"/>
                <a:ea typeface="Calibri" panose="020F0502020204030204" pitchFamily="34" charset="0"/>
                <a:cs typeface="TimesNewRomanPSMT"/>
              </a:rPr>
              <a:t>why should this idea be even taken into account?</a:t>
            </a:r>
            <a:endParaRPr lang="en-US" sz="4800" b="0" dirty="0"/>
          </a:p>
        </p:txBody>
      </p:sp>
      <p:sp>
        <p:nvSpPr>
          <p:cNvPr id="4" name="Text Placeholder 3">
            <a:extLst>
              <a:ext uri="{FF2B5EF4-FFF2-40B4-BE49-F238E27FC236}">
                <a16:creationId xmlns:a16="http://schemas.microsoft.com/office/drawing/2014/main" id="{B64A0E9A-5472-685D-7E4A-F3D8B5FAA72B}"/>
              </a:ext>
            </a:extLst>
          </p:cNvPr>
          <p:cNvSpPr>
            <a:spLocks noGrp="1"/>
          </p:cNvSpPr>
          <p:nvPr>
            <p:ph type="body" sz="half" idx="2"/>
          </p:nvPr>
        </p:nvSpPr>
        <p:spPr>
          <a:xfrm>
            <a:off x="325964" y="2962469"/>
            <a:ext cx="5770036" cy="3149082"/>
          </a:xfrm>
        </p:spPr>
        <p:txBody>
          <a:bodyPr>
            <a:noAutofit/>
          </a:bodyPr>
          <a:lstStyle/>
          <a:p>
            <a:r>
              <a:rPr lang="en-US" sz="2400" b="0" i="0" dirty="0">
                <a:effectLst/>
                <a:latin typeface="Roboto" panose="02000000000000000000" pitchFamily="2" charset="0"/>
              </a:rPr>
              <a:t>It is important to start making AI that recognizes AI attacks and stops them or at least warns us in time. Recognizing near-perfect AI voice imitations is not overwhelming for humans, and that's why we need AI applications to help us recognize fake attacks.</a:t>
            </a:r>
            <a:endParaRPr lang="en-US" sz="2400" dirty="0"/>
          </a:p>
        </p:txBody>
      </p:sp>
      <p:pic>
        <p:nvPicPr>
          <p:cNvPr id="6" name="Picture 5">
            <a:extLst>
              <a:ext uri="{FF2B5EF4-FFF2-40B4-BE49-F238E27FC236}">
                <a16:creationId xmlns:a16="http://schemas.microsoft.com/office/drawing/2014/main" id="{CCC52F0C-52A8-36CE-08B4-89BEC79A2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101" y="3007878"/>
            <a:ext cx="5440368" cy="3058264"/>
          </a:xfrm>
          <a:prstGeom prst="rect">
            <a:avLst/>
          </a:prstGeom>
          <a:ln>
            <a:noFill/>
          </a:ln>
          <a:effectLst>
            <a:softEdge rad="112500"/>
          </a:effectLst>
        </p:spPr>
      </p:pic>
    </p:spTree>
    <p:extLst>
      <p:ext uri="{BB962C8B-B14F-4D97-AF65-F5344CB8AC3E}">
        <p14:creationId xmlns:p14="http://schemas.microsoft.com/office/powerpoint/2010/main" val="35358105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2FBB-48C3-1D56-1E4F-F5CAB29D5939}"/>
              </a:ext>
            </a:extLst>
          </p:cNvPr>
          <p:cNvSpPr>
            <a:spLocks noGrp="1"/>
          </p:cNvSpPr>
          <p:nvPr>
            <p:ph type="title"/>
          </p:nvPr>
        </p:nvSpPr>
        <p:spPr>
          <a:xfrm>
            <a:off x="2251865" y="294084"/>
            <a:ext cx="7688269" cy="1261841"/>
          </a:xfrm>
        </p:spPr>
        <p:txBody>
          <a:bodyPr>
            <a:normAutofit/>
          </a:bodyPr>
          <a:lstStyle/>
          <a:p>
            <a:r>
              <a:rPr lang="en-US" b="0" i="0" u="none" strike="noStrike" baseline="0" dirty="0">
                <a:latin typeface="TimesNewRomanPSMT"/>
              </a:rPr>
              <a:t>what makes you different from other competitors?</a:t>
            </a:r>
            <a:endParaRPr lang="en-US" dirty="0"/>
          </a:p>
        </p:txBody>
      </p:sp>
      <p:sp>
        <p:nvSpPr>
          <p:cNvPr id="4" name="Text Placeholder 3">
            <a:extLst>
              <a:ext uri="{FF2B5EF4-FFF2-40B4-BE49-F238E27FC236}">
                <a16:creationId xmlns:a16="http://schemas.microsoft.com/office/drawing/2014/main" id="{C7D844C0-9044-97AD-A05B-05391BAD7DFE}"/>
              </a:ext>
            </a:extLst>
          </p:cNvPr>
          <p:cNvSpPr>
            <a:spLocks noGrp="1"/>
          </p:cNvSpPr>
          <p:nvPr>
            <p:ph type="body" sz="half" idx="2"/>
          </p:nvPr>
        </p:nvSpPr>
        <p:spPr>
          <a:xfrm>
            <a:off x="426060" y="3080105"/>
            <a:ext cx="5864902" cy="3147323"/>
          </a:xfrm>
        </p:spPr>
        <p:txBody>
          <a:bodyPr>
            <a:normAutofit/>
          </a:bodyPr>
          <a:lstStyle/>
          <a:p>
            <a:r>
              <a:rPr lang="en-US" sz="2400" b="0" i="0" dirty="0">
                <a:effectLst/>
                <a:latin typeface="Roboto" panose="02000000000000000000" pitchFamily="2" charset="0"/>
              </a:rPr>
              <a:t>Our company differs from others with the idea of ​​making quality and well-tested AI that is at least 80 percent usable. Most companies make their products in a very short time, but do not test them enough for serious problems that may arise.</a:t>
            </a:r>
            <a:endParaRPr lang="en-US" sz="2400" dirty="0"/>
          </a:p>
        </p:txBody>
      </p:sp>
      <p:pic>
        <p:nvPicPr>
          <p:cNvPr id="5" name="Picture 4">
            <a:extLst>
              <a:ext uri="{FF2B5EF4-FFF2-40B4-BE49-F238E27FC236}">
                <a16:creationId xmlns:a16="http://schemas.microsoft.com/office/drawing/2014/main" id="{A67AD972-06F1-DBBC-C62D-1AD07BB671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957" y="2799184"/>
            <a:ext cx="4901718" cy="3021894"/>
          </a:xfrm>
          <a:prstGeom prst="roundRect">
            <a:avLst>
              <a:gd name="adj" fmla="val 2125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17666731"/>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DCF4-5A77-F802-FF8B-67C77660E699}"/>
              </a:ext>
            </a:extLst>
          </p:cNvPr>
          <p:cNvSpPr>
            <a:spLocks noGrp="1"/>
          </p:cNvSpPr>
          <p:nvPr>
            <p:ph type="title"/>
          </p:nvPr>
        </p:nvSpPr>
        <p:spPr>
          <a:xfrm>
            <a:off x="1549037" y="242596"/>
            <a:ext cx="9423763" cy="1268963"/>
          </a:xfrm>
        </p:spPr>
        <p:txBody>
          <a:bodyPr>
            <a:noAutofit/>
          </a:bodyPr>
          <a:lstStyle/>
          <a:p>
            <a:r>
              <a:rPr lang="en-US" sz="2800" b="0" i="0" u="none" strike="noStrike" baseline="0" dirty="0">
                <a:latin typeface="TimesNewRomanPSMT"/>
              </a:rPr>
              <a:t>what forms of budgeting will you have – where will the resources for establishing</a:t>
            </a:r>
            <a:br>
              <a:rPr lang="en-US" sz="2800" b="0" i="0" u="none" strike="noStrike" baseline="0" dirty="0">
                <a:latin typeface="TimesNewRomanPSMT"/>
              </a:rPr>
            </a:br>
            <a:r>
              <a:rPr lang="en-US" sz="2800" b="0" i="0" u="none" strike="noStrike" baseline="0" dirty="0">
                <a:latin typeface="TimesNewRomanPSMT"/>
              </a:rPr>
              <a:t>this start-up come from?</a:t>
            </a:r>
            <a:endParaRPr lang="en-US" sz="2800" dirty="0"/>
          </a:p>
        </p:txBody>
      </p:sp>
      <p:pic>
        <p:nvPicPr>
          <p:cNvPr id="6" name="Picture Placeholder 5">
            <a:extLst>
              <a:ext uri="{FF2B5EF4-FFF2-40B4-BE49-F238E27FC236}">
                <a16:creationId xmlns:a16="http://schemas.microsoft.com/office/drawing/2014/main" id="{10BC747A-07E3-45BE-21E3-99E3A13095D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222" r="13222"/>
          <a:stretch>
            <a:fillRect/>
          </a:stretch>
        </p:blipFill>
        <p:spPr>
          <a:xfrm>
            <a:off x="1287623" y="1934187"/>
            <a:ext cx="2841797" cy="2573883"/>
          </a:xfrm>
          <a:prstGeom prst="rect">
            <a:avLst/>
          </a:prstGeom>
          <a:ln>
            <a:noFill/>
          </a:ln>
          <a:effectLst>
            <a:softEdge rad="112500"/>
          </a:effectLst>
        </p:spPr>
      </p:pic>
      <p:sp>
        <p:nvSpPr>
          <p:cNvPr id="4" name="Text Placeholder 3">
            <a:extLst>
              <a:ext uri="{FF2B5EF4-FFF2-40B4-BE49-F238E27FC236}">
                <a16:creationId xmlns:a16="http://schemas.microsoft.com/office/drawing/2014/main" id="{2EE48223-9395-1EC8-2980-F25FD348635E}"/>
              </a:ext>
            </a:extLst>
          </p:cNvPr>
          <p:cNvSpPr>
            <a:spLocks noGrp="1"/>
          </p:cNvSpPr>
          <p:nvPr>
            <p:ph type="body" sz="half" idx="2"/>
          </p:nvPr>
        </p:nvSpPr>
        <p:spPr>
          <a:xfrm>
            <a:off x="331238" y="4706762"/>
            <a:ext cx="5052526" cy="1637353"/>
          </a:xfrm>
        </p:spPr>
        <p:txBody>
          <a:bodyPr>
            <a:noAutofit/>
          </a:bodyPr>
          <a:lstStyle/>
          <a:p>
            <a:r>
              <a:rPr lang="en-US" sz="2400" dirty="0">
                <a:latin typeface="Roboto" panose="02000000000000000000" pitchFamily="2" charset="0"/>
                <a:ea typeface="Roboto" panose="02000000000000000000" pitchFamily="2" charset="0"/>
                <a:cs typeface="Roboto" panose="02000000000000000000" pitchFamily="2" charset="0"/>
              </a:rPr>
              <a:t>For resources and budget, I can present my idea for a company to Elon Musk who supports ideas that have great potential.</a:t>
            </a:r>
          </a:p>
        </p:txBody>
      </p:sp>
      <p:pic>
        <p:nvPicPr>
          <p:cNvPr id="8" name="Picture 7">
            <a:extLst>
              <a:ext uri="{FF2B5EF4-FFF2-40B4-BE49-F238E27FC236}">
                <a16:creationId xmlns:a16="http://schemas.microsoft.com/office/drawing/2014/main" id="{56E01554-1B35-E63B-6ADA-97D85F237BE7}"/>
              </a:ext>
            </a:extLst>
          </p:cNvPr>
          <p:cNvPicPr>
            <a:picLocks noChangeAspect="1"/>
          </p:cNvPicPr>
          <p:nvPr/>
        </p:nvPicPr>
        <p:blipFill>
          <a:blip r:embed="rId3"/>
          <a:stretch>
            <a:fillRect/>
          </a:stretch>
        </p:blipFill>
        <p:spPr>
          <a:xfrm>
            <a:off x="6663026" y="2586646"/>
            <a:ext cx="4988338" cy="1268963"/>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4BD9F9C3-7961-3C6F-114C-9DEB8A8AAA35}"/>
              </a:ext>
            </a:extLst>
          </p:cNvPr>
          <p:cNvSpPr txBox="1"/>
          <p:nvPr/>
        </p:nvSpPr>
        <p:spPr>
          <a:xfrm>
            <a:off x="6808238" y="4413381"/>
            <a:ext cx="4988338" cy="1569660"/>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Tradewindfinance</a:t>
            </a:r>
            <a:r>
              <a:rPr lang="bg-BG" sz="2400" dirty="0">
                <a:latin typeface="Roboto" panose="02000000000000000000" pitchFamily="2" charset="0"/>
                <a:ea typeface="Roboto" panose="02000000000000000000" pitchFamily="2" charset="0"/>
                <a:cs typeface="Roboto" panose="02000000000000000000" pitchFamily="2" charset="0"/>
              </a:rPr>
              <a:t> </a:t>
            </a:r>
            <a:r>
              <a:rPr lang="en-US" sz="2400" dirty="0">
                <a:latin typeface="Roboto" panose="02000000000000000000" pitchFamily="2" charset="0"/>
                <a:ea typeface="Roboto" panose="02000000000000000000" pitchFamily="2" charset="0"/>
                <a:cs typeface="Roboto" panose="02000000000000000000" pitchFamily="2" charset="0"/>
              </a:rPr>
              <a:t>is a site that helps develop new business companies by giving them the resources they need to start.</a:t>
            </a:r>
          </a:p>
        </p:txBody>
      </p:sp>
    </p:spTree>
    <p:extLst>
      <p:ext uri="{BB962C8B-B14F-4D97-AF65-F5344CB8AC3E}">
        <p14:creationId xmlns:p14="http://schemas.microsoft.com/office/powerpoint/2010/main" val="9706711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2370E-5794-D08D-AF21-304486234A2F}"/>
              </a:ext>
            </a:extLst>
          </p:cNvPr>
          <p:cNvSpPr>
            <a:spLocks noGrp="1"/>
          </p:cNvSpPr>
          <p:nvPr>
            <p:ph type="title"/>
          </p:nvPr>
        </p:nvSpPr>
        <p:spPr>
          <a:xfrm>
            <a:off x="1679666" y="350066"/>
            <a:ext cx="9330456" cy="798388"/>
          </a:xfrm>
        </p:spPr>
        <p:txBody>
          <a:bodyPr>
            <a:normAutofit/>
          </a:bodyPr>
          <a:lstStyle/>
          <a:p>
            <a:r>
              <a:rPr lang="en-US" b="0" i="0" u="none" strike="noStrike" baseline="0" dirty="0">
                <a:latin typeface="TimesNewRomanPSMT"/>
              </a:rPr>
              <a:t>how many employees would you need?</a:t>
            </a:r>
            <a:endParaRPr lang="en-US" dirty="0"/>
          </a:p>
        </p:txBody>
      </p:sp>
      <p:pic>
        <p:nvPicPr>
          <p:cNvPr id="6" name="Picture Placeholder 5">
            <a:extLst>
              <a:ext uri="{FF2B5EF4-FFF2-40B4-BE49-F238E27FC236}">
                <a16:creationId xmlns:a16="http://schemas.microsoft.com/office/drawing/2014/main" id="{AF4E82B2-D687-3B9B-D8AB-6FF94739A5E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846" r="3846"/>
          <a:stretch>
            <a:fillRect/>
          </a:stretch>
        </p:blipFill>
        <p:spPr>
          <a:xfrm>
            <a:off x="7371183" y="2124279"/>
            <a:ext cx="3501053" cy="379280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 Placeholder 3">
            <a:extLst>
              <a:ext uri="{FF2B5EF4-FFF2-40B4-BE49-F238E27FC236}">
                <a16:creationId xmlns:a16="http://schemas.microsoft.com/office/drawing/2014/main" id="{23CCF2F7-6256-AEC7-9783-6129B24ECA61}"/>
              </a:ext>
            </a:extLst>
          </p:cNvPr>
          <p:cNvSpPr>
            <a:spLocks noGrp="1"/>
          </p:cNvSpPr>
          <p:nvPr>
            <p:ph type="body" sz="half" idx="2"/>
          </p:nvPr>
        </p:nvSpPr>
        <p:spPr>
          <a:xfrm>
            <a:off x="974544" y="2621904"/>
            <a:ext cx="5192990" cy="3652764"/>
          </a:xfrm>
        </p:spPr>
        <p:txBody>
          <a:bodyPr>
            <a:noAutofit/>
          </a:bodyPr>
          <a:lstStyle/>
          <a:p>
            <a:r>
              <a:rPr lang="en-US" sz="2400" dirty="0">
                <a:latin typeface="Roboto" panose="02000000000000000000" pitchFamily="2" charset="0"/>
                <a:ea typeface="Roboto" panose="02000000000000000000" pitchFamily="2" charset="0"/>
                <a:cs typeface="Roboto" panose="02000000000000000000" pitchFamily="2" charset="0"/>
              </a:rPr>
              <a:t>I will need only 7 people to start the company. Four will develop the AI ​​itself, and the other three will work on implementing the Windows platform. Over time, as we add new extras and on more platforms, the team will get bigger and bigger.</a:t>
            </a:r>
          </a:p>
        </p:txBody>
      </p:sp>
    </p:spTree>
    <p:extLst>
      <p:ext uri="{BB962C8B-B14F-4D97-AF65-F5344CB8AC3E}">
        <p14:creationId xmlns:p14="http://schemas.microsoft.com/office/powerpoint/2010/main" val="31414499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394E-E467-309E-74FE-DB5920D9B6C8}"/>
              </a:ext>
            </a:extLst>
          </p:cNvPr>
          <p:cNvSpPr>
            <a:spLocks noGrp="1"/>
          </p:cNvSpPr>
          <p:nvPr>
            <p:ph type="title"/>
          </p:nvPr>
        </p:nvSpPr>
        <p:spPr>
          <a:xfrm>
            <a:off x="1836460" y="199582"/>
            <a:ext cx="8519079" cy="1159937"/>
          </a:xfrm>
        </p:spPr>
        <p:txBody>
          <a:bodyPr>
            <a:normAutofit/>
          </a:bodyPr>
          <a:lstStyle/>
          <a:p>
            <a:r>
              <a:rPr lang="en-US" b="0" i="0" u="none" strike="noStrike" baseline="0" dirty="0">
                <a:latin typeface="TimesNewRomanPSMT"/>
              </a:rPr>
              <a:t>what sites could you use in order to look for employees?</a:t>
            </a:r>
            <a:endParaRPr lang="en-US" dirty="0"/>
          </a:p>
        </p:txBody>
      </p:sp>
      <p:sp>
        <p:nvSpPr>
          <p:cNvPr id="4" name="Text Placeholder 3">
            <a:extLst>
              <a:ext uri="{FF2B5EF4-FFF2-40B4-BE49-F238E27FC236}">
                <a16:creationId xmlns:a16="http://schemas.microsoft.com/office/drawing/2014/main" id="{F3A95FD4-E5F0-0773-BE8D-E19E95E4F757}"/>
              </a:ext>
            </a:extLst>
          </p:cNvPr>
          <p:cNvSpPr>
            <a:spLocks noGrp="1"/>
          </p:cNvSpPr>
          <p:nvPr>
            <p:ph type="body" sz="half" idx="2"/>
          </p:nvPr>
        </p:nvSpPr>
        <p:spPr>
          <a:xfrm>
            <a:off x="686936" y="3657600"/>
            <a:ext cx="4697964" cy="1990551"/>
          </a:xfrm>
        </p:spPr>
        <p:txBody>
          <a:bodyPr>
            <a:noAutofit/>
          </a:bodyPr>
          <a:lstStyle/>
          <a:p>
            <a:r>
              <a:rPr lang="en-US" sz="3200" dirty="0">
                <a:latin typeface="Roboto" panose="02000000000000000000" pitchFamily="2" charset="0"/>
                <a:ea typeface="Roboto" panose="02000000000000000000" pitchFamily="2" charset="0"/>
                <a:cs typeface="Roboto" panose="02000000000000000000" pitchFamily="2" charset="0"/>
              </a:rPr>
              <a:t>To search for workers, I would use sites such as </a:t>
            </a:r>
            <a:r>
              <a:rPr lang="en-US" sz="3200" dirty="0">
                <a:latin typeface="Roboto" panose="02000000000000000000" pitchFamily="2" charset="0"/>
                <a:ea typeface="Roboto" panose="02000000000000000000" pitchFamily="2" charset="0"/>
                <a:cs typeface="Roboto" panose="02000000000000000000" pitchFamily="2" charset="0"/>
                <a:hlinkClick r:id="rId2"/>
              </a:rPr>
              <a:t>Jobs.bg</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3"/>
              </a:rPr>
              <a:t>Dev.bg</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4"/>
              </a:rPr>
              <a:t>LinkedIn</a:t>
            </a:r>
            <a:r>
              <a:rPr lang="en-US" sz="3200" dirty="0">
                <a:latin typeface="Roboto" panose="02000000000000000000" pitchFamily="2" charset="0"/>
                <a:ea typeface="Roboto" panose="02000000000000000000" pitchFamily="2" charset="0"/>
                <a:cs typeface="Roboto" panose="02000000000000000000" pitchFamily="2" charset="0"/>
              </a:rPr>
              <a:t>, </a:t>
            </a:r>
            <a:r>
              <a:rPr lang="en-US" sz="3200" dirty="0">
                <a:latin typeface="Roboto" panose="02000000000000000000" pitchFamily="2" charset="0"/>
                <a:ea typeface="Roboto" panose="02000000000000000000" pitchFamily="2" charset="0"/>
                <a:cs typeface="Roboto" panose="02000000000000000000" pitchFamily="2" charset="0"/>
                <a:hlinkClick r:id="rId5"/>
              </a:rPr>
              <a:t>Zaplata.bg</a:t>
            </a:r>
            <a:endParaRPr lang="en-US" sz="3200" dirty="0">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B252C55F-97FE-348D-5C41-851C58B04F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440" y="2069102"/>
            <a:ext cx="4195665" cy="1276303"/>
          </a:xfrm>
          <a:prstGeom prst="rect">
            <a:avLst/>
          </a:prstGeom>
        </p:spPr>
      </p:pic>
      <p:pic>
        <p:nvPicPr>
          <p:cNvPr id="12" name="Picture 11">
            <a:extLst>
              <a:ext uri="{FF2B5EF4-FFF2-40B4-BE49-F238E27FC236}">
                <a16:creationId xmlns:a16="http://schemas.microsoft.com/office/drawing/2014/main" id="{E34DD2F6-9ADE-0500-0D8B-EAECF7327B0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36260" y="2069102"/>
            <a:ext cx="4392523" cy="1359898"/>
          </a:xfrm>
          <a:prstGeom prst="rect">
            <a:avLst/>
          </a:prstGeom>
        </p:spPr>
      </p:pic>
      <p:pic>
        <p:nvPicPr>
          <p:cNvPr id="14" name="Picture 13">
            <a:extLst>
              <a:ext uri="{FF2B5EF4-FFF2-40B4-BE49-F238E27FC236}">
                <a16:creationId xmlns:a16="http://schemas.microsoft.com/office/drawing/2014/main" id="{14B52AC9-44A8-2295-5BA6-86A55C62B5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6260" y="5396607"/>
            <a:ext cx="4238111" cy="1068079"/>
          </a:xfrm>
          <a:prstGeom prst="rect">
            <a:avLst/>
          </a:prstGeom>
        </p:spPr>
      </p:pic>
      <p:pic>
        <p:nvPicPr>
          <p:cNvPr id="18" name="Picture 17">
            <a:extLst>
              <a:ext uri="{FF2B5EF4-FFF2-40B4-BE49-F238E27FC236}">
                <a16:creationId xmlns:a16="http://schemas.microsoft.com/office/drawing/2014/main" id="{AEE4B69B-2857-F3A0-493A-31633342A18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36260" y="3809073"/>
            <a:ext cx="4280556" cy="1142146"/>
          </a:xfrm>
          <a:prstGeom prst="rect">
            <a:avLst/>
          </a:prstGeom>
        </p:spPr>
      </p:pic>
    </p:spTree>
    <p:extLst>
      <p:ext uri="{BB962C8B-B14F-4D97-AF65-F5344CB8AC3E}">
        <p14:creationId xmlns:p14="http://schemas.microsoft.com/office/powerpoint/2010/main" val="41538115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D7B24-719E-6D85-2C6B-55D36DB0B34C}"/>
              </a:ext>
            </a:extLst>
          </p:cNvPr>
          <p:cNvSpPr>
            <a:spLocks noGrp="1"/>
          </p:cNvSpPr>
          <p:nvPr>
            <p:ph type="title"/>
          </p:nvPr>
        </p:nvSpPr>
        <p:spPr>
          <a:xfrm>
            <a:off x="1875567" y="458052"/>
            <a:ext cx="8756129" cy="1370748"/>
          </a:xfrm>
        </p:spPr>
        <p:txBody>
          <a:bodyPr>
            <a:noAutofit/>
          </a:bodyPr>
          <a:lstStyle/>
          <a:p>
            <a:r>
              <a:rPr lang="en-US" b="0" i="0" u="none" strike="noStrike" baseline="0" dirty="0">
                <a:latin typeface="TimesNewRomanPSMT"/>
              </a:rPr>
              <a:t>what kind of technologies will you be using in order to enhance the work</a:t>
            </a:r>
            <a:r>
              <a:rPr lang="en-US" b="0" dirty="0">
                <a:latin typeface="TimesNewRomanPSMT"/>
              </a:rPr>
              <a:t>?</a:t>
            </a:r>
            <a:endParaRPr lang="en-US" dirty="0"/>
          </a:p>
        </p:txBody>
      </p:sp>
      <p:pic>
        <p:nvPicPr>
          <p:cNvPr id="6" name="Picture Placeholder 5">
            <a:extLst>
              <a:ext uri="{FF2B5EF4-FFF2-40B4-BE49-F238E27FC236}">
                <a16:creationId xmlns:a16="http://schemas.microsoft.com/office/drawing/2014/main" id="{8FA249FD-77A4-E452-DA9E-936B7124A48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283" r="4283"/>
          <a:stretch>
            <a:fillRect/>
          </a:stretch>
        </p:blipFill>
        <p:spPr>
          <a:xfrm>
            <a:off x="6509541" y="2426829"/>
            <a:ext cx="1385390" cy="1515165"/>
          </a:xfrm>
          <a:prstGeom prst="rect">
            <a:avLst/>
          </a:prstGeom>
          <a:ln>
            <a:noFill/>
          </a:ln>
          <a:effectLst>
            <a:outerShdw blurRad="190500" algn="tl" rotWithShape="0">
              <a:srgbClr val="000000">
                <a:alpha val="70000"/>
              </a:srgbClr>
            </a:outerShdw>
          </a:effectLst>
        </p:spPr>
      </p:pic>
      <p:sp>
        <p:nvSpPr>
          <p:cNvPr id="4" name="Text Placeholder 3">
            <a:extLst>
              <a:ext uri="{FF2B5EF4-FFF2-40B4-BE49-F238E27FC236}">
                <a16:creationId xmlns:a16="http://schemas.microsoft.com/office/drawing/2014/main" id="{4C99F3EC-B9DB-FB48-74A5-E929F16C73D2}"/>
              </a:ext>
            </a:extLst>
          </p:cNvPr>
          <p:cNvSpPr>
            <a:spLocks noGrp="1"/>
          </p:cNvSpPr>
          <p:nvPr>
            <p:ph type="body" sz="half" idx="2"/>
          </p:nvPr>
        </p:nvSpPr>
        <p:spPr>
          <a:xfrm>
            <a:off x="442564" y="2799276"/>
            <a:ext cx="5537718" cy="3220651"/>
          </a:xfrm>
        </p:spPr>
        <p:txBody>
          <a:bodyPr>
            <a:noAutofit/>
          </a:bodyPr>
          <a:lstStyle/>
          <a:p>
            <a:r>
              <a:rPr lang="en-US" sz="2400" dirty="0"/>
              <a:t>The Pycharm professional application will be used to create the AI. Programming language Python and for database Azure SQL Database.</a:t>
            </a:r>
          </a:p>
          <a:p>
            <a:r>
              <a:rPr lang="en-US" sz="2400" dirty="0"/>
              <a:t>For a platform at work we will use GitHub.</a:t>
            </a:r>
          </a:p>
        </p:txBody>
      </p:sp>
      <p:pic>
        <p:nvPicPr>
          <p:cNvPr id="10" name="Picture 9">
            <a:extLst>
              <a:ext uri="{FF2B5EF4-FFF2-40B4-BE49-F238E27FC236}">
                <a16:creationId xmlns:a16="http://schemas.microsoft.com/office/drawing/2014/main" id="{277F2AD0-DF7F-2CB1-CBFB-0CC6A2F24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2815" y="4505816"/>
            <a:ext cx="2195444" cy="1705948"/>
          </a:xfrm>
          <a:prstGeom prst="rect">
            <a:avLst/>
          </a:prstGeom>
        </p:spPr>
      </p:pic>
      <p:pic>
        <p:nvPicPr>
          <p:cNvPr id="12" name="Picture 11">
            <a:extLst>
              <a:ext uri="{FF2B5EF4-FFF2-40B4-BE49-F238E27FC236}">
                <a16:creationId xmlns:a16="http://schemas.microsoft.com/office/drawing/2014/main" id="{584CDE86-8EA4-F1B8-8EA3-EED1B8532F11}"/>
              </a:ext>
            </a:extLst>
          </p:cNvPr>
          <p:cNvPicPr>
            <a:picLocks noChangeAspect="1"/>
          </p:cNvPicPr>
          <p:nvPr/>
        </p:nvPicPr>
        <p:blipFill rotWithShape="1">
          <a:blip r:embed="rId4">
            <a:extLst>
              <a:ext uri="{28A0092B-C50C-407E-A947-70E740481C1C}">
                <a14:useLocalDpi xmlns:a14="http://schemas.microsoft.com/office/drawing/2010/main" val="0"/>
              </a:ext>
            </a:extLst>
          </a:blip>
          <a:srcRect l="10292" t="15682" r="9169" b="8619"/>
          <a:stretch/>
        </p:blipFill>
        <p:spPr>
          <a:xfrm>
            <a:off x="6373986" y="4409602"/>
            <a:ext cx="1917412" cy="1802162"/>
          </a:xfrm>
          <a:prstGeom prst="rect">
            <a:avLst/>
          </a:prstGeom>
        </p:spPr>
      </p:pic>
      <p:pic>
        <p:nvPicPr>
          <p:cNvPr id="14" name="Picture 13">
            <a:extLst>
              <a:ext uri="{FF2B5EF4-FFF2-40B4-BE49-F238E27FC236}">
                <a16:creationId xmlns:a16="http://schemas.microsoft.com/office/drawing/2014/main" id="{F7299343-3509-78F7-27E2-DED8EE0AE869}"/>
              </a:ext>
            </a:extLst>
          </p:cNvPr>
          <p:cNvPicPr>
            <a:picLocks noChangeAspect="1"/>
          </p:cNvPicPr>
          <p:nvPr/>
        </p:nvPicPr>
        <p:blipFill rotWithShape="1">
          <a:blip r:embed="rId5">
            <a:extLst>
              <a:ext uri="{28A0092B-C50C-407E-A947-70E740481C1C}">
                <a14:useLocalDpi xmlns:a14="http://schemas.microsoft.com/office/drawing/2010/main" val="0"/>
              </a:ext>
            </a:extLst>
          </a:blip>
          <a:srcRect l="8129" t="9533" r="5334" b="15151"/>
          <a:stretch/>
        </p:blipFill>
        <p:spPr>
          <a:xfrm>
            <a:off x="8810416" y="2743198"/>
            <a:ext cx="2901821" cy="1063691"/>
          </a:xfrm>
          <a:prstGeom prst="rect">
            <a:avLst/>
          </a:prstGeom>
        </p:spPr>
      </p:pic>
    </p:spTree>
    <p:extLst>
      <p:ext uri="{BB962C8B-B14F-4D97-AF65-F5344CB8AC3E}">
        <p14:creationId xmlns:p14="http://schemas.microsoft.com/office/powerpoint/2010/main" val="3448722456"/>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387</TotalTime>
  <Words>453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Roboto</vt:lpstr>
      <vt:lpstr>Rockwell</vt:lpstr>
      <vt:lpstr>TimesNewRomanPSMT</vt:lpstr>
      <vt:lpstr>Damask</vt:lpstr>
      <vt:lpstr>AI Protection/security</vt:lpstr>
      <vt:lpstr>why is this start-up necessary?</vt:lpstr>
      <vt:lpstr>what benefits will there be for potential stakeholders?</vt:lpstr>
      <vt:lpstr>why should this idea be even taken into account?</vt:lpstr>
      <vt:lpstr>what makes you different from other competitors?</vt:lpstr>
      <vt:lpstr>what forms of budgeting will you have – where will the resources for establishing this start-up come from?</vt:lpstr>
      <vt:lpstr>how many employees would you need?</vt:lpstr>
      <vt:lpstr>what sites could you use in order to look for employees?</vt:lpstr>
      <vt:lpstr>what kind of technologies will you be using in order to enhance the work?</vt:lpstr>
      <vt:lpstr>what are the long-term goals of this start-up?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Security</dc:title>
  <dc:creator>Rafi</dc:creator>
  <cp:lastModifiedBy>Rafi</cp:lastModifiedBy>
  <cp:revision>11</cp:revision>
  <dcterms:created xsi:type="dcterms:W3CDTF">2023-04-06T13:51:55Z</dcterms:created>
  <dcterms:modified xsi:type="dcterms:W3CDTF">2023-04-20T20:53:48Z</dcterms:modified>
</cp:coreProperties>
</file>