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hxCZZGF7/Eb/UqsmBH70iM3De8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0" name="Google Shape;260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6" name="Google Shape;266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2" name="Google Shape;27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3" name="Google Shape;28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2" name="Google Shape;30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9" name="Google Shape;309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0" name="Google Shape;320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2" name="Google Shape;332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0" name="Google Shape;19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3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3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3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3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27" name="Google Shape;27;p3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3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30" name="Google Shape;30;p3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31" name="Google Shape;31;p3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32" name="Google Shape;32;p3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3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3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4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4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4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4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4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4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4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03" name="Google Shape;103;p4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800" u="none" cap="none" strike="noStrike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4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4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4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  <p:sp>
        <p:nvSpPr>
          <p:cNvPr id="118" name="Google Shape;118;p4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bg-BG" sz="8000" u="none" cap="none" strike="noStrike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4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4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4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4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4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4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3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3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3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3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3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3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3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3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3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3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4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4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4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4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3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3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3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3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411"/>
              </a:schemeClr>
            </a:solidFill>
            <a:ln>
              <a:noFill/>
            </a:ln>
          </p:spPr>
        </p:sp>
        <p:sp>
          <p:nvSpPr>
            <p:cNvPr id="10" name="Google Shape;10;p3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3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372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3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411"/>
              </a:srgbClr>
            </a:solidFill>
            <a:ln>
              <a:noFill/>
            </a:ln>
          </p:spPr>
        </p:sp>
        <p:sp>
          <p:nvSpPr>
            <p:cNvPr id="13" name="Google Shape;13;p3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411"/>
              </a:srgbClr>
            </a:solidFill>
            <a:ln>
              <a:noFill/>
            </a:ln>
          </p:spPr>
        </p:sp>
        <p:sp>
          <p:nvSpPr>
            <p:cNvPr id="14" name="Google Shape;14;p3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313"/>
              </a:schemeClr>
            </a:solidFill>
            <a:ln>
              <a:noFill/>
            </a:ln>
          </p:spPr>
        </p:sp>
        <p:sp>
          <p:nvSpPr>
            <p:cNvPr id="15" name="Google Shape;15;p3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3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31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7;p3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3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3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3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3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bg-BG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jpg"/><Relationship Id="rId4" Type="http://schemas.openxmlformats.org/officeDocument/2006/relationships/image" Target="../media/image17.jpg"/><Relationship Id="rId5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n.wikipedia.org/wiki/Cave_painting" TargetMode="External"/><Relationship Id="rId4" Type="http://schemas.openxmlformats.org/officeDocument/2006/relationships/hyperlink" Target="https://sites.utexas.edu/dsb/tokens/the-evolution-of-writin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www.history.com/topics/inventions/telegraph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eta.com/smart-glasses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9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hyperlink" Target="https://bg.wikipedia.org/wiki/HTTP" TargetMode="External"/><Relationship Id="rId10" Type="http://schemas.openxmlformats.org/officeDocument/2006/relationships/hyperlink" Target="https://bg.wikipedia.org/wiki/IP" TargetMode="External"/><Relationship Id="rId13" Type="http://schemas.openxmlformats.org/officeDocument/2006/relationships/hyperlink" Target="https://bg.wikipedia.org/wiki/%D0%98%D0%BD%D1%82%D0%B5%D1%80%D0%BD%D0%B5%D1%82" TargetMode="External"/><Relationship Id="rId12" Type="http://schemas.openxmlformats.org/officeDocument/2006/relationships/hyperlink" Target="https://bg.wikipedia.org/wiki/%D0%9C%D1%80%D0%B5%D0%B6%D0%BE%D0%B2_%D0%BF%D1%80%D0%BE%D1%82%D0%BE%D0%BA%D0%BE%D0%BB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bg.wikipedia.org/wiki/%D0%A4%D1%80%D0%B5%D0%BD%D1%81%D0%BA%D0%B8_%D0%B5%D0%B7%D0%B8%D0%BA" TargetMode="External"/><Relationship Id="rId4" Type="http://schemas.openxmlformats.org/officeDocument/2006/relationships/hyperlink" Target="https://bg.wikipedia.org/wiki/%D0%9B%D0%B0%D1%82%D0%B8%D0%BD%D1%81%D0%BA%D0%B8_%D0%B5%D0%B7%D0%B8%D0%BA" TargetMode="External"/><Relationship Id="rId9" Type="http://schemas.openxmlformats.org/officeDocument/2006/relationships/hyperlink" Target="https://bg.wikipedia.org/wiki/TCP" TargetMode="External"/><Relationship Id="rId15" Type="http://schemas.openxmlformats.org/officeDocument/2006/relationships/hyperlink" Target="https://bg.wikipedia.org/wiki/IP_%D0%B0%D0%B4%D1%80%D0%B5%D1%81" TargetMode="External"/><Relationship Id="rId14" Type="http://schemas.openxmlformats.org/officeDocument/2006/relationships/hyperlink" Target="https://bg.wikipedia.org/wiki/%D0%A5%D0%BE%D1%81%D1%82" TargetMode="External"/><Relationship Id="rId17" Type="http://schemas.openxmlformats.org/officeDocument/2006/relationships/hyperlink" Target="https://bg.wikipedia.org/wiki/TCP" TargetMode="External"/><Relationship Id="rId16" Type="http://schemas.openxmlformats.org/officeDocument/2006/relationships/hyperlink" Target="https://bg.wikipedia.org/wiki/%D0%9F%D0%B0%D0%BA%D0%B5%D1%82_(%D0%BC%D1%80%D0%B5%D0%B6%D0%B8)" TargetMode="External"/><Relationship Id="rId5" Type="http://schemas.openxmlformats.org/officeDocument/2006/relationships/hyperlink" Target="https://bg.wikipedia.org/w/index.php?title=%D0%94%D0%B8%D0%BF%D0%BB%D0%BE%D0%BC%D0%B0%D1%82%D0%B8%D1%87%D0%B5%D1%81%D0%BA%D0%B8_%D0%BF%D1%80%D0%BE%D1%82%D0%BE%D0%BA%D0%BE%D0%BB&amp;action=edit&amp;redlink=1" TargetMode="External"/><Relationship Id="rId6" Type="http://schemas.openxmlformats.org/officeDocument/2006/relationships/hyperlink" Target="https://bg.wikipedia.org/wiki/%D0%94%D0%B8%D0%BF%D0%BB%D0%BE%D0%BC%D0%B0%D1%82" TargetMode="External"/><Relationship Id="rId18" Type="http://schemas.openxmlformats.org/officeDocument/2006/relationships/hyperlink" Target="https://bg.wikipedia.org/wiki/UDP" TargetMode="External"/><Relationship Id="rId7" Type="http://schemas.openxmlformats.org/officeDocument/2006/relationships/hyperlink" Target="https://bg.wikipedia.org/wiki/%D0%9A%D0%BE%D0%BC%D1%83%D0%BD%D0%B8%D0%BA%D0%B0%D1%86%D0%B8%D0%BE%D0%BD%D0%B5%D0%BD_%D0%BF%D1%80%D0%BE%D1%82%D0%BE%D0%BA%D0%BE%D0%BB" TargetMode="External"/><Relationship Id="rId8" Type="http://schemas.openxmlformats.org/officeDocument/2006/relationships/hyperlink" Target="https://bg.wikipedia.org/wiki/%D0%9C%D1%80%D0%B5%D0%B6%D0%BE%D0%B2_%D0%BF%D1%80%D0%BE%D1%82%D0%BE%D0%BA%D0%BE%D0%BB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5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0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4.jpg"/><Relationship Id="rId4" Type="http://schemas.openxmlformats.org/officeDocument/2006/relationships/image" Target="../media/image18.jpg"/><Relationship Id="rId5" Type="http://schemas.openxmlformats.org/officeDocument/2006/relationships/image" Target="../media/image11.png"/><Relationship Id="rId6" Type="http://schemas.openxmlformats.org/officeDocument/2006/relationships/image" Target="../media/image2.jpg"/><Relationship Id="rId7" Type="http://schemas.openxmlformats.org/officeDocument/2006/relationships/image" Target="../media/image12.png"/><Relationship Id="rId8" Type="http://schemas.openxmlformats.org/officeDocument/2006/relationships/image" Target="../media/image22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g.wikipedia.org/wiki/%D0%93%D1%80%D1%8A%D1%86%D0%BA%D0%B8_%D0%B5%D0%B7%D0%B8%D0%BA" TargetMode="External"/><Relationship Id="rId4" Type="http://schemas.openxmlformats.org/officeDocument/2006/relationships/hyperlink" Target="https://bg.wikipedia.org/wiki/%D0%9F%D0%BB%D0%B0%D1%82%D0%BE%D0%BD" TargetMode="External"/><Relationship Id="rId5" Type="http://schemas.openxmlformats.org/officeDocument/2006/relationships/hyperlink" Target="https://bg.wikipedia.org/wiki/%D0%A1%D0%BE%D0%BA%D1%80%D0%B0%D1%82%D0%B8%D1%87%D0%B5%D1%81%D0%BA%D0%B8_%D0%B4%D0%B8%D0%B0%D0%BB%D0%BE%D0%B3" TargetMode="External"/><Relationship Id="rId6" Type="http://schemas.openxmlformats.org/officeDocument/2006/relationships/hyperlink" Target="https://bg.wikipedia.org/wiki/%D0%9F%D0%BE%D0%BB%D0%B8%D1%82%D0%B8%D1%8F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ovavizia.com/platon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bg-BG"/>
              <a:t>Въведение в разпределените системи</a:t>
            </a:r>
            <a:endParaRPr/>
          </a:p>
        </p:txBody>
      </p:sp>
      <p:sp>
        <p:nvSpPr>
          <p:cNvPr id="144" name="Google Shape;144;p1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bg-BG"/>
              <a:t>Лекция 2 - Разпределени системи </a:t>
            </a:r>
            <a:br>
              <a:rPr lang="bg-BG"/>
            </a:br>
            <a:r>
              <a:rPr lang="bg-BG"/>
              <a:t>Как да мислим разпределено? </a:t>
            </a:r>
            <a:br>
              <a:rPr lang="bg-BG"/>
            </a:br>
            <a:r>
              <a:rPr lang="bg-BG"/>
              <a:t>Какво е интернет? Как работи интернет? </a:t>
            </a:r>
            <a:br>
              <a:rPr lang="bg-BG"/>
            </a:br>
            <a:r>
              <a:rPr lang="bg-BG"/>
              <a:t>Как се транспортират и как се борави с данните?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ulgaria Magura Cave Paintings Exhibited for First Time - Novinite.com -  Sofia News Agency" id="198" name="Google Shape;198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4769" y="2315369"/>
            <a:ext cx="4762500" cy="3571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amazing stone drawings in Magura cave, Bulgaria - Andrey Andreev" id="199" name="Google Shape;19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1"/>
            <a:ext cx="12192000" cy="80772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complete catalog of all Magura cave paintings – creation, use and  perspectives. | Великото сияние на Магура" id="200" name="Google Shape;200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0907" y="0"/>
            <a:ext cx="5751094" cy="38340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човечеството е съхранявало информация преди?</a:t>
            </a:r>
            <a:endParaRPr/>
          </a:p>
        </p:txBody>
      </p:sp>
      <p:sp>
        <p:nvSpPr>
          <p:cNvPr id="206" name="Google Shape;206;p1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Първите пещерни рисунки са датирани -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64 хил. до 44 хил. г. пр. Хр.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Първите системи за писане (scripts) – </a:t>
            </a:r>
            <a:r>
              <a:rPr lang="bg-BG" u="sng">
                <a:solidFill>
                  <a:schemeClr val="hlink"/>
                </a:solidFill>
                <a:hlinkClick r:id="rId4"/>
              </a:rPr>
              <a:t>3200 г. пр. Хр.</a:t>
            </a:r>
            <a:br>
              <a:rPr lang="bg-BG"/>
            </a:br>
            <a:r>
              <a:rPr lang="bg-BG"/>
              <a:t>- пиктограми/идеограми – представляват схващания и идеи</a:t>
            </a:r>
            <a:br>
              <a:rPr lang="bg-BG"/>
            </a:br>
            <a:r>
              <a:rPr lang="bg-BG"/>
              <a:t>- логограми (египетски йероглифи) – представляват думи и морфеми</a:t>
            </a:r>
            <a:br>
              <a:rPr lang="bg-BG"/>
            </a:br>
            <a:r>
              <a:rPr lang="bg-BG"/>
              <a:t>- сегментирани скриптове (азбуки) – имат графеми, които представляват фонеми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Разликата във времето между първите пещерни рисунки и първите системи за писане е приблизително между ~40-60 хил. години.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 са се създавали и как са се съхранявали първите глинени плочки, папируси и книги?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човечеството е съхранявало информация преди?</a:t>
            </a:r>
            <a:endParaRPr/>
          </a:p>
        </p:txBody>
      </p:sp>
      <p:sp>
        <p:nvSpPr>
          <p:cNvPr id="212" name="Google Shape;212;p12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Първата автоматизация?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Библията на Гутенберг 1450 г. сл. Хр.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Близо 4500 години са били нужни, за да се създаде първата автоматизация, при създаването на книги.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 това са преписвали свитъци и книги, на слънчева светлина или свещи. Понякога преписването на даден информационен носител е отнемало цял живот, понякога и повече, във време.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 се е транспортирала информацията?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18" name="Google Shape;2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се случва в периода XVIII - XIX век?</a:t>
            </a:r>
            <a:endParaRPr/>
          </a:p>
        </p:txBody>
      </p:sp>
      <p:pic>
        <p:nvPicPr>
          <p:cNvPr descr="30 Light Bulb Animated Gifs Pics - Best Animations | Light bulb, Light bulb  art, Bulb" id="219" name="Google Shape;21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058" y="2741195"/>
            <a:ext cx="380047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25" name="Google Shape;225;p1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Decode the Morse Code. Solved in Ruby | by Damon Self | Medium"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471" y="1930400"/>
            <a:ext cx="6975139" cy="46480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32" name="Google Shape;232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Първи форми на комуникация от дистанция:</a:t>
            </a:r>
            <a:br>
              <a:rPr lang="bg-BG"/>
            </a:br>
            <a:r>
              <a:rPr lang="bg-BG"/>
              <a:t>- Морзовия код (1835 г.) и телеграфа (1866 г. Варна-Шумен) –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link</a:t>
            </a:r>
            <a:r>
              <a:rPr lang="bg-BG"/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Първия телефонен разговор – 1876 г.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През XX век, електричеството става все по-достъпно.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Първото телевизионно шоу – 1928 г.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Първото предаване на образи от разстояние в България – 1951 г.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Първото излъчване на телевизия в България – 1959 г.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Първата частна телевизия в България – 1993 г.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38" name="Google Shape;238;p16"/>
          <p:cNvSpPr txBox="1"/>
          <p:nvPr>
            <p:ph idx="1" type="body"/>
          </p:nvPr>
        </p:nvSpPr>
        <p:spPr>
          <a:xfrm>
            <a:off x="1199093" y="801595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се е случило в края на XX, началото на XXI век?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Jon Erlichman on Twitter: &quot;On this day in 1969: the first Internet message  sent (from UCLA to Stanford)… &quot;" id="239" name="Google Shape;23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545973"/>
            <a:ext cx="7939504" cy="5159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45" name="Google Shape;245;p1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6042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Нека разгледаме следния случай:</a:t>
            </a:r>
            <a:br>
              <a:rPr lang="bg-BG"/>
            </a:br>
            <a:br>
              <a:rPr lang="bg-BG"/>
            </a:br>
            <a:r>
              <a:rPr lang="bg-BG"/>
              <a:t>	- Политик направи изявление</a:t>
            </a:r>
            <a:br>
              <a:rPr lang="bg-BG"/>
            </a:br>
            <a:r>
              <a:rPr lang="bg-BG"/>
              <a:t>	- Станем свидетели на нещо интересно</a:t>
            </a:r>
            <a:br>
              <a:rPr lang="bg-BG"/>
            </a:b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Как щяхме да реагираме през през 90-те?</a:t>
            </a: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Как бихме реагирали днес?</a:t>
            </a: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Преди 50 години е нямало как да запишем, какво се случва?</a:t>
            </a: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Преди 30 години е трябвало да се разхождаме с видео камера, а записът е можело да разпространим в нашата лична мрежа.</a:t>
            </a: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Днес директно записваме клип чрез smartphone и той е на разположение на целия свят.</a:t>
            </a:r>
            <a:endParaRPr/>
          </a:p>
          <a:p>
            <a:pPr indent="-336042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Meta Smart Glasses? -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https://www.meta.com/smart-glasses/</a:t>
            </a:r>
            <a:r>
              <a:rPr lang="bg-BG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се съхранява информацията днес?</a:t>
            </a:r>
            <a:endParaRPr/>
          </a:p>
        </p:txBody>
      </p:sp>
      <p:sp>
        <p:nvSpPr>
          <p:cNvPr id="251" name="Google Shape;251;p18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Кое разрешава да разпространяваме информация толкова бързо?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@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 30 години е можело да си носим видео камера с нас, но записът е бил достъпен само на физически носител.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Днес всеки има достъп до информация, почти отвсякъде.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Днес можем да достъпим информация и идеи, от хора и общества, за които дори не знаем, че съществуват.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Всичко това е заради @интернет.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Atoms to Bits</a:t>
            </a:r>
            <a:br>
              <a:rPr lang="bg-BG"/>
            </a:br>
            <a:endParaRPr/>
          </a:p>
        </p:txBody>
      </p:sp>
      <p:pic>
        <p:nvPicPr>
          <p:cNvPr id="257" name="Google Shape;257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9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</a:t>
            </a:r>
            <a:endParaRPr/>
          </a:p>
        </p:txBody>
      </p:sp>
      <p:pic>
        <p:nvPicPr>
          <p:cNvPr descr="Plato and Aristotle: How Do They Differ? | Britannica" id="150" name="Google Shape;150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51811" y="1453240"/>
            <a:ext cx="6641431" cy="49903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0"/>
          <p:cNvSpPr txBox="1"/>
          <p:nvPr>
            <p:ph type="title"/>
          </p:nvPr>
        </p:nvSpPr>
        <p:spPr>
          <a:xfrm>
            <a:off x="677334" y="609600"/>
            <a:ext cx="8596668" cy="786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От атоми в битове</a:t>
            </a:r>
            <a:endParaRPr/>
          </a:p>
        </p:txBody>
      </p:sp>
      <p:sp>
        <p:nvSpPr>
          <p:cNvPr id="263" name="Google Shape;263;p20"/>
          <p:cNvSpPr txBox="1"/>
          <p:nvPr>
            <p:ph idx="1" type="body"/>
          </p:nvPr>
        </p:nvSpPr>
        <p:spPr>
          <a:xfrm>
            <a:off x="677334" y="1395663"/>
            <a:ext cx="8596668" cy="5061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Всичката информация, която съществува, ще бъде превърната в битове.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Информацията не се променя.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Променя се начинът, по който информацията пътува.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През 1980/1990-те всичко е било във атомна форма – книги, вестници, аудиокасети, видеокасети.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Атомната форма е скъпа, тъй като е във физична форма.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След като информацията от атоми бъде превърната в битове, ние можем да започнем да я транспортираме.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Къде са повечето списания и вестници?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Къде са видеотеките днес?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Къде са картичките, които сме свикнали да изпращаме по празниците?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Atoms to Bits</a:t>
            </a:r>
            <a:endParaRPr/>
          </a:p>
        </p:txBody>
      </p:sp>
      <p:sp>
        <p:nvSpPr>
          <p:cNvPr id="269" name="Google Shape;269;p2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Въпрос на време е, когато създадем нещо в атомна форма, да се появи някой, който да го превърне в битове.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Индустриите се променят и всичко това се случва, заради интернета.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Преди 50 години, хората са отричали компютърните технологии, а днес промяната заради тях е толкова голяма, че е трудно да си представим свят без тях.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Сега се намираме в същата позиция, гледайки 10-20 години напред във времето.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0759" y="401054"/>
            <a:ext cx="6456946" cy="6456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е интернет?</a:t>
            </a:r>
            <a:endParaRPr/>
          </a:p>
        </p:txBody>
      </p:sp>
      <p:sp>
        <p:nvSpPr>
          <p:cNvPr id="280" name="Google Shape;280;p2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Топология – физическа мрежа.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Service view - услуга, която доставя битове навсякъде по света. BitExchange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Формална дефиниция – списъкът с всички достъпни IP адреси.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 е възможно да изградим система, която се ползва от над 3 милиарда души и разрешава безплатни видео разговори?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Какво е протокол?</a:t>
            </a:r>
            <a:endParaRPr/>
          </a:p>
        </p:txBody>
      </p:sp>
      <p:sp>
        <p:nvSpPr>
          <p:cNvPr id="286" name="Google Shape;286;p24"/>
          <p:cNvSpPr txBox="1"/>
          <p:nvPr>
            <p:ph idx="1" type="body"/>
          </p:nvPr>
        </p:nvSpPr>
        <p:spPr>
          <a:xfrm>
            <a:off x="677334" y="1307433"/>
            <a:ext cx="8596668" cy="4733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Начин за формализиране на връзка (комуникация).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Протоколът</a:t>
            </a:r>
            <a:r>
              <a:rPr lang="bg-BG"/>
              <a:t> (от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френски</a:t>
            </a:r>
            <a:r>
              <a:rPr lang="bg-BG"/>
              <a:t>: </a:t>
            </a:r>
            <a:r>
              <a:rPr i="1" lang="bg-BG"/>
              <a:t>protocole</a:t>
            </a:r>
            <a:r>
              <a:rPr lang="bg-BG"/>
              <a:t>; от </a:t>
            </a:r>
            <a:r>
              <a:rPr lang="bg-BG" u="sng">
                <a:solidFill>
                  <a:schemeClr val="hlink"/>
                </a:solidFill>
                <a:hlinkClick r:id="rId4"/>
              </a:rPr>
              <a:t>латински</a:t>
            </a:r>
            <a:r>
              <a:rPr lang="bg-BG"/>
              <a:t>: </a:t>
            </a:r>
            <a:r>
              <a:rPr i="1" lang="bg-BG"/>
              <a:t>protocollum</a:t>
            </a:r>
            <a:r>
              <a:rPr lang="bg-BG"/>
              <a:t>) най-общо представлява определено множество от правила в употребление при дадени обстоятелства.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Протоколът е възприет приличен начин на поведение. </a:t>
            </a:r>
            <a:r>
              <a:rPr lang="bg-BG" u="sng">
                <a:solidFill>
                  <a:schemeClr val="hlink"/>
                </a:solidFill>
                <a:hlinkClick r:id="rId5"/>
              </a:rPr>
              <a:t>Дипломатическият протокол</a:t>
            </a:r>
            <a:r>
              <a:rPr lang="bg-BG"/>
              <a:t> е частен случай на този вид, в който се постановява по какъв начин да се оказва чест на държавни глави и се указва редът на </a:t>
            </a:r>
            <a:r>
              <a:rPr lang="bg-BG" u="sng">
                <a:solidFill>
                  <a:schemeClr val="hlink"/>
                </a:solidFill>
                <a:hlinkClick r:id="rId6"/>
              </a:rPr>
              <a:t>дипломатите</a:t>
            </a:r>
            <a:r>
              <a:rPr lang="bg-BG"/>
              <a:t> в дадена държава.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 u="sng">
                <a:solidFill>
                  <a:schemeClr val="hlink"/>
                </a:solidFill>
                <a:hlinkClick r:id="rId7"/>
              </a:rPr>
              <a:t>Комуникационен протокол</a:t>
            </a:r>
            <a:r>
              <a:rPr lang="bg-BG"/>
              <a:t> е множество от правила за комуникацията между електронни апарати, компютри, телефони и други устройства за мрежово оборудване. </a:t>
            </a:r>
            <a:r>
              <a:rPr lang="bg-BG" u="sng">
                <a:solidFill>
                  <a:schemeClr val="hlink"/>
                </a:solidFill>
                <a:hlinkClick r:id="rId8"/>
              </a:rPr>
              <a:t>Мрежовите протоколи</a:t>
            </a:r>
            <a:r>
              <a:rPr lang="bg-BG"/>
              <a:t> са подкатегория на комуникационните, като към тях се броят по-скоро протоколи, използвани в компютърни мрежи, като например </a:t>
            </a:r>
            <a:r>
              <a:rPr lang="bg-BG" u="sng">
                <a:solidFill>
                  <a:schemeClr val="hlink"/>
                </a:solidFill>
                <a:hlinkClick r:id="rId9"/>
              </a:rPr>
              <a:t>TCP</a:t>
            </a:r>
            <a:r>
              <a:rPr lang="bg-BG"/>
              <a:t>, </a:t>
            </a:r>
            <a:r>
              <a:rPr lang="bg-BG" u="sng">
                <a:solidFill>
                  <a:schemeClr val="hlink"/>
                </a:solidFill>
                <a:hlinkClick r:id="rId10"/>
              </a:rPr>
              <a:t>IP</a:t>
            </a:r>
            <a:r>
              <a:rPr lang="bg-BG"/>
              <a:t>, </a:t>
            </a:r>
            <a:r>
              <a:rPr lang="bg-BG" u="sng">
                <a:solidFill>
                  <a:schemeClr val="hlink"/>
                </a:solidFill>
                <a:hlinkClick r:id="rId11"/>
              </a:rPr>
              <a:t>HTTP</a:t>
            </a:r>
            <a:r>
              <a:rPr lang="bg-BG"/>
              <a:t>, и т.н.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bg-BG"/>
              <a:t>Internet Protocol</a:t>
            </a:r>
            <a:r>
              <a:rPr lang="bg-BG"/>
              <a:t> (IP) е </a:t>
            </a:r>
            <a:r>
              <a:rPr lang="bg-BG" u="sng">
                <a:solidFill>
                  <a:schemeClr val="hlink"/>
                </a:solidFill>
                <a:hlinkClick r:id="rId12"/>
              </a:rPr>
              <a:t>протокол за комуникация</a:t>
            </a:r>
            <a:r>
              <a:rPr lang="bg-BG"/>
              <a:t>, който стои в основата на </a:t>
            </a:r>
            <a:r>
              <a:rPr lang="bg-BG" u="sng">
                <a:solidFill>
                  <a:schemeClr val="hlink"/>
                </a:solidFill>
                <a:hlinkClick r:id="rId13"/>
              </a:rPr>
              <a:t>интернет</a:t>
            </a:r>
            <a:r>
              <a:rPr lang="bg-BG"/>
              <a:t>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Предназначението на протокола е да позволи адресация на информацията, която се изпраща по мрежата. На всеки </a:t>
            </a:r>
            <a:r>
              <a:rPr lang="bg-BG" u="sng">
                <a:solidFill>
                  <a:schemeClr val="hlink"/>
                </a:solidFill>
                <a:hlinkClick r:id="rId14"/>
              </a:rPr>
              <a:t>хост</a:t>
            </a:r>
            <a:r>
              <a:rPr lang="bg-BG"/>
              <a:t> в мрежата се дава уникален адрес (наречен </a:t>
            </a:r>
            <a:r>
              <a:rPr lang="bg-BG" u="sng">
                <a:solidFill>
                  <a:schemeClr val="hlink"/>
                </a:solidFill>
                <a:hlinkClick r:id="rId15"/>
              </a:rPr>
              <a:t>IP адрес</a:t>
            </a:r>
            <a:r>
              <a:rPr lang="bg-BG"/>
              <a:t>). Когато се изпраща информация през мрежата, тя се разделя на малки </a:t>
            </a:r>
            <a:r>
              <a:rPr lang="bg-BG" u="sng">
                <a:solidFill>
                  <a:schemeClr val="hlink"/>
                </a:solidFill>
                <a:hlinkClick r:id="rId16"/>
              </a:rPr>
              <a:t>пакети</a:t>
            </a:r>
            <a:r>
              <a:rPr lang="bg-BG"/>
              <a:t>, наречени IP пакети. Към всеки пакет се прикрепя т. нар. хедър, който съдържа IP адреса на подателя и получателя и други служебни данни. С помощта на тези адреси компютрите, през които минава пакетът, решават какво да правят с него.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bg-BG"/>
              <a:t>Протоколът не гарантира сигурното пристигане на информацията и няма корекция на грешки. IP се използва от транспортни протоколи като </a:t>
            </a:r>
            <a:r>
              <a:rPr lang="bg-BG" u="sng">
                <a:solidFill>
                  <a:schemeClr val="hlink"/>
                </a:solidFill>
                <a:hlinkClick r:id="rId17"/>
              </a:rPr>
              <a:t>TCP</a:t>
            </a:r>
            <a:r>
              <a:rPr lang="bg-BG"/>
              <a:t> и </a:t>
            </a:r>
            <a:r>
              <a:rPr lang="bg-BG" u="sng">
                <a:solidFill>
                  <a:schemeClr val="hlink"/>
                </a:solidFill>
                <a:hlinkClick r:id="rId18"/>
              </a:rPr>
              <a:t>UDP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292" name="Google Shape;292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82" y="0"/>
            <a:ext cx="12193282" cy="7315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Интернет инфраструктура</a:t>
            </a:r>
            <a:endParaRPr/>
          </a:p>
        </p:txBody>
      </p:sp>
      <p:pic>
        <p:nvPicPr>
          <p:cNvPr id="298" name="Google Shape;298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0948" y="1874253"/>
            <a:ext cx="6800069" cy="44944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ssion 5: Bringing it all together: 5.1.12 Logical topology - OpenLearn -  Open University - IOE_1" id="299" name="Google Shape;299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9120" y="1874253"/>
            <a:ext cx="5752879" cy="4494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sp>
        <p:nvSpPr>
          <p:cNvPr id="305" name="Google Shape;305;p2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1459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Google Cloud Platform Network: Premium Tier vs Standard Tier | wp-includes" id="306" name="Google Shape;30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229474" cy="70235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t/>
            </a:r>
            <a:endParaRPr/>
          </a:p>
        </p:txBody>
      </p:sp>
      <p:pic>
        <p:nvPicPr>
          <p:cNvPr id="312" name="Google Shape;312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175249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75249" y="0"/>
            <a:ext cx="3571874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47122" y="-1"/>
            <a:ext cx="3881437" cy="3881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3881436"/>
            <a:ext cx="3968752" cy="2976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968752" y="3881435"/>
            <a:ext cx="4106991" cy="29765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029575" y="3881434"/>
            <a:ext cx="4167498" cy="29765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Изпращане на информация</a:t>
            </a:r>
            <a:endParaRPr/>
          </a:p>
        </p:txBody>
      </p:sp>
      <p:pic>
        <p:nvPicPr>
          <p:cNvPr descr="Tin can telephone - Wikipedia" id="323" name="Google Shape;32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334" y="1732548"/>
            <a:ext cx="7367782" cy="4539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размисъл: </a:t>
            </a:r>
            <a:br>
              <a:rPr lang="bg-BG"/>
            </a:br>
            <a:r>
              <a:rPr i="1" lang="bg-BG"/>
              <a:t>Държавата, Платон</a:t>
            </a:r>
            <a:endParaRPr i="1"/>
          </a:p>
        </p:txBody>
      </p:sp>
      <p:sp>
        <p:nvSpPr>
          <p:cNvPr id="156" name="Google Shape;156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b="1" lang="bg-BG"/>
              <a:t>„Държавата“</a:t>
            </a:r>
            <a:r>
              <a:rPr lang="bg-BG"/>
              <a:t> (380 г. пр.н.е, на </a:t>
            </a:r>
            <a:r>
              <a:rPr lang="bg-BG" u="sng">
                <a:solidFill>
                  <a:schemeClr val="hlink"/>
                </a:solidFill>
                <a:hlinkClick r:id="rId3"/>
              </a:rPr>
              <a:t>гръцки</a:t>
            </a:r>
            <a:r>
              <a:rPr lang="bg-BG"/>
              <a:t>: </a:t>
            </a:r>
            <a:r>
              <a:rPr i="1" lang="bg-BG"/>
              <a:t>Πολιτεία</a:t>
            </a:r>
            <a:r>
              <a:rPr lang="bg-BG"/>
              <a:t>, </a:t>
            </a:r>
            <a:r>
              <a:rPr i="1" lang="bg-BG"/>
              <a:t>Политея</a:t>
            </a:r>
            <a:r>
              <a:rPr lang="bg-BG"/>
              <a:t>), от </a:t>
            </a:r>
            <a:r>
              <a:rPr lang="bg-BG" u="sng">
                <a:solidFill>
                  <a:schemeClr val="hlink"/>
                </a:solidFill>
                <a:hlinkClick r:id="rId4"/>
              </a:rPr>
              <a:t>Платон</a:t>
            </a:r>
            <a:r>
              <a:rPr lang="bg-BG"/>
              <a:t>, е </a:t>
            </a:r>
            <a:r>
              <a:rPr lang="bg-BG" u="sng">
                <a:solidFill>
                  <a:schemeClr val="hlink"/>
                </a:solidFill>
                <a:hlinkClick r:id="rId5"/>
              </a:rPr>
              <a:t>сократически диалог</a:t>
            </a:r>
            <a:r>
              <a:rPr lang="bg-BG"/>
              <a:t> за природата на реда и справедливостта, и характера на праведния град-държава и на праведния човек. Диалозите, между Сократ и различни атиняни и чужденци, обсъждат смисъла на правосъдието и изследват дали справедливият човек е по-щастлив от несправедливия, като предлагат общество управлявано от философи-царе и стражите; оттук идва първоначалното древногръцко име на „Държавата“ – </a:t>
            </a:r>
            <a:r>
              <a:rPr lang="bg-BG" u="sng">
                <a:solidFill>
                  <a:schemeClr val="hlink"/>
                </a:solidFill>
                <a:hlinkClick r:id="rId6"/>
              </a:rPr>
              <a:t>Πολιτεία</a:t>
            </a:r>
            <a:r>
              <a:rPr lang="bg-BG"/>
              <a:t> (Управление на града-държава). Освен това, </a:t>
            </a:r>
            <a:r>
              <a:rPr i="1" lang="bg-BG" u="sng"/>
              <a:t>в диалозите си класическият гръцки философ Платон обсъжда теорията на формите, безсмъртието на душата и ролите на философа и поезията в обществото</a:t>
            </a:r>
            <a:r>
              <a:rPr lang="bg-BG"/>
              <a:t>. „Държавата“, най-доброто произведение на Платон, се е доказала, като едно от най-влиятелните произведения в сферата на философията и политическата теория.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Изпращане на информация</a:t>
            </a:r>
            <a:endParaRPr/>
          </a:p>
        </p:txBody>
      </p:sp>
      <p:sp>
        <p:nvSpPr>
          <p:cNvPr id="329" name="Google Shape;329;p30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Simplex – еднопосочно (TV, Radio)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Half Duplex – двупосочно, един по един (Walkie-Talkie)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Full Duplex – двупосочно, едновременно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Connection oriented – телефонни мрежи – постоянна връзка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Connectionless oriented – Datagrams (header/payload) – IP/UDP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Datagram</a:t>
            </a:r>
            <a:endParaRPr/>
          </a:p>
        </p:txBody>
      </p:sp>
      <p:pic>
        <p:nvPicPr>
          <p:cNvPr descr="Chapter 5. The Internet Protocol (IP) - Shichao's Notes" id="335" name="Google Shape;335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7090" y="1451052"/>
            <a:ext cx="7077156" cy="54069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Въпроси?</a:t>
            </a:r>
            <a:endParaRPr/>
          </a:p>
        </p:txBody>
      </p:sp>
      <p:pic>
        <p:nvPicPr>
          <p:cNvPr id="341" name="Google Shape;34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039" y="1612232"/>
            <a:ext cx="8263246" cy="52457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размисъл: </a:t>
            </a:r>
            <a:br>
              <a:rPr lang="bg-BG"/>
            </a:br>
            <a:r>
              <a:rPr i="1" lang="bg-BG"/>
              <a:t>Държавата, Платон</a:t>
            </a:r>
            <a:endParaRPr/>
          </a:p>
        </p:txBody>
      </p:sp>
      <p:sp>
        <p:nvSpPr>
          <p:cNvPr id="162" name="Google Shape;162;p4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Пример с форми: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„Най-важната“ фигура – триъгълник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Защо е триъгълник?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е триъгълник?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е страна?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е права страна?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е перспектива?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Съществуват ли прави линии в природата?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Съществуват ли геометрични форми в природата?</a:t>
            </a:r>
            <a:endParaRPr/>
          </a:p>
          <a:p>
            <a:pPr indent="-342900" lvl="0" marL="34290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Къде съществуват формите?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размисъл: </a:t>
            </a:r>
            <a:br>
              <a:rPr lang="bg-BG"/>
            </a:br>
            <a:r>
              <a:rPr i="1" lang="bg-BG"/>
              <a:t>Държавата, Платон</a:t>
            </a:r>
            <a:endParaRPr/>
          </a:p>
        </p:txBody>
      </p:sp>
      <p:sp>
        <p:nvSpPr>
          <p:cNvPr id="168" name="Google Shape;168;p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Ментални структури?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Когато сме се родили, знаели ли сме, какво е права линия, какво е триъгълник, какво е кръг?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  <p:pic>
        <p:nvPicPr>
          <p:cNvPr descr="Triangle construction using a median and an altitude | Math, geometry,  Triangles | ShowMe" id="169" name="Google Shape;16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7343" y="3120189"/>
            <a:ext cx="4983748" cy="37378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размисъл: </a:t>
            </a:r>
            <a:br>
              <a:rPr lang="bg-BG"/>
            </a:br>
            <a:r>
              <a:rPr i="1" lang="bg-BG"/>
              <a:t>Държавата, Платон</a:t>
            </a:r>
            <a:endParaRPr/>
          </a:p>
        </p:txBody>
      </p:sp>
      <p:sp>
        <p:nvSpPr>
          <p:cNvPr id="175" name="Google Shape;175;p6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Целта на образованието е да преформатира и обогати нашите мозъци.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 може да се случи това?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Единствения начин, които е достъпен за всички, е като показваме информация и работим над нея.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В един момент, след известно време прекарано в мислене и работа, ние вникваме, разбираме и осъзнаваме идеята, над която сме фокусирани.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Може да си говорим за всичко, за разпределени системи, интернет, monolith, microservices, docker containers и как работи Counter-Strike, но ако не отделим време да помислим, вътрешно осмислим и приложим нещата, резултатите ще са различни.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Храна за размисъл: </a:t>
            </a:r>
            <a:br>
              <a:rPr lang="bg-BG"/>
            </a:br>
            <a:r>
              <a:rPr i="1" lang="bg-BG"/>
              <a:t>Държавата, Платон</a:t>
            </a:r>
            <a:endParaRPr/>
          </a:p>
        </p:txBody>
      </p:sp>
      <p:sp>
        <p:nvSpPr>
          <p:cNvPr id="181" name="Google Shape;181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Според Теорията за формите на Платон, материалният свят се променя, но светът на Идеите (Формите) е вечен и неизменен. Платон прилага тази своя теория не само към конкретни материални неща, но и към абстрактни концепции.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Например, има само една Идея за Истина. Има само една идея за Красота. Има и само една Идея за Добро, която според Платон е върховната Идея и цел на всички философски търсения.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Остава въпросът как да се определят тези Идеи, за да можем да разпознаваме несъвършените им прояви в нашия свят.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Платон смята, че представата ни за Идеалните форми е вродена, без дори да си даваме сметка за това... </a:t>
            </a:r>
            <a:r>
              <a:rPr lang="bg-BG" u="sng">
                <a:solidFill>
                  <a:schemeClr val="hlink"/>
                </a:solidFill>
                <a:hlinkClick r:id="rId3"/>
              </a:rPr>
              <a:t>link</a:t>
            </a:r>
            <a:r>
              <a:rPr lang="bg-BG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Разпределени системи</a:t>
            </a:r>
            <a:endParaRPr/>
          </a:p>
        </p:txBody>
      </p:sp>
      <p:pic>
        <p:nvPicPr>
          <p:cNvPr descr="What is a Distributed System? Complete Guide to Distributed Computing" id="187" name="Google Shape;187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2660" y="1402470"/>
            <a:ext cx="8248098" cy="4639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bg-BG"/>
              <a:t>Как човечеството е съхранявало информация преди?</a:t>
            </a:r>
            <a:endParaRPr/>
          </a:p>
        </p:txBody>
      </p:sp>
      <p:sp>
        <p:nvSpPr>
          <p:cNvPr id="193" name="Google Shape;193;p9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Защо ни е нужно да съхраняваме информация?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 се е съхранявала първата информация?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Първият информационен носител е бил биологичен – „От уста на ухо“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bg-BG"/>
              <a:t>Какво следва след това?</a:t>
            </a:r>
            <a:endParaRPr/>
          </a:p>
          <a:p>
            <a:pPr indent="-251459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2020-10-05T10:49:15Z</dcterms:created>
  <dc:creator>Viktor</dc:creator>
</cp:coreProperties>
</file>