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jlxaYhvg67hhhp2+FFFGNZI94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fedf0e6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fedf0e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aninstitute.bg/course/lean-obucheniya/vuvedenie-v-lea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nginx.com/resources/glossary/load-balanc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ondriumdaily.com/understanding-stanley-kubricks-2001-a-space-odyssey/" TargetMode="External"/><Relationship Id="rId4" Type="http://schemas.openxmlformats.org/officeDocument/2006/relationships/hyperlink" Target="https://www.wondriumdaily.com/understanding-stanley-kubricks-2001-a-space-odyssey/" TargetMode="External"/><Relationship Id="rId5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Монолитна архитектура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Методологии за разработка на софтуер.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Какво представлява Monolith? Кога да използваме Monolith?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Може ли Monolith да бъде разпределен отвътре?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Софтуерен дизайн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 като разполагате с изискванията за приложението, трябва да решите как ще го създадете.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Изискванията се прехвърлят във вид на: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Архитектурен дизайн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Алгоритми от ниско ниво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UML диаграми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Отношението към детайла е въпрос на избор.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ще вървите само напред, без да се връщате назад, предвиждането на всичко е добро решение.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П.С. Възможно ли е всичко да бъде предвидено?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Имплементация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77334" y="1331495"/>
            <a:ext cx="8596668" cy="4709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разполагате с изискванията, разполагате с дизайна и следва най-забавната част: Превръщане на дизайн в реален, работещ код.</a:t>
            </a:r>
            <a:endParaRPr/>
          </a:p>
        </p:txBody>
      </p:sp>
      <p:pic>
        <p:nvPicPr>
          <p:cNvPr descr="Should designers code or developers design? | by Anna Arteeva | The Startup  | Medium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0569" y="2060870"/>
            <a:ext cx="14426533" cy="481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Quality Assurance или тестване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Създали сте вашето блестящо приложение.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Всичко работи според програмистите.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Следват тестерите.</a:t>
            </a:r>
            <a:endParaRPr/>
          </a:p>
        </p:txBody>
      </p:sp>
      <p:pic>
        <p:nvPicPr>
          <p:cNvPr descr="Is multi-core going to be part of PTS Summerset — Elder Scrolls Online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334" y="3397174"/>
            <a:ext cx="6140561" cy="34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Моментът на истината – проектът или работи или започваме да се връщаме назад.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Процес на интеграция - ако разполагаме с множество компоненти, които трябва да сработят.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на сървър.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в AppStore/Play Store.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Going Live!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Поддръжка / Maintenance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проектът е Live и очакваме приходи?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Доста често се случва, че този етап отнема повече време и ресурси от другите 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Оправяне на грешки (bugs), които потребителите са намерили.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Този процес продължава, докато проектът съществува.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Funny Memes to Celebrate Our New Site Maintenance Services! • Steph Calvert  Art" id="231" name="Google Shape;23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97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Agile 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677334" y="1620253"/>
            <a:ext cx="8596668" cy="442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е Agile?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Съвет на авторите на различните методологии и лидери от индустрията.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Agile Manifesto - </a:t>
            </a:r>
            <a:r>
              <a:rPr i="1" lang="en-US"/>
              <a:t>The Lodge at Snowbird Ski Resort</a:t>
            </a:r>
            <a:r>
              <a:rPr lang="en-US"/>
              <a:t> in Utah.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 are uncovering better ways of developing</a:t>
            </a:r>
            <a:br>
              <a:rPr i="1" lang="en-US"/>
            </a:br>
            <a:r>
              <a:rPr i="1" lang="en-US"/>
              <a:t>software by doing it and helping others do it.</a:t>
            </a:r>
            <a:br>
              <a:rPr i="1" lang="en-US"/>
            </a:br>
            <a:r>
              <a:rPr i="1" lang="en-US"/>
              <a:t>Through this work we have come to value: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Individuals and interactions over processes and tools</a:t>
            </a:r>
            <a:br>
              <a:rPr i="1" lang="en-US"/>
            </a:br>
            <a:r>
              <a:rPr i="1" lang="en-US"/>
              <a:t>Working software over comprehensive documentation</a:t>
            </a:r>
            <a:br>
              <a:rPr i="1" lang="en-US"/>
            </a:br>
            <a:r>
              <a:rPr i="1" lang="en-US"/>
              <a:t>Customer collaboration over contract negotiation</a:t>
            </a:r>
            <a:br>
              <a:rPr i="1" lang="en-US"/>
            </a:br>
            <a:r>
              <a:rPr i="1" lang="en-US"/>
              <a:t>Responding to change over following a plan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That is, while there is value in the items on</a:t>
            </a:r>
            <a:br>
              <a:rPr i="1" lang="en-US"/>
            </a:br>
            <a:r>
              <a:rPr i="1" lang="en-US"/>
              <a:t>the right, we value the items on the left more.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77334" y="1620253"/>
            <a:ext cx="8596668" cy="5109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Our highest priority is to satisfy the customer</a:t>
            </a:r>
            <a:br>
              <a:rPr lang="en-US"/>
            </a:br>
            <a:r>
              <a:rPr i="1" lang="en-US"/>
              <a:t>through early and continuous delivery</a:t>
            </a:r>
            <a:br>
              <a:rPr lang="en-US"/>
            </a:br>
            <a:r>
              <a:rPr i="1" lang="en-US"/>
              <a:t>of valuable software.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Клиентът е приоритет.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Welcome changing requirements, even late in</a:t>
            </a:r>
            <a:br>
              <a:rPr lang="en-US"/>
            </a:br>
            <a:r>
              <a:rPr i="1" lang="en-US"/>
              <a:t>development. Agile processes harness change for</a:t>
            </a:r>
            <a:br>
              <a:rPr lang="en-US"/>
            </a:br>
            <a:r>
              <a:rPr i="1" lang="en-US"/>
              <a:t>the customer’s competitive advantage.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Промени след началото.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Deliver working software frequently, from a</a:t>
            </a:r>
            <a:br>
              <a:rPr lang="en-US"/>
            </a:br>
            <a:r>
              <a:rPr i="1" lang="en-US"/>
              <a:t>couple of weeks to a couple of months, with a</a:t>
            </a:r>
            <a:br>
              <a:rPr lang="en-US"/>
            </a:br>
            <a:r>
              <a:rPr i="1" lang="en-US"/>
              <a:t>preference to the shorter timescale. </a:t>
            </a:r>
            <a:r>
              <a:rPr i="1" lang="en-US">
                <a:solidFill>
                  <a:srgbClr val="92D050"/>
                </a:solidFill>
              </a:rPr>
              <a:t>– Честа доставка на работещ софтуер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Business people and developers must work</a:t>
            </a:r>
            <a:br>
              <a:rPr lang="en-US"/>
            </a:br>
            <a:r>
              <a:rPr i="1" lang="en-US"/>
              <a:t>together daily throughout the project.</a:t>
            </a:r>
            <a:r>
              <a:rPr i="1" lang="en-US">
                <a:solidFill>
                  <a:srgbClr val="92D050"/>
                </a:solidFill>
              </a:rPr>
              <a:t> – Общуване между бизнес и devs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Build projects around motivated individuals.</a:t>
            </a:r>
            <a:br>
              <a:rPr lang="en-US"/>
            </a:br>
            <a:r>
              <a:rPr i="1" lang="en-US"/>
              <a:t>Give them the environment and support they need,</a:t>
            </a:r>
            <a:br>
              <a:rPr lang="en-US"/>
            </a:br>
            <a:r>
              <a:rPr i="1" lang="en-US"/>
              <a:t>and trust them to get the job done.</a:t>
            </a:r>
            <a:r>
              <a:rPr i="1" lang="en-US">
                <a:solidFill>
                  <a:srgbClr val="92D050"/>
                </a:solidFill>
              </a:rPr>
              <a:t> – Доверие в служителите и тяхната свобода.</a:t>
            </a:r>
            <a:endParaRPr>
              <a:solidFill>
                <a:srgbClr val="92D050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677334" y="1620253"/>
            <a:ext cx="8596668" cy="4965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most efficient and effective method of</a:t>
            </a:r>
            <a:br>
              <a:rPr lang="en-US"/>
            </a:br>
            <a:r>
              <a:rPr i="1" lang="en-US"/>
              <a:t>conveying information to and within a development</a:t>
            </a:r>
            <a:br>
              <a:rPr lang="en-US"/>
            </a:br>
            <a:r>
              <a:rPr i="1" lang="en-US"/>
              <a:t>team is face-to-face conversation.</a:t>
            </a:r>
            <a:r>
              <a:rPr i="1" lang="en-US">
                <a:solidFill>
                  <a:srgbClr val="92D050"/>
                </a:solidFill>
              </a:rPr>
              <a:t> – Лична комуникация (на живо).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Working software is the primary measure of progress.</a:t>
            </a:r>
            <a:r>
              <a:rPr i="1" lang="en-US">
                <a:solidFill>
                  <a:srgbClr val="92D050"/>
                </a:solidFill>
              </a:rPr>
              <a:t> – Работещия софтуер е мерило за прогреса.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Agile processes promote sustainable development.</a:t>
            </a:r>
            <a:br>
              <a:rPr lang="en-US"/>
            </a:br>
            <a:r>
              <a:rPr i="1" lang="en-US"/>
              <a:t>The sponsors, developers, and users should be able</a:t>
            </a:r>
            <a:br>
              <a:rPr lang="en-US"/>
            </a:br>
            <a:r>
              <a:rPr i="1" lang="en-US"/>
              <a:t>to maintain a constant pace indefinitely.</a:t>
            </a:r>
            <a:r>
              <a:rPr i="1" lang="en-US">
                <a:solidFill>
                  <a:srgbClr val="92D050"/>
                </a:solidFill>
              </a:rPr>
              <a:t> – Общ напредък.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Continuous attention to technical excellence</a:t>
            </a:r>
            <a:br>
              <a:rPr lang="en-US"/>
            </a:br>
            <a:r>
              <a:rPr i="1" lang="en-US"/>
              <a:t>and good design enhances agility.</a:t>
            </a:r>
            <a:r>
              <a:rPr i="1" lang="en-US">
                <a:solidFill>
                  <a:srgbClr val="92D050"/>
                </a:solidFill>
              </a:rPr>
              <a:t> – Вниманието към детайла увеличава гъвкавостта.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Simplicity—the art of maximizing the amount</a:t>
            </a:r>
            <a:br>
              <a:rPr lang="en-US"/>
            </a:br>
            <a:r>
              <a:rPr i="1" lang="en-US"/>
              <a:t>of work not done—is essential.</a:t>
            </a:r>
            <a:r>
              <a:rPr i="1" lang="en-US">
                <a:solidFill>
                  <a:srgbClr val="92D050"/>
                </a:solidFill>
              </a:rPr>
              <a:t> – Лесно е да се мисли сложно.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best architectures, requirements, and designs</a:t>
            </a:r>
            <a:br>
              <a:rPr lang="en-US"/>
            </a:br>
            <a:r>
              <a:rPr i="1" lang="en-US"/>
              <a:t>emerge from self-organizing teams.</a:t>
            </a:r>
            <a:r>
              <a:rPr i="1" lang="en-US">
                <a:solidFill>
                  <a:srgbClr val="92D050"/>
                </a:solidFill>
              </a:rPr>
              <a:t> – Без микро мениджмънт.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At regular intervals, the team reflects on how</a:t>
            </a:r>
            <a:br>
              <a:rPr lang="en-US"/>
            </a:br>
            <a:r>
              <a:rPr i="1" lang="en-US"/>
              <a:t>to become more effective, then tunes and adjusts</a:t>
            </a:r>
            <a:br>
              <a:rPr lang="en-US"/>
            </a:br>
            <a:r>
              <a:rPr i="1" lang="en-US"/>
              <a:t>its behavior accordingly.</a:t>
            </a:r>
            <a:r>
              <a:rPr i="1" lang="en-US">
                <a:solidFill>
                  <a:srgbClr val="92D050"/>
                </a:solidFill>
              </a:rPr>
              <a:t> – Оперативки.</a:t>
            </a:r>
            <a:endParaRPr>
              <a:solidFill>
                <a:srgbClr val="92D050"/>
              </a:solidFill>
            </a:endParaRPr>
          </a:p>
          <a:p>
            <a:pPr indent="-25831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Методология ли е Agile?</a:t>
            </a:r>
            <a:endParaRPr/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677334" y="1588169"/>
            <a:ext cx="8596668" cy="4453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Manifesto очертава общ поглед, как трябва да се гради софтуер.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запалва идеята, че софтуерът трябва да се разработва и доставя чрез надграждане.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приветсва идеята, че изискванията могат и трябва да се променят в процеса на разработка.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определя отношения между различни членове на една организация и предпочита комуникацията между екипите, вместо тежката документацията и стриктните протоколи.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Monolith (Space Odyssey) [1920 x 1080] Need #iPhone #6S #Plus #Wallpaper/  #Background for #IPhone6SPlus? Follow iPhone 6S P… | Monolith, Space odyssey,  Hd wallpaper"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Проблеми с Waterfall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Защо Waterfall изглежда добре на хартия, но само на хартия?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Единствената константа е промяната.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Понякога разбираме грешките си след като ги направим.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всичко е изчислено до всеки елемент и нещо се промени в последствие, какво правим?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сме създали цялата архитектура, почти сме я проектирали и изведнъж бизнес изискванията се променят?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е това да приемем, че света се променя и да се адаптираме към промяната.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SCRUM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Използват се основите на Agile и се надгражда – екипите и разработчиците е нужно да комуникират – тежко и ежедневно.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 се итеративен подход – подходящ за опитни разработчици и малки екипи.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Задачите се разбиват на малки части в началото и се работи на спринтове.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Ежедневни срещи на които се дискутира разработването и напредъка.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Тъй като задачите са на малки части и кипи постоянна комуникация, промените са лесно осъществими.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Driven Development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Отново базиран на Agile и Waterfall.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Feature Driven Development"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33" y="2695075"/>
            <a:ext cx="7219749" cy="416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Extreme Programming</a:t>
            </a:r>
            <a:br>
              <a:rPr lang="en-US"/>
            </a:br>
            <a:r>
              <a:rPr lang="en-US" sz="2400" u="sng">
                <a:solidFill>
                  <a:schemeClr val="dk1"/>
                </a:solidFill>
              </a:rPr>
              <a:t>клиентът има право</a:t>
            </a:r>
            <a:endParaRPr sz="2400" u="sng">
              <a:solidFill>
                <a:schemeClr val="dk1"/>
              </a:solidFill>
            </a:endParaRPr>
          </a:p>
        </p:txBody>
      </p:sp>
      <p:pic>
        <p:nvPicPr>
          <p:cNvPr descr="Extreme Programing Methodology" id="280" name="Google Shape;28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539578"/>
            <a:ext cx="7484383" cy="431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LEAN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677334" y="1676401"/>
            <a:ext cx="8596668" cy="436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 е философия за намаляване на загубите и добавяне на дефинирана от клиента стойност към продуктите и услугите.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бъде приложен навсякъде.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at if we are too agile for an agile methodology - Conspiracy Keanu | Meme  Generator"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480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ile is all about ... : ProgrammerHumor" id="288" name="Google Shape;2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524" y="2695574"/>
            <a:ext cx="4762500" cy="41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fedf0e6a7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Lean philosophy</a:t>
            </a:r>
            <a:endParaRPr/>
          </a:p>
        </p:txBody>
      </p:sp>
      <p:sp>
        <p:nvSpPr>
          <p:cNvPr id="294" name="Google Shape;294;g28fedf0e6a7_0_0"/>
          <p:cNvSpPr txBox="1"/>
          <p:nvPr>
            <p:ph idx="1" type="body"/>
          </p:nvPr>
        </p:nvSpPr>
        <p:spPr>
          <a:xfrm>
            <a:off x="677325" y="1978252"/>
            <a:ext cx="8596800" cy="44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Lean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философия и методология за максимизиране на стойността и минимизиране на загубите в производствените процеси.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Първоначално е разработен от Toyota Motor Corporation в Япония през 50-те години на миналия век и оттогава е възприет от много организации по света в различни индустрии.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Целта на Lean е да създаде повече стойност за клиентите с по-малко ресурси, което се постига чрез елиминиране на дейности без добавена стойност и рационализиране на процесите.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Това се постига чрез фокусиране върху идентифицирането и елиминирането на загубите, подобряване на потока на процеса, създаване на култура на непрекъснато подобрение и овластяване на служителите да правят подобрения.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Прилагайки принципите на Lean, организациите могат да увеличат ефективността, да намалят разходите, да подобрят качеството и да повишат удовлетвореността на клиентите. Lean може да се прилага в различни среди, включително производство, здравеопазване, услуги и държавен сектор.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he Essential Books on Agile | keith.j.kay"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605" y="689812"/>
            <a:ext cx="4338881" cy="544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HTTP Made Easy: Understanding the Web Client-Server Communication | Hacker  Noon" id="307" name="Google Shape;30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643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Монолитно приложение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 означава създаден от едно цяло парче.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Монолитно приложение се състои от множество компоненти, комбинирани в една програма, на една платформа.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Монолитната архитектура е доказан стандарт в създаването на приложения.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677334" y="609600"/>
            <a:ext cx="8596668" cy="7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677334" y="1403685"/>
            <a:ext cx="8596668" cy="4637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Магазинът трябва да: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Приема поръчки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Работи със стока (инвентар)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Обработва разплащания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Изпраща поръчки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Приложението се състои от няколко сегмента: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Frontend (User interface)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Backend Services (orders, inventory, payment, shipping)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 as a single Monolith application.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Load Balancers в случай на успех (повече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тук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23" y="609600"/>
            <a:ext cx="10279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2001: Космическа одисея - А. Кларк,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                                                    С. Кубрик</a:t>
            </a:r>
            <a:endParaRPr/>
          </a:p>
        </p:txBody>
      </p:sp>
      <p:pic>
        <p:nvPicPr>
          <p:cNvPr descr="Hal Hefner - THE MONOLITH AND THE APE MEN 2001 A Space Odyssey" id="157" name="Google Shape;157;p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4" y="1458704"/>
            <a:ext cx="7191319" cy="492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croservices.io/i/DecomposingApplications.011.jpg"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45" y="106195"/>
            <a:ext cx="8093352" cy="607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Този подход има следните предимства: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разработка – налични са множество средства и IDE.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deploy – приложението се състой от една част (Монолит).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скалиране – множество копия зад LoadBalancer.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може да се обърка?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са недостатъците?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New life inside monolithic application" id="336" name="Google Shape;33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5958" y="-1917032"/>
            <a:ext cx="12937958" cy="971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Недостатъци на Monolith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Когато едно приложение успее, стане огромно и екипът също нарастне: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Огромното количество код (codebase) е плашещо за някои разработчици. Приложението може да стане трудно за модифициране и добавяне на нова функционалност.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Разработката се забавя.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Пренаселено IDE.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Continuous Deployment (CD) става трудно – нужно е да се разположи огромен монолитен файл.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се скалира само в една равнина – хоризонтално.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Нужно е да се използва само една основна технология.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Microservices: The Essential Practices | Technology Conversations" id="348" name="Google Shape;34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6189" cy="687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Вътрешно разпределение</a:t>
            </a:r>
            <a:endParaRPr/>
          </a:p>
        </p:txBody>
      </p:sp>
      <p:pic>
        <p:nvPicPr>
          <p:cNvPr id="354" name="Google Shape;35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30400"/>
            <a:ext cx="8065614" cy="439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4975668" y="1386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Въпроси?</a:t>
            </a:r>
            <a:endParaRPr/>
          </a:p>
        </p:txBody>
      </p:sp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y do you always choose Microservices over me?&quot; said the Monolithic  architecture - Knoldus Blogs" id="361" name="Google Shape;3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6814"/>
            <a:ext cx="12192000" cy="589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 бихте създали Монолит?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Какъв би бил вашия подход при създаването на едно приложение (Монолит)?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 къде ще започнете?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бихте подходили към проблема?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Къде ще запишете информацията?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ще планирате своите действия?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кой ще обсъдите решението?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Какво правите след това?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проблеми могат да се появят?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се случва ако част от Монолита се пропука?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преместите Монолита?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го промените (т.е. да добавите ново парче (нова функционалност))?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Методологии за разработка на софтуер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Waterfall or Software Development Lifecycle SDLC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SCRUM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Feature-Driven Development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Extreme Programming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Waterfall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Щом става въпрос за разработка на софтуер, това е най-често срещания и разпространен подход.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Набляга силно на планирането.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 разбиране на проблема и структуриране на подхода за разрешаването му.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Нужна е добра документация, както от разработчиците, така и от клиента.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Работи се поетапно.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Софтуерът се създава стъпка по стъпка, като с всяка стъпка се отива на следващата, докато накрая всичко е в информационния поток.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Software Development Lifecycle</a:t>
            </a:r>
            <a:br>
              <a:rPr lang="en-US"/>
            </a:br>
            <a:r>
              <a:rPr lang="en-US"/>
              <a:t>SDLC</a:t>
            </a:r>
            <a:endParaRPr/>
          </a:p>
        </p:txBody>
      </p:sp>
      <p:pic>
        <p:nvPicPr>
          <p:cNvPr descr="waterfall software development" id="187" name="Google Shape;18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38" y="2160588"/>
            <a:ext cx="5842162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Определяне и анализ на изискванията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677334" y="1652337"/>
            <a:ext cx="8596668" cy="43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Събират се всички изисквания за приложението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Какво трябва да прави?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Какви </a:t>
            </a:r>
            <a:r>
              <a:rPr lang="en-US"/>
              <a:t>свойства</a:t>
            </a:r>
            <a:r>
              <a:rPr lang="en-US"/>
              <a:t> трябва да притежава?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ще изглежда?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да се държи?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Тези изисквания: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обсъдени с клиента.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внесени от собствениците.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Можете да си ги създадете самите вие.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Знайте само, че трябва да създадете всичко преди да го построите!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2020-10-13T06:56:58Z</dcterms:created>
  <dc:creator>Viktor</dc:creator>
</cp:coreProperties>
</file>