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2"/>
            <a:ext cx="6815669" cy="1551338"/>
          </a:xfrm>
        </p:spPr>
        <p:txBody>
          <a:bodyPr/>
          <a:lstStyle/>
          <a:p>
            <a:r>
              <a:rPr lang="en-ID" b="1" dirty="0" smtClean="0">
                <a:latin typeface="NSimSun" panose="02010609030101010101" pitchFamily="49" charset="-122"/>
                <a:ea typeface="NSimSun" panose="02010609030101010101" pitchFamily="49" charset="-122"/>
              </a:rPr>
              <a:t>Writing a Simple Report</a:t>
            </a:r>
            <a:endParaRPr lang="en-US" b="1" dirty="0">
              <a:latin typeface="NSimSun" panose="02010609030101010101" pitchFamily="49" charset="-122"/>
              <a:ea typeface="NSimSun" panose="02010609030101010101" pitchFamily="49" charset="-122"/>
            </a:endParaRPr>
          </a:p>
        </p:txBody>
      </p:sp>
      <p:sp>
        <p:nvSpPr>
          <p:cNvPr id="3" name="Subtitle 2"/>
          <p:cNvSpPr>
            <a:spLocks noGrp="1"/>
          </p:cNvSpPr>
          <p:nvPr>
            <p:ph type="subTitle" idx="1"/>
          </p:nvPr>
        </p:nvSpPr>
        <p:spPr>
          <a:xfrm>
            <a:off x="2692398" y="3971109"/>
            <a:ext cx="6815669" cy="561702"/>
          </a:xfrm>
        </p:spPr>
        <p:txBody>
          <a:bodyPr>
            <a:normAutofit/>
          </a:bodyPr>
          <a:lstStyle/>
          <a:p>
            <a:r>
              <a:rPr lang="en-ID" b="1" dirty="0" err="1" smtClean="0">
                <a:latin typeface="NSimSun" panose="02010609030101010101" pitchFamily="49" charset="-122"/>
                <a:ea typeface="NSimSun" panose="02010609030101010101" pitchFamily="49" charset="-122"/>
              </a:rPr>
              <a:t>Modul</a:t>
            </a:r>
            <a:r>
              <a:rPr lang="en-ID" b="1" dirty="0" smtClean="0">
                <a:latin typeface="NSimSun" panose="02010609030101010101" pitchFamily="49" charset="-122"/>
                <a:ea typeface="NSimSun" panose="02010609030101010101" pitchFamily="49" charset="-122"/>
              </a:rPr>
              <a:t> Bahasa </a:t>
            </a:r>
            <a:r>
              <a:rPr lang="en-ID" b="1" dirty="0" err="1" smtClean="0">
                <a:latin typeface="NSimSun" panose="02010609030101010101" pitchFamily="49" charset="-122"/>
                <a:ea typeface="NSimSun" panose="02010609030101010101" pitchFamily="49" charset="-122"/>
              </a:rPr>
              <a:t>Inggris</a:t>
            </a:r>
            <a:r>
              <a:rPr lang="en-ID" b="1" dirty="0" smtClean="0">
                <a:latin typeface="NSimSun" panose="02010609030101010101" pitchFamily="49" charset="-122"/>
                <a:ea typeface="NSimSun" panose="02010609030101010101" pitchFamily="49" charset="-122"/>
              </a:rPr>
              <a:t> XII</a:t>
            </a:r>
            <a:endParaRPr lang="en-US" b="1" dirty="0">
              <a:latin typeface="NSimSun" panose="02010609030101010101" pitchFamily="49" charset="-122"/>
              <a:ea typeface="NSimSun" panose="02010609030101010101" pitchFamily="49" charset="-122"/>
            </a:endParaRPr>
          </a:p>
        </p:txBody>
      </p:sp>
    </p:spTree>
    <p:extLst>
      <p:ext uri="{BB962C8B-B14F-4D97-AF65-F5344CB8AC3E}">
        <p14:creationId xmlns:p14="http://schemas.microsoft.com/office/powerpoint/2010/main" val="70985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latin typeface="NSimSun" panose="02010609030101010101" pitchFamily="49" charset="-122"/>
                <a:ea typeface="NSimSun" panose="02010609030101010101" pitchFamily="49" charset="-122"/>
              </a:rPr>
              <a:t>Indicator</a:t>
            </a:r>
            <a:endParaRPr lang="en-US" b="1" dirty="0">
              <a:latin typeface="NSimSun" panose="02010609030101010101" pitchFamily="49" charset="-122"/>
              <a:ea typeface="NSimSun" panose="02010609030101010101" pitchFamily="49" charset="-122"/>
            </a:endParaRPr>
          </a:p>
        </p:txBody>
      </p:sp>
      <p:sp>
        <p:nvSpPr>
          <p:cNvPr id="3" name="Content Placeholder 2"/>
          <p:cNvSpPr>
            <a:spLocks noGrp="1"/>
          </p:cNvSpPr>
          <p:nvPr>
            <p:ph idx="1"/>
          </p:nvPr>
        </p:nvSpPr>
        <p:spPr/>
        <p:txBody>
          <a:bodyPr/>
          <a:lstStyle/>
          <a:p>
            <a:r>
              <a:rPr lang="en-US" dirty="0" smtClean="0">
                <a:latin typeface="NSimSun" panose="02010609030101010101" pitchFamily="49" charset="-122"/>
                <a:ea typeface="NSimSun" panose="02010609030101010101" pitchFamily="49" charset="-122"/>
              </a:rPr>
              <a:t>Students </a:t>
            </a:r>
            <a:r>
              <a:rPr lang="en-US" dirty="0">
                <a:latin typeface="NSimSun" panose="02010609030101010101" pitchFamily="49" charset="-122"/>
                <a:ea typeface="NSimSun" panose="02010609030101010101" pitchFamily="49" charset="-122"/>
              </a:rPr>
              <a:t>should be able to understand about report.</a:t>
            </a:r>
          </a:p>
          <a:p>
            <a:r>
              <a:rPr lang="en-US" dirty="0" smtClean="0">
                <a:latin typeface="NSimSun" panose="02010609030101010101" pitchFamily="49" charset="-122"/>
                <a:ea typeface="NSimSun" panose="02010609030101010101" pitchFamily="49" charset="-122"/>
              </a:rPr>
              <a:t>Students </a:t>
            </a:r>
            <a:r>
              <a:rPr lang="en-US" dirty="0">
                <a:latin typeface="NSimSun" panose="02010609030101010101" pitchFamily="49" charset="-122"/>
                <a:ea typeface="NSimSun" panose="02010609030101010101" pitchFamily="49" charset="-122"/>
              </a:rPr>
              <a:t>should be able to understand about the structure of report</a:t>
            </a:r>
          </a:p>
          <a:p>
            <a:r>
              <a:rPr lang="en-US" dirty="0" smtClean="0">
                <a:latin typeface="NSimSun" panose="02010609030101010101" pitchFamily="49" charset="-122"/>
                <a:ea typeface="NSimSun" panose="02010609030101010101" pitchFamily="49" charset="-122"/>
              </a:rPr>
              <a:t>Students </a:t>
            </a:r>
            <a:r>
              <a:rPr lang="en-US" dirty="0">
                <a:latin typeface="NSimSun" panose="02010609030101010101" pitchFamily="49" charset="-122"/>
                <a:ea typeface="NSimSun" panose="02010609030101010101" pitchFamily="49" charset="-122"/>
              </a:rPr>
              <a:t>should be able to write a simple report</a:t>
            </a:r>
          </a:p>
          <a:p>
            <a:endParaRPr lang="en-US" dirty="0">
              <a:latin typeface="NSimSun" panose="02010609030101010101" pitchFamily="49" charset="-122"/>
              <a:ea typeface="NSimSun" panose="02010609030101010101" pitchFamily="49" charset="-122"/>
            </a:endParaRPr>
          </a:p>
        </p:txBody>
      </p:sp>
    </p:spTree>
    <p:extLst>
      <p:ext uri="{BB962C8B-B14F-4D97-AF65-F5344CB8AC3E}">
        <p14:creationId xmlns:p14="http://schemas.microsoft.com/office/powerpoint/2010/main" val="323827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latin typeface="NSimSun" panose="02010609030101010101" pitchFamily="49" charset="-122"/>
                <a:ea typeface="NSimSun" panose="02010609030101010101" pitchFamily="49" charset="-122"/>
              </a:rPr>
              <a:t>Purpose</a:t>
            </a:r>
            <a:endParaRPr lang="en-US" b="1" dirty="0">
              <a:latin typeface="NSimSun" panose="02010609030101010101" pitchFamily="49" charset="-122"/>
              <a:ea typeface="NSimSun" panose="02010609030101010101" pitchFamily="49" charset="-122"/>
            </a:endParaRPr>
          </a:p>
        </p:txBody>
      </p:sp>
      <p:sp>
        <p:nvSpPr>
          <p:cNvPr id="3" name="Content Placeholder 2"/>
          <p:cNvSpPr>
            <a:spLocks noGrp="1"/>
          </p:cNvSpPr>
          <p:nvPr>
            <p:ph idx="1"/>
          </p:nvPr>
        </p:nvSpPr>
        <p:spPr/>
        <p:txBody>
          <a:bodyPr/>
          <a:lstStyle/>
          <a:p>
            <a:r>
              <a:rPr lang="en-ID" dirty="0" smtClean="0">
                <a:latin typeface="NSimSun" panose="02010609030101010101" pitchFamily="49" charset="-122"/>
                <a:ea typeface="NSimSun" panose="02010609030101010101" pitchFamily="49" charset="-122"/>
              </a:rPr>
              <a:t>Able to explain the understanding of report</a:t>
            </a:r>
            <a:endParaRPr lang="en-US" dirty="0">
              <a:latin typeface="NSimSun" panose="02010609030101010101" pitchFamily="49" charset="-122"/>
              <a:ea typeface="NSimSun" panose="02010609030101010101" pitchFamily="49" charset="-122"/>
            </a:endParaRPr>
          </a:p>
          <a:p>
            <a:r>
              <a:rPr lang="en-US" dirty="0">
                <a:latin typeface="NSimSun" panose="02010609030101010101" pitchFamily="49" charset="-122"/>
                <a:ea typeface="NSimSun" panose="02010609030101010101" pitchFamily="49" charset="-122"/>
              </a:rPr>
              <a:t>A</a:t>
            </a:r>
            <a:r>
              <a:rPr lang="en-US" dirty="0" smtClean="0">
                <a:latin typeface="NSimSun" panose="02010609030101010101" pitchFamily="49" charset="-122"/>
                <a:ea typeface="NSimSun" panose="02010609030101010101" pitchFamily="49" charset="-122"/>
              </a:rPr>
              <a:t>ble </a:t>
            </a:r>
            <a:r>
              <a:rPr lang="en-US" dirty="0">
                <a:latin typeface="NSimSun" panose="02010609030101010101" pitchFamily="49" charset="-122"/>
                <a:ea typeface="NSimSun" panose="02010609030101010101" pitchFamily="49" charset="-122"/>
              </a:rPr>
              <a:t>to </a:t>
            </a:r>
            <a:r>
              <a:rPr lang="en-US" dirty="0" smtClean="0">
                <a:latin typeface="NSimSun" panose="02010609030101010101" pitchFamily="49" charset="-122"/>
                <a:ea typeface="NSimSun" panose="02010609030101010101" pitchFamily="49" charset="-122"/>
              </a:rPr>
              <a:t>explain the generic structure of report</a:t>
            </a:r>
            <a:endParaRPr lang="en-US" dirty="0">
              <a:latin typeface="NSimSun" panose="02010609030101010101" pitchFamily="49" charset="-122"/>
              <a:ea typeface="NSimSun" panose="02010609030101010101" pitchFamily="49" charset="-122"/>
            </a:endParaRPr>
          </a:p>
          <a:p>
            <a:r>
              <a:rPr lang="en-US" dirty="0">
                <a:latin typeface="NSimSun" panose="02010609030101010101" pitchFamily="49" charset="-122"/>
                <a:ea typeface="NSimSun" panose="02010609030101010101" pitchFamily="49" charset="-122"/>
              </a:rPr>
              <a:t>A</a:t>
            </a:r>
            <a:r>
              <a:rPr lang="en-US" dirty="0" smtClean="0">
                <a:latin typeface="NSimSun" panose="02010609030101010101" pitchFamily="49" charset="-122"/>
                <a:ea typeface="NSimSun" panose="02010609030101010101" pitchFamily="49" charset="-122"/>
              </a:rPr>
              <a:t>ble </a:t>
            </a:r>
            <a:r>
              <a:rPr lang="en-US" dirty="0">
                <a:latin typeface="NSimSun" panose="02010609030101010101" pitchFamily="49" charset="-122"/>
                <a:ea typeface="NSimSun" panose="02010609030101010101" pitchFamily="49" charset="-122"/>
              </a:rPr>
              <a:t>to write a simple </a:t>
            </a:r>
            <a:r>
              <a:rPr lang="en-US" dirty="0" smtClean="0">
                <a:latin typeface="NSimSun" panose="02010609030101010101" pitchFamily="49" charset="-122"/>
                <a:ea typeface="NSimSun" panose="02010609030101010101" pitchFamily="49" charset="-122"/>
              </a:rPr>
              <a:t>report.</a:t>
            </a:r>
            <a:endParaRPr lang="en-US" dirty="0">
              <a:latin typeface="NSimSun" panose="02010609030101010101" pitchFamily="49" charset="-122"/>
              <a:ea typeface="NSimSun" panose="02010609030101010101" pitchFamily="49" charset="-122"/>
            </a:endParaRPr>
          </a:p>
          <a:p>
            <a:endParaRPr lang="en-US" dirty="0">
              <a:latin typeface="NSimSun" panose="02010609030101010101" pitchFamily="49" charset="-122"/>
              <a:ea typeface="NSimSun" panose="02010609030101010101" pitchFamily="49" charset="-122"/>
            </a:endParaRPr>
          </a:p>
        </p:txBody>
      </p:sp>
    </p:spTree>
    <p:extLst>
      <p:ext uri="{BB962C8B-B14F-4D97-AF65-F5344CB8AC3E}">
        <p14:creationId xmlns:p14="http://schemas.microsoft.com/office/powerpoint/2010/main" val="183907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806026"/>
          </a:xfrm>
        </p:spPr>
        <p:txBody>
          <a:bodyPr>
            <a:normAutofit fontScale="90000"/>
          </a:bodyPr>
          <a:lstStyle/>
          <a:p>
            <a:r>
              <a:rPr lang="en-ID" sz="6000" b="1" dirty="0" smtClean="0">
                <a:latin typeface="NSimSun" panose="02010609030101010101" pitchFamily="49" charset="-122"/>
                <a:ea typeface="NSimSun" panose="02010609030101010101" pitchFamily="49" charset="-122"/>
              </a:rPr>
              <a:t>Material</a:t>
            </a:r>
            <a:endParaRPr lang="en-US" sz="6000" b="1" dirty="0">
              <a:latin typeface="NSimSun" panose="02010609030101010101" pitchFamily="49" charset="-122"/>
              <a:ea typeface="NSimSun" panose="02010609030101010101" pitchFamily="49" charset="-122"/>
            </a:endParaRPr>
          </a:p>
        </p:txBody>
      </p:sp>
      <p:sp>
        <p:nvSpPr>
          <p:cNvPr id="3" name="Content Placeholder 2"/>
          <p:cNvSpPr>
            <a:spLocks noGrp="1"/>
          </p:cNvSpPr>
          <p:nvPr>
            <p:ph idx="1"/>
          </p:nvPr>
        </p:nvSpPr>
        <p:spPr/>
        <p:txBody>
          <a:bodyPr/>
          <a:lstStyle/>
          <a:p>
            <a:pPr marL="0" indent="0">
              <a:buNone/>
            </a:pPr>
            <a:endParaRPr lang="en-ID" b="1" dirty="0" smtClean="0">
              <a:latin typeface="NSimSun" panose="02010609030101010101" pitchFamily="49" charset="-122"/>
              <a:ea typeface="NSimSun" panose="02010609030101010101" pitchFamily="49" charset="-122"/>
            </a:endParaRPr>
          </a:p>
          <a:p>
            <a:pPr marL="0" indent="0">
              <a:buNone/>
            </a:pPr>
            <a:r>
              <a:rPr lang="en-ID" dirty="0" smtClean="0">
                <a:latin typeface="NSimSun" panose="02010609030101010101" pitchFamily="49" charset="-122"/>
                <a:ea typeface="NSimSun" panose="02010609030101010101" pitchFamily="49" charset="-122"/>
              </a:rPr>
              <a:t>	</a:t>
            </a:r>
            <a:r>
              <a:rPr lang="en-US" dirty="0">
                <a:latin typeface="NSimSun" panose="02010609030101010101" pitchFamily="49" charset="-122"/>
                <a:ea typeface="NSimSun" panose="02010609030101010101" pitchFamily="49" charset="-122"/>
              </a:rPr>
              <a:t>A report is a paper written by a person or group of people with the aim of being a proof of responsibility for carrying out the tasks assigned.</a:t>
            </a:r>
          </a:p>
          <a:p>
            <a:pPr marL="0" indent="0">
              <a:buNone/>
            </a:pPr>
            <a:r>
              <a:rPr lang="en-US" dirty="0">
                <a:latin typeface="NSimSun" panose="02010609030101010101" pitchFamily="49" charset="-122"/>
                <a:ea typeface="NSimSun" panose="02010609030101010101" pitchFamily="49" charset="-122"/>
              </a:rPr>
              <a:t>In order to be used as a material for consideration or decision making, a report must contain correct, objective, and systematic data.</a:t>
            </a:r>
          </a:p>
          <a:p>
            <a:pPr marL="0" indent="0">
              <a:buNone/>
            </a:pPr>
            <a:endParaRPr lang="en-US" dirty="0">
              <a:latin typeface="NSimSun" panose="02010609030101010101" pitchFamily="49" charset="-122"/>
              <a:ea typeface="NSimSun" panose="02010609030101010101" pitchFamily="49" charset="-122"/>
            </a:endParaRPr>
          </a:p>
        </p:txBody>
      </p:sp>
      <p:sp>
        <p:nvSpPr>
          <p:cNvPr id="4" name="Text Placeholder 3"/>
          <p:cNvSpPr>
            <a:spLocks noGrp="1"/>
          </p:cNvSpPr>
          <p:nvPr>
            <p:ph type="body" sz="half" idx="2"/>
          </p:nvPr>
        </p:nvSpPr>
        <p:spPr/>
        <p:txBody>
          <a:bodyPr>
            <a:normAutofit/>
          </a:bodyPr>
          <a:lstStyle/>
          <a:p>
            <a:pPr marL="342900" indent="-342900">
              <a:buFont typeface="+mj-lt"/>
              <a:buAutoNum type="alphaUcPeriod"/>
            </a:pPr>
            <a:r>
              <a:rPr lang="en-ID" sz="2800" dirty="0" smtClean="0">
                <a:latin typeface="NSimSun" panose="02010609030101010101" pitchFamily="49" charset="-122"/>
                <a:ea typeface="NSimSun" panose="02010609030101010101" pitchFamily="49" charset="-122"/>
              </a:rPr>
              <a:t>Definition of Report</a:t>
            </a:r>
            <a:endParaRPr lang="en-US" sz="2800" dirty="0">
              <a:latin typeface="NSimSun" panose="02010609030101010101" pitchFamily="49" charset="-122"/>
              <a:ea typeface="NSimSun" panose="02010609030101010101" pitchFamily="49" charset="-122"/>
            </a:endParaRPr>
          </a:p>
        </p:txBody>
      </p:sp>
    </p:spTree>
    <p:extLst>
      <p:ext uri="{BB962C8B-B14F-4D97-AF65-F5344CB8AC3E}">
        <p14:creationId xmlns:p14="http://schemas.microsoft.com/office/powerpoint/2010/main" val="327787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806026"/>
          </a:xfrm>
        </p:spPr>
        <p:txBody>
          <a:bodyPr>
            <a:normAutofit fontScale="90000"/>
          </a:bodyPr>
          <a:lstStyle/>
          <a:p>
            <a:r>
              <a:rPr lang="en-ID" sz="6000" b="1" dirty="0" smtClean="0">
                <a:latin typeface="NSimSun" panose="02010609030101010101" pitchFamily="49" charset="-122"/>
                <a:ea typeface="NSimSun" panose="02010609030101010101" pitchFamily="49" charset="-122"/>
              </a:rPr>
              <a:t>Material</a:t>
            </a:r>
            <a:endParaRPr lang="en-US" sz="6000" b="1" dirty="0">
              <a:latin typeface="NSimSun" panose="02010609030101010101" pitchFamily="49" charset="-122"/>
              <a:ea typeface="NSimSun" panose="02010609030101010101" pitchFamily="49" charset="-122"/>
            </a:endParaRPr>
          </a:p>
        </p:txBody>
      </p:sp>
      <p:sp>
        <p:nvSpPr>
          <p:cNvPr id="3" name="Content Placeholder 2"/>
          <p:cNvSpPr>
            <a:spLocks noGrp="1"/>
          </p:cNvSpPr>
          <p:nvPr>
            <p:ph idx="1"/>
          </p:nvPr>
        </p:nvSpPr>
        <p:spPr/>
        <p:txBody>
          <a:bodyPr>
            <a:normAutofit fontScale="92500" lnSpcReduction="10000"/>
          </a:bodyPr>
          <a:lstStyle/>
          <a:p>
            <a:pPr marL="0" indent="0">
              <a:buNone/>
            </a:pPr>
            <a:endParaRPr lang="en-ID" b="1" dirty="0" smtClean="0">
              <a:latin typeface="NSimSun" panose="02010609030101010101" pitchFamily="49" charset="-122"/>
              <a:ea typeface="NSimSun" panose="02010609030101010101" pitchFamily="49" charset="-122"/>
            </a:endParaRPr>
          </a:p>
          <a:p>
            <a:pPr marL="0" indent="0">
              <a:lnSpc>
                <a:spcPct val="150000"/>
              </a:lnSpc>
              <a:spcBef>
                <a:spcPts val="0"/>
              </a:spcBef>
              <a:buNone/>
            </a:pPr>
            <a:r>
              <a:rPr lang="en-ID" dirty="0" smtClean="0">
                <a:latin typeface="NSimSun" panose="02010609030101010101" pitchFamily="49" charset="-122"/>
                <a:ea typeface="NSimSun" panose="02010609030101010101" pitchFamily="49" charset="-122"/>
              </a:rPr>
              <a:t>	</a:t>
            </a:r>
            <a:r>
              <a:rPr lang="en-US" sz="1600" dirty="0">
                <a:latin typeface="NSimSun" panose="02010609030101010101" pitchFamily="49" charset="-122"/>
                <a:ea typeface="NSimSun" panose="02010609030101010101" pitchFamily="49" charset="-122"/>
              </a:rPr>
              <a:t>As with any essay in general, the report must be submitted in a good and systematic form and structure. Good form is related to writing technique, while structure is related to the organization. Therefore the structure of the report, especially in the form of a book, must be supplemented by standard elements. General report structure elements that apply in the preparation of reports </a:t>
            </a:r>
            <a:r>
              <a:rPr lang="en-US" sz="1600" dirty="0" smtClean="0">
                <a:latin typeface="NSimSun" panose="02010609030101010101" pitchFamily="49" charset="-122"/>
                <a:ea typeface="NSimSun" panose="02010609030101010101" pitchFamily="49" charset="-122"/>
              </a:rPr>
              <a:t>include:</a:t>
            </a:r>
          </a:p>
          <a:p>
            <a:pPr marL="342900" indent="-342900">
              <a:buFont typeface="+mj-lt"/>
              <a:buAutoNum type="arabicPeriod"/>
            </a:pPr>
            <a:r>
              <a:rPr lang="en-ID" sz="1400" dirty="0" smtClean="0">
                <a:latin typeface="NSimSun" panose="02010609030101010101" pitchFamily="49" charset="-122"/>
                <a:ea typeface="NSimSun" panose="02010609030101010101" pitchFamily="49" charset="-122"/>
              </a:rPr>
              <a:t>Cover</a:t>
            </a:r>
          </a:p>
          <a:p>
            <a:pPr marL="342900" indent="-342900">
              <a:buFont typeface="+mj-lt"/>
              <a:buAutoNum type="arabicPeriod"/>
            </a:pPr>
            <a:r>
              <a:rPr lang="en-ID" sz="1400" dirty="0" smtClean="0">
                <a:latin typeface="NSimSun" panose="02010609030101010101" pitchFamily="49" charset="-122"/>
                <a:ea typeface="NSimSun" panose="02010609030101010101" pitchFamily="49" charset="-122"/>
              </a:rPr>
              <a:t>Preface</a:t>
            </a:r>
          </a:p>
          <a:p>
            <a:pPr marL="342900" indent="-342900">
              <a:buFont typeface="+mj-lt"/>
              <a:buAutoNum type="arabicPeriod"/>
            </a:pPr>
            <a:r>
              <a:rPr lang="en-ID" sz="1400" dirty="0" smtClean="0">
                <a:latin typeface="NSimSun" panose="02010609030101010101" pitchFamily="49" charset="-122"/>
                <a:ea typeface="NSimSun" panose="02010609030101010101" pitchFamily="49" charset="-122"/>
              </a:rPr>
              <a:t>Content</a:t>
            </a:r>
          </a:p>
          <a:p>
            <a:pPr marL="342900" indent="-342900">
              <a:buFont typeface="+mj-lt"/>
              <a:buAutoNum type="arabicPeriod"/>
            </a:pPr>
            <a:r>
              <a:rPr lang="en-ID" sz="1400" dirty="0" smtClean="0">
                <a:latin typeface="NSimSun" panose="02010609030101010101" pitchFamily="49" charset="-122"/>
                <a:ea typeface="NSimSun" panose="02010609030101010101" pitchFamily="49" charset="-122"/>
              </a:rPr>
              <a:t>Closing</a:t>
            </a:r>
          </a:p>
          <a:p>
            <a:pPr marL="342900" indent="-342900">
              <a:buFont typeface="+mj-lt"/>
              <a:buAutoNum type="arabicPeriod"/>
            </a:pPr>
            <a:r>
              <a:rPr lang="en-ID" sz="1400" dirty="0" smtClean="0">
                <a:latin typeface="NSimSun" panose="02010609030101010101" pitchFamily="49" charset="-122"/>
                <a:ea typeface="NSimSun" panose="02010609030101010101" pitchFamily="49" charset="-122"/>
              </a:rPr>
              <a:t>Appendix</a:t>
            </a:r>
          </a:p>
          <a:p>
            <a:pPr marL="0" indent="0">
              <a:buNone/>
            </a:pPr>
            <a:endParaRPr lang="en-US" sz="1400" dirty="0">
              <a:latin typeface="NSimSun" panose="02010609030101010101" pitchFamily="49" charset="-122"/>
              <a:ea typeface="NSimSun" panose="02010609030101010101" pitchFamily="49" charset="-122"/>
            </a:endParaRPr>
          </a:p>
        </p:txBody>
      </p:sp>
      <p:sp>
        <p:nvSpPr>
          <p:cNvPr id="4" name="Text Placeholder 3"/>
          <p:cNvSpPr>
            <a:spLocks noGrp="1"/>
          </p:cNvSpPr>
          <p:nvPr>
            <p:ph type="body" sz="half" idx="2"/>
          </p:nvPr>
        </p:nvSpPr>
        <p:spPr/>
        <p:txBody>
          <a:bodyPr>
            <a:normAutofit/>
          </a:bodyPr>
          <a:lstStyle/>
          <a:p>
            <a:r>
              <a:rPr lang="en-ID" sz="2800" dirty="0" smtClean="0">
                <a:latin typeface="NSimSun" panose="02010609030101010101" pitchFamily="49" charset="-122"/>
                <a:ea typeface="NSimSun" panose="02010609030101010101" pitchFamily="49" charset="-122"/>
              </a:rPr>
              <a:t>B. Generic Structure of Report</a:t>
            </a:r>
            <a:endParaRPr lang="en-US" sz="2800" dirty="0">
              <a:latin typeface="NSimSun" panose="02010609030101010101" pitchFamily="49" charset="-122"/>
              <a:ea typeface="NSimSun" panose="02010609030101010101" pitchFamily="49" charset="-122"/>
            </a:endParaRPr>
          </a:p>
        </p:txBody>
      </p:sp>
    </p:spTree>
    <p:extLst>
      <p:ext uri="{BB962C8B-B14F-4D97-AF65-F5344CB8AC3E}">
        <p14:creationId xmlns:p14="http://schemas.microsoft.com/office/powerpoint/2010/main" val="24388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806026"/>
          </a:xfrm>
        </p:spPr>
        <p:txBody>
          <a:bodyPr>
            <a:normAutofit fontScale="90000"/>
          </a:bodyPr>
          <a:lstStyle/>
          <a:p>
            <a:r>
              <a:rPr lang="en-ID" sz="6000" b="1" dirty="0" smtClean="0">
                <a:latin typeface="NSimSun" panose="02010609030101010101" pitchFamily="49" charset="-122"/>
                <a:ea typeface="NSimSun" panose="02010609030101010101" pitchFamily="49" charset="-122"/>
              </a:rPr>
              <a:t>Material</a:t>
            </a:r>
            <a:endParaRPr lang="en-US" sz="6000" b="1" dirty="0">
              <a:latin typeface="NSimSun" panose="02010609030101010101" pitchFamily="49" charset="-122"/>
              <a:ea typeface="NSimSun" panose="02010609030101010101" pitchFamily="49" charset="-122"/>
            </a:endParaRPr>
          </a:p>
        </p:txBody>
      </p:sp>
      <p:sp>
        <p:nvSpPr>
          <p:cNvPr id="3" name="Content Placeholder 2"/>
          <p:cNvSpPr>
            <a:spLocks noGrp="1"/>
          </p:cNvSpPr>
          <p:nvPr>
            <p:ph idx="1"/>
          </p:nvPr>
        </p:nvSpPr>
        <p:spPr/>
        <p:txBody>
          <a:bodyPr>
            <a:normAutofit/>
          </a:bodyPr>
          <a:lstStyle/>
          <a:p>
            <a:pPr marL="0" indent="0">
              <a:buNone/>
            </a:pPr>
            <a:endParaRPr lang="en-ID" b="1" dirty="0" smtClean="0">
              <a:latin typeface="NSimSun" panose="02010609030101010101" pitchFamily="49" charset="-122"/>
              <a:ea typeface="NSimSun" panose="02010609030101010101" pitchFamily="49" charset="-122"/>
            </a:endParaRPr>
          </a:p>
          <a:p>
            <a:pPr marL="0" indent="0">
              <a:buNone/>
            </a:pPr>
            <a:r>
              <a:rPr lang="en-ID" dirty="0" smtClean="0">
                <a:latin typeface="NSimSun" panose="02010609030101010101" pitchFamily="49" charset="-122"/>
                <a:ea typeface="NSimSun" panose="02010609030101010101" pitchFamily="49" charset="-122"/>
              </a:rPr>
              <a:t>	</a:t>
            </a:r>
            <a:r>
              <a:rPr lang="en-ID" sz="2600" dirty="0" smtClean="0">
                <a:latin typeface="NSimSun" panose="02010609030101010101" pitchFamily="49" charset="-122"/>
                <a:ea typeface="NSimSun" panose="02010609030101010101" pitchFamily="49" charset="-122"/>
              </a:rPr>
              <a:t>Some ways to make a good and correct report are:</a:t>
            </a:r>
          </a:p>
          <a:p>
            <a:pPr marL="457200" indent="-457200">
              <a:buFont typeface="+mj-lt"/>
              <a:buAutoNum type="arabicPeriod"/>
            </a:pPr>
            <a:r>
              <a:rPr lang="en-ID" sz="2600" dirty="0" smtClean="0">
                <a:latin typeface="NSimSun" panose="02010609030101010101" pitchFamily="49" charset="-122"/>
                <a:ea typeface="NSimSun" panose="02010609030101010101" pitchFamily="49" charset="-122"/>
              </a:rPr>
              <a:t>Choose the topic</a:t>
            </a:r>
          </a:p>
          <a:p>
            <a:pPr marL="457200" indent="-457200">
              <a:buFont typeface="+mj-lt"/>
              <a:buAutoNum type="arabicPeriod"/>
            </a:pPr>
            <a:r>
              <a:rPr lang="en-ID" sz="2600" dirty="0" smtClean="0">
                <a:latin typeface="NSimSun" panose="02010609030101010101" pitchFamily="49" charset="-122"/>
                <a:ea typeface="NSimSun" panose="02010609030101010101" pitchFamily="49" charset="-122"/>
              </a:rPr>
              <a:t>Conduct Activity Research</a:t>
            </a:r>
          </a:p>
          <a:p>
            <a:pPr marL="457200" indent="-457200">
              <a:buFont typeface="+mj-lt"/>
              <a:buAutoNum type="arabicPeriod"/>
            </a:pPr>
            <a:r>
              <a:rPr lang="en-ID" sz="2600" dirty="0" smtClean="0">
                <a:latin typeface="NSimSun" panose="02010609030101010101" pitchFamily="49" charset="-122"/>
                <a:ea typeface="NSimSun" panose="02010609030101010101" pitchFamily="49" charset="-122"/>
              </a:rPr>
              <a:t>Creating a Framework</a:t>
            </a:r>
          </a:p>
          <a:p>
            <a:pPr marL="457200" indent="-457200">
              <a:buFont typeface="+mj-lt"/>
              <a:buAutoNum type="arabicPeriod"/>
            </a:pPr>
            <a:r>
              <a:rPr lang="en-ID" sz="2600" dirty="0" smtClean="0">
                <a:latin typeface="NSimSun" panose="02010609030101010101" pitchFamily="49" charset="-122"/>
                <a:ea typeface="NSimSun" panose="02010609030101010101" pitchFamily="49" charset="-122"/>
              </a:rPr>
              <a:t>Start to write Report</a:t>
            </a:r>
          </a:p>
          <a:p>
            <a:pPr marL="457200" indent="-457200">
              <a:buFont typeface="+mj-lt"/>
              <a:buAutoNum type="arabicPeriod"/>
            </a:pPr>
            <a:r>
              <a:rPr lang="en-ID" sz="2600" dirty="0" smtClean="0">
                <a:latin typeface="NSimSun" panose="02010609030101010101" pitchFamily="49" charset="-122"/>
                <a:ea typeface="NSimSun" panose="02010609030101010101" pitchFamily="49" charset="-122"/>
              </a:rPr>
              <a:t>Editing Report</a:t>
            </a:r>
            <a:endParaRPr lang="en-US" sz="2600" dirty="0">
              <a:latin typeface="NSimSun" panose="02010609030101010101" pitchFamily="49" charset="-122"/>
              <a:ea typeface="NSimSun" panose="02010609030101010101" pitchFamily="49" charset="-122"/>
            </a:endParaRPr>
          </a:p>
        </p:txBody>
      </p:sp>
      <p:sp>
        <p:nvSpPr>
          <p:cNvPr id="4" name="Text Placeholder 3"/>
          <p:cNvSpPr>
            <a:spLocks noGrp="1"/>
          </p:cNvSpPr>
          <p:nvPr>
            <p:ph type="body" sz="half" idx="2"/>
          </p:nvPr>
        </p:nvSpPr>
        <p:spPr/>
        <p:txBody>
          <a:bodyPr>
            <a:normAutofit/>
          </a:bodyPr>
          <a:lstStyle/>
          <a:p>
            <a:r>
              <a:rPr lang="en-ID" sz="2800" dirty="0" smtClean="0">
                <a:latin typeface="NSimSun" panose="02010609030101010101" pitchFamily="49" charset="-122"/>
                <a:ea typeface="NSimSun" panose="02010609030101010101" pitchFamily="49" charset="-122"/>
              </a:rPr>
              <a:t>C. How to Write a Simple Report</a:t>
            </a:r>
            <a:endParaRPr lang="en-US" sz="2800" dirty="0">
              <a:latin typeface="NSimSun" panose="02010609030101010101" pitchFamily="49" charset="-122"/>
              <a:ea typeface="NSimSun" panose="02010609030101010101" pitchFamily="49" charset="-122"/>
            </a:endParaRPr>
          </a:p>
        </p:txBody>
      </p:sp>
    </p:spTree>
    <p:extLst>
      <p:ext uri="{BB962C8B-B14F-4D97-AF65-F5344CB8AC3E}">
        <p14:creationId xmlns:p14="http://schemas.microsoft.com/office/powerpoint/2010/main" val="275119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806026"/>
          </a:xfrm>
        </p:spPr>
        <p:txBody>
          <a:bodyPr>
            <a:normAutofit fontScale="90000"/>
          </a:bodyPr>
          <a:lstStyle/>
          <a:p>
            <a:r>
              <a:rPr lang="en-ID" sz="6000" b="1" dirty="0" smtClean="0">
                <a:latin typeface="NSimSun" panose="02010609030101010101" pitchFamily="49" charset="-122"/>
                <a:ea typeface="NSimSun" panose="02010609030101010101" pitchFamily="49" charset="-122"/>
              </a:rPr>
              <a:t>Example</a:t>
            </a:r>
            <a:endParaRPr lang="en-US" sz="6000" b="1" dirty="0">
              <a:latin typeface="NSimSun" panose="02010609030101010101" pitchFamily="49" charset="-122"/>
              <a:ea typeface="NSimSun" panose="02010609030101010101" pitchFamily="49" charset="-122"/>
            </a:endParaRPr>
          </a:p>
        </p:txBody>
      </p:sp>
      <p:sp>
        <p:nvSpPr>
          <p:cNvPr id="3" name="Content Placeholder 2"/>
          <p:cNvSpPr>
            <a:spLocks noGrp="1"/>
          </p:cNvSpPr>
          <p:nvPr>
            <p:ph idx="1"/>
          </p:nvPr>
        </p:nvSpPr>
        <p:spPr/>
        <p:txBody>
          <a:bodyPr>
            <a:normAutofit/>
          </a:bodyPr>
          <a:lstStyle/>
          <a:p>
            <a:pPr marL="0" indent="0">
              <a:buNone/>
            </a:pPr>
            <a:endParaRPr lang="en-ID" b="1" dirty="0" smtClean="0">
              <a:latin typeface="NSimSun" panose="02010609030101010101" pitchFamily="49" charset="-122"/>
              <a:ea typeface="NSimSun" panose="02010609030101010101" pitchFamily="49" charset="-122"/>
            </a:endParaRPr>
          </a:p>
          <a:p>
            <a:pPr marL="0" indent="0">
              <a:buNone/>
            </a:pPr>
            <a:r>
              <a:rPr lang="en-ID" dirty="0" smtClean="0">
                <a:latin typeface="NSimSun" panose="02010609030101010101" pitchFamily="49" charset="-122"/>
                <a:ea typeface="NSimSun" panose="02010609030101010101" pitchFamily="49" charset="-122"/>
              </a:rPr>
              <a:t>	</a:t>
            </a:r>
            <a:endParaRPr lang="en-US" sz="2600" dirty="0">
              <a:latin typeface="NSimSun" panose="02010609030101010101" pitchFamily="49" charset="-122"/>
              <a:ea typeface="NSimSun" panose="02010609030101010101" pitchFamily="49" charset="-122"/>
            </a:endParaRPr>
          </a:p>
        </p:txBody>
      </p:sp>
      <p:sp>
        <p:nvSpPr>
          <p:cNvPr id="4" name="Text Placeholder 3"/>
          <p:cNvSpPr>
            <a:spLocks noGrp="1"/>
          </p:cNvSpPr>
          <p:nvPr>
            <p:ph type="body" sz="half" idx="2"/>
          </p:nvPr>
        </p:nvSpPr>
        <p:spPr/>
        <p:txBody>
          <a:bodyPr>
            <a:normAutofit/>
          </a:bodyPr>
          <a:lstStyle/>
          <a:p>
            <a:r>
              <a:rPr lang="en-ID" sz="2800" dirty="0" smtClean="0">
                <a:latin typeface="NSimSun" panose="02010609030101010101" pitchFamily="49" charset="-122"/>
                <a:ea typeface="NSimSun" panose="02010609030101010101" pitchFamily="49" charset="-122"/>
              </a:rPr>
              <a:t>A Simple Report</a:t>
            </a:r>
            <a:endParaRPr lang="en-US" sz="2800" dirty="0">
              <a:latin typeface="NSimSun" panose="02010609030101010101" pitchFamily="49" charset="-122"/>
              <a:ea typeface="NSimSun" panose="02010609030101010101" pitchFamily="49" charset="-122"/>
            </a:endParaRPr>
          </a:p>
        </p:txBody>
      </p:sp>
      <p:pic>
        <p:nvPicPr>
          <p:cNvPr id="7" name="Picture 6"/>
          <p:cNvPicPr>
            <a:picLocks noChangeAspect="1"/>
          </p:cNvPicPr>
          <p:nvPr/>
        </p:nvPicPr>
        <p:blipFill>
          <a:blip r:embed="rId2"/>
          <a:stretch>
            <a:fillRect/>
          </a:stretch>
        </p:blipFill>
        <p:spPr>
          <a:xfrm>
            <a:off x="5093770" y="728767"/>
            <a:ext cx="6119262" cy="5353056"/>
          </a:xfrm>
          <a:prstGeom prst="rect">
            <a:avLst/>
          </a:prstGeom>
        </p:spPr>
      </p:pic>
    </p:spTree>
    <p:extLst>
      <p:ext uri="{BB962C8B-B14F-4D97-AF65-F5344CB8AC3E}">
        <p14:creationId xmlns:p14="http://schemas.microsoft.com/office/powerpoint/2010/main" val="417502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smtClean="0">
                <a:latin typeface="NSimSun" panose="02010609030101010101" pitchFamily="49" charset="-122"/>
                <a:ea typeface="NSimSun" panose="02010609030101010101" pitchFamily="49" charset="-122"/>
              </a:rPr>
              <a:t>Assignment</a:t>
            </a:r>
            <a:endParaRPr lang="en-US" b="1" dirty="0">
              <a:latin typeface="NSimSun" panose="02010609030101010101" pitchFamily="49" charset="-122"/>
              <a:ea typeface="NSimSun" panose="02010609030101010101" pitchFamily="49" charset="-122"/>
            </a:endParaRPr>
          </a:p>
        </p:txBody>
      </p:sp>
      <p:sp>
        <p:nvSpPr>
          <p:cNvPr id="3" name="Content Placeholder 2"/>
          <p:cNvSpPr>
            <a:spLocks noGrp="1"/>
          </p:cNvSpPr>
          <p:nvPr>
            <p:ph sz="half" idx="1"/>
          </p:nvPr>
        </p:nvSpPr>
        <p:spPr/>
        <p:txBody>
          <a:bodyPr>
            <a:normAutofit fontScale="85000" lnSpcReduction="10000"/>
          </a:bodyPr>
          <a:lstStyle/>
          <a:p>
            <a:pPr marL="0" indent="0">
              <a:buNone/>
            </a:pPr>
            <a:r>
              <a:rPr lang="en-ID" b="1" dirty="0" smtClean="0">
                <a:latin typeface="NSimSun" panose="02010609030101010101" pitchFamily="49" charset="-122"/>
                <a:ea typeface="NSimSun" panose="02010609030101010101" pitchFamily="49" charset="-122"/>
              </a:rPr>
              <a:t>Acknowledgment:</a:t>
            </a:r>
          </a:p>
          <a:p>
            <a:pPr marL="0" indent="0">
              <a:buNone/>
            </a:pPr>
            <a:r>
              <a:rPr lang="en-US" dirty="0">
                <a:latin typeface="NSimSun" panose="02010609030101010101" pitchFamily="49" charset="-122"/>
                <a:ea typeface="NSimSun" panose="02010609030101010101" pitchFamily="49" charset="-122"/>
              </a:rPr>
              <a:t>Answer the questions below:</a:t>
            </a:r>
          </a:p>
          <a:p>
            <a:pPr marL="0" indent="0">
              <a:buNone/>
            </a:pPr>
            <a:r>
              <a:rPr lang="en-US" dirty="0">
                <a:latin typeface="NSimSun" panose="02010609030101010101" pitchFamily="49" charset="-122"/>
                <a:ea typeface="NSimSun" panose="02010609030101010101" pitchFamily="49" charset="-122"/>
              </a:rPr>
              <a:t>In creating a report needs a lot of things that must be paid for attention. Sometimes, the steps in creating a report make confuse for the beginners of writer. Therefore, they got obstacles. Mention the obstacles and the solving problem that you know well.</a:t>
            </a:r>
          </a:p>
          <a:p>
            <a:pPr marL="0" indent="0">
              <a:buNone/>
            </a:pPr>
            <a:endParaRPr lang="en-US" dirty="0">
              <a:latin typeface="NSimSun" panose="02010609030101010101" pitchFamily="49" charset="-122"/>
              <a:ea typeface="NSimSun" panose="02010609030101010101" pitchFamily="49" charset="-122"/>
            </a:endParaRPr>
          </a:p>
          <a:p>
            <a:pPr marL="0" indent="0">
              <a:buNone/>
            </a:pPr>
            <a:endParaRPr lang="en-US" dirty="0">
              <a:latin typeface="NSimSun" panose="02010609030101010101" pitchFamily="49" charset="-122"/>
              <a:ea typeface="NSimSun" panose="02010609030101010101" pitchFamily="49" charset="-122"/>
            </a:endParaRPr>
          </a:p>
        </p:txBody>
      </p:sp>
      <p:sp>
        <p:nvSpPr>
          <p:cNvPr id="4" name="Content Placeholder 3"/>
          <p:cNvSpPr>
            <a:spLocks noGrp="1"/>
          </p:cNvSpPr>
          <p:nvPr>
            <p:ph sz="half" idx="2"/>
          </p:nvPr>
        </p:nvSpPr>
        <p:spPr/>
        <p:txBody>
          <a:bodyPr>
            <a:normAutofit fontScale="85000" lnSpcReduction="10000"/>
          </a:bodyPr>
          <a:lstStyle/>
          <a:p>
            <a:pPr marL="0" indent="0">
              <a:buNone/>
            </a:pPr>
            <a:r>
              <a:rPr lang="en-ID" b="1" dirty="0" smtClean="0">
                <a:latin typeface="NSimSun" panose="02010609030101010101" pitchFamily="49" charset="-122"/>
                <a:ea typeface="NSimSun" panose="02010609030101010101" pitchFamily="49" charset="-122"/>
              </a:rPr>
              <a:t>Life skill</a:t>
            </a:r>
          </a:p>
          <a:p>
            <a:pPr marL="0" indent="0">
              <a:buNone/>
            </a:pPr>
            <a:r>
              <a:rPr lang="en-US" dirty="0">
                <a:latin typeface="NSimSun" panose="02010609030101010101" pitchFamily="49" charset="-122"/>
                <a:ea typeface="NSimSun" panose="02010609030101010101" pitchFamily="49" charset="-122"/>
              </a:rPr>
              <a:t>Create a simple report of your own job sheet!</a:t>
            </a:r>
          </a:p>
        </p:txBody>
      </p:sp>
    </p:spTree>
    <p:extLst>
      <p:ext uri="{BB962C8B-B14F-4D97-AF65-F5344CB8AC3E}">
        <p14:creationId xmlns:p14="http://schemas.microsoft.com/office/powerpoint/2010/main" val="35882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1" y="2147780"/>
            <a:ext cx="3718455" cy="744278"/>
          </a:xfrm>
        </p:spPr>
        <p:txBody>
          <a:bodyPr>
            <a:normAutofit/>
          </a:bodyPr>
          <a:lstStyle/>
          <a:p>
            <a:r>
              <a:rPr lang="en-ID" sz="4000" b="1" i="1" dirty="0" smtClean="0">
                <a:latin typeface="NSimSun" panose="02010609030101010101" pitchFamily="49" charset="-122"/>
                <a:ea typeface="NSimSun" panose="02010609030101010101" pitchFamily="49" charset="-122"/>
              </a:rPr>
              <a:t>Thank you </a:t>
            </a:r>
            <a:endParaRPr lang="en-US" sz="4000" b="1" i="1" dirty="0">
              <a:latin typeface="NSimSun" panose="02010609030101010101" pitchFamily="49" charset="-122"/>
              <a:ea typeface="NSimSun" panose="02010609030101010101" pitchFamily="49" charset="-122"/>
            </a:endParaRPr>
          </a:p>
        </p:txBody>
      </p:sp>
      <p:pic>
        <p:nvPicPr>
          <p:cNvPr id="7" name="Content Placeholder 6"/>
          <p:cNvPicPr>
            <a:picLocks noGrp="1" noChangeAspect="1"/>
          </p:cNvPicPr>
          <p:nvPr>
            <p:ph idx="1"/>
          </p:nvPr>
        </p:nvPicPr>
        <p:blipFill>
          <a:blip r:embed="rId2"/>
          <a:stretch>
            <a:fillRect/>
          </a:stretch>
        </p:blipFill>
        <p:spPr>
          <a:xfrm>
            <a:off x="5736364" y="841659"/>
            <a:ext cx="4917459" cy="5090345"/>
          </a:xfrm>
          <a:prstGeom prst="rect">
            <a:avLst/>
          </a:prstGeom>
        </p:spPr>
      </p:pic>
    </p:spTree>
    <p:extLst>
      <p:ext uri="{BB962C8B-B14F-4D97-AF65-F5344CB8AC3E}">
        <p14:creationId xmlns:p14="http://schemas.microsoft.com/office/powerpoint/2010/main" val="16844679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63</TotalTime>
  <Words>157</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NSimSun</vt:lpstr>
      <vt:lpstr>Arial</vt:lpstr>
      <vt:lpstr>Garamond</vt:lpstr>
      <vt:lpstr>Organic</vt:lpstr>
      <vt:lpstr>Writing a Simple Report</vt:lpstr>
      <vt:lpstr>Indicator</vt:lpstr>
      <vt:lpstr>Purpose</vt:lpstr>
      <vt:lpstr>Material</vt:lpstr>
      <vt:lpstr>Material</vt:lpstr>
      <vt:lpstr>Material</vt:lpstr>
      <vt:lpstr>Example</vt:lpstr>
      <vt:lpstr>Assignment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 Simple Report</dc:title>
  <dc:creator>Windows User</dc:creator>
  <cp:lastModifiedBy>Windows User</cp:lastModifiedBy>
  <cp:revision>9</cp:revision>
  <dcterms:created xsi:type="dcterms:W3CDTF">2020-07-03T06:31:27Z</dcterms:created>
  <dcterms:modified xsi:type="dcterms:W3CDTF">2020-07-03T07:34:58Z</dcterms:modified>
</cp:coreProperties>
</file>