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59" r:id="rId12"/>
    <p:sldId id="267" r:id="rId13"/>
    <p:sldId id="269" r:id="rId14"/>
    <p:sldId id="268" r:id="rId15"/>
    <p:sldId id="261" r:id="rId16"/>
    <p:sldId id="264" r:id="rId17"/>
    <p:sldId id="265" r:id="rId18"/>
    <p:sldId id="266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467" autoAdjust="0"/>
  </p:normalViewPr>
  <p:slideViewPr>
    <p:cSldViewPr snapToGrid="0">
      <p:cViewPr varScale="1">
        <p:scale>
          <a:sx n="42" d="100"/>
          <a:sy n="42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AFC4-6E26-4023-89E8-128883E3FC61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C143-3EED-4096-AFA5-55DE1A70944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8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70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distinguish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positives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79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After </a:t>
            </a:r>
            <a:r>
              <a:rPr lang="de-CH" dirty="0" err="1"/>
              <a:t>around</a:t>
            </a:r>
            <a:r>
              <a:rPr lang="de-CH" dirty="0"/>
              <a:t> 30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keeps</a:t>
            </a:r>
            <a:r>
              <a:rPr lang="de-CH" dirty="0"/>
              <a:t> </a:t>
            </a:r>
            <a:r>
              <a:rPr lang="de-CH" dirty="0" err="1"/>
              <a:t>stable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51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Random Forest </a:t>
            </a:r>
            <a:r>
              <a:rPr lang="de-CH" dirty="0" err="1"/>
              <a:t>supports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variables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MeanDecrease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forced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3 dominant Variables in </a:t>
            </a:r>
            <a:r>
              <a:rPr lang="de-CH" dirty="0" err="1"/>
              <a:t>the</a:t>
            </a:r>
            <a:r>
              <a:rPr lang="de-CH" dirty="0"/>
              <a:t> CT </a:t>
            </a:r>
            <a:r>
              <a:rPr lang="de-CH" dirty="0" err="1"/>
              <a:t>model</a:t>
            </a:r>
            <a:r>
              <a:rPr lang="de-CH" dirty="0"/>
              <a:t>, CHK_ACCT, DURATION,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. </a:t>
            </a:r>
            <a:r>
              <a:rPr lang="de-CH" dirty="0" err="1"/>
              <a:t>Again</a:t>
            </a:r>
            <a:r>
              <a:rPr lang="de-CH" dirty="0"/>
              <a:t> CHK_ACCT </a:t>
            </a:r>
            <a:r>
              <a:rPr lang="de-CH" dirty="0" err="1"/>
              <a:t>points</a:t>
            </a:r>
            <a:r>
              <a:rPr lang="de-CH" dirty="0"/>
              <a:t> out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influential</a:t>
            </a:r>
            <a:r>
              <a:rPr lang="de-CH" dirty="0"/>
              <a:t> </a:t>
            </a:r>
            <a:r>
              <a:rPr lang="de-CH" dirty="0" err="1"/>
              <a:t>coviariate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before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. </a:t>
            </a:r>
          </a:p>
          <a:p>
            <a:pPr marL="171450" indent="-171450">
              <a:buFontTx/>
              <a:buChar char="-"/>
            </a:pPr>
            <a:r>
              <a:rPr lang="de-CH" dirty="0"/>
              <a:t>CHK-ACCT, DURATION, HISTORY, AMOUNT, SAVE_ACCT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employment</a:t>
            </a:r>
            <a:r>
              <a:rPr lang="de-CH" dirty="0"/>
              <a:t> </a:t>
            </a:r>
            <a:r>
              <a:rPr lang="de-CH" dirty="0" err="1"/>
              <a:t>affects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RESPONSE variable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. So </a:t>
            </a:r>
            <a:r>
              <a:rPr lang="de-CH" dirty="0" err="1"/>
              <a:t>the</a:t>
            </a:r>
            <a:r>
              <a:rPr lang="de-CH" dirty="0"/>
              <a:t> RF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importance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variables a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, </a:t>
            </a:r>
            <a:r>
              <a:rPr lang="de-CH" dirty="0" err="1"/>
              <a:t>otherwise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Car variable was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. But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core</a:t>
            </a:r>
            <a:r>
              <a:rPr lang="de-CH" dirty="0"/>
              <a:t> variables, CHEK ACC, DURATION, HISTORY AMOUNT </a:t>
            </a:r>
            <a:r>
              <a:rPr lang="de-CH" dirty="0" err="1"/>
              <a:t>and</a:t>
            </a:r>
            <a:r>
              <a:rPr lang="de-CH" dirty="0"/>
              <a:t> SAVE ACCOUNT </a:t>
            </a:r>
            <a:r>
              <a:rPr lang="de-CH" dirty="0" err="1"/>
              <a:t>stays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same, </a:t>
            </a:r>
            <a:r>
              <a:rPr lang="de-CH" dirty="0" err="1"/>
              <a:t>giving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robustness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evidence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person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87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really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variables </a:t>
            </a:r>
            <a:r>
              <a:rPr lang="de-CH" dirty="0" err="1"/>
              <a:t>to</a:t>
            </a:r>
            <a:r>
              <a:rPr lang="de-CH" dirty="0"/>
              <a:t> find out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3 variables </a:t>
            </a:r>
            <a:r>
              <a:rPr lang="de-CH" dirty="0" err="1"/>
              <a:t>chk_accdt</a:t>
            </a:r>
            <a:r>
              <a:rPr lang="de-CH" dirty="0"/>
              <a:t>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</a:t>
            </a:r>
            <a:r>
              <a:rPr lang="de-CH" dirty="0" err="1"/>
              <a:t>suit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intuitive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assumptions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Person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3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6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Logically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Variance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 </a:t>
            </a:r>
            <a:r>
              <a:rPr lang="de-CH" dirty="0" err="1"/>
              <a:t>boxes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3 </a:t>
            </a:r>
            <a:r>
              <a:rPr lang="de-CH" dirty="0" err="1"/>
              <a:t>plots</a:t>
            </a:r>
            <a:r>
              <a:rPr lang="de-CH" dirty="0"/>
              <a:t> larger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54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20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291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59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Selected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graphical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computational</a:t>
            </a:r>
            <a:r>
              <a:rPr lang="de-CH" dirty="0"/>
              <a:t> Tools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codelist</a:t>
            </a:r>
            <a:r>
              <a:rPr lang="de-CH" dirty="0"/>
              <a:t> 6 variables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numeric</a:t>
            </a:r>
            <a:r>
              <a:rPr lang="de-CH" dirty="0"/>
              <a:t>. </a:t>
            </a:r>
            <a:r>
              <a:rPr lang="de-CH" dirty="0" err="1"/>
              <a:t>Anyhow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3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6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</a:t>
            </a:r>
            <a:r>
              <a:rPr lang="de-CH" dirty="0" err="1"/>
              <a:t>ordinal</a:t>
            </a:r>
            <a:r>
              <a:rPr lang="de-CH" dirty="0"/>
              <a:t> variables </a:t>
            </a:r>
            <a:r>
              <a:rPr lang="de-CH" dirty="0" err="1"/>
              <a:t>with</a:t>
            </a:r>
            <a:r>
              <a:rPr lang="de-CH" dirty="0"/>
              <a:t> 4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, I </a:t>
            </a:r>
            <a:r>
              <a:rPr lang="de-CH" dirty="0" err="1"/>
              <a:t>decided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3 </a:t>
            </a:r>
            <a:r>
              <a:rPr lang="de-CH" dirty="0" err="1"/>
              <a:t>aswell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qualitative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quantitative </a:t>
            </a:r>
            <a:r>
              <a:rPr lang="de-CH" dirty="0" err="1"/>
              <a:t>vars</a:t>
            </a:r>
            <a:r>
              <a:rPr lang="de-CH" dirty="0"/>
              <a:t>.</a:t>
            </a:r>
          </a:p>
          <a:p>
            <a:r>
              <a:rPr lang="de-CH" dirty="0"/>
              <a:t>So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only</a:t>
            </a:r>
            <a:r>
              <a:rPr lang="de-CH" dirty="0"/>
              <a:t> 3 </a:t>
            </a:r>
            <a:r>
              <a:rPr lang="de-CH" dirty="0" err="1"/>
              <a:t>covariates</a:t>
            </a:r>
            <a:r>
              <a:rPr lang="de-CH" dirty="0"/>
              <a:t> </a:t>
            </a:r>
            <a:r>
              <a:rPr lang="de-CH" dirty="0" err="1"/>
              <a:t>remained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I </a:t>
            </a:r>
            <a:r>
              <a:rPr lang="de-CH" dirty="0" err="1"/>
              <a:t>consider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real </a:t>
            </a:r>
            <a:r>
              <a:rPr lang="de-CH" dirty="0" err="1"/>
              <a:t>continuous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3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C143-3EED-4096-AFA5-55DE1A70944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93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56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49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41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4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47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8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8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8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5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F1E9-308D-4983-8F4E-8C2ECED7EF1B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DB3538-0888-4311-8F69-F9D6FEA257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92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Homework</a:t>
            </a:r>
            <a:r>
              <a:rPr lang="de-CH" dirty="0"/>
              <a:t> in Seminar </a:t>
            </a:r>
            <a:r>
              <a:rPr lang="de-CH" dirty="0" err="1"/>
              <a:t>of</a:t>
            </a:r>
            <a:r>
              <a:rPr lang="de-CH" dirty="0"/>
              <a:t>  Applied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de-CH" sz="2400" dirty="0"/>
          </a:p>
          <a:p>
            <a:pPr algn="ctr"/>
            <a:r>
              <a:rPr lang="de-CH" sz="2400" dirty="0" err="1"/>
              <a:t>Analyses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Data Set «German </a:t>
            </a:r>
            <a:r>
              <a:rPr lang="de-CH" sz="2400" dirty="0" err="1"/>
              <a:t>Credits</a:t>
            </a:r>
            <a:r>
              <a:rPr lang="de-CH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97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/>
              <a:t>Classification </a:t>
            </a:r>
            <a:r>
              <a:rPr lang="de-CH" dirty="0" err="1"/>
              <a:t>Tree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28601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72111"/>
              </p:ext>
            </p:extLst>
          </p:nvPr>
        </p:nvGraphicFramePr>
        <p:xfrm>
          <a:off x="2164079" y="2614241"/>
          <a:ext cx="8875123" cy="1148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Acrobat Document" r:id="rId4" imgW="3886002" imgH="5028936" progId="AcroExch.Document.DC">
                  <p:embed/>
                </p:oleObj>
              </mc:Choice>
              <mc:Fallback>
                <p:oleObj name="Acrobat Document" r:id="rId4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4079" y="2614241"/>
                        <a:ext cx="8875123" cy="11484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09453"/>
              </p:ext>
            </p:extLst>
          </p:nvPr>
        </p:nvGraphicFramePr>
        <p:xfrm>
          <a:off x="958850" y="1920129"/>
          <a:ext cx="10274300" cy="439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Acrobat Document" r:id="rId3" imgW="3886002" imgH="5028936" progId="AcroExch.Document.DC">
                  <p:embed/>
                </p:oleObj>
              </mc:Choice>
              <mc:Fallback>
                <p:oleObj name="Acrobat Document" r:id="rId3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850" y="1920129"/>
                        <a:ext cx="10274300" cy="439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85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r>
              <a:rPr lang="de-CH" dirty="0"/>
              <a:t> (cart_red_new_v2)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91167"/>
            <a:ext cx="9156700" cy="5366833"/>
          </a:xfrm>
        </p:spPr>
      </p:pic>
    </p:spTree>
    <p:extLst>
      <p:ext uri="{BB962C8B-B14F-4D97-AF65-F5344CB8AC3E}">
        <p14:creationId xmlns:p14="http://schemas.microsoft.com/office/powerpoint/2010/main" val="172912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16" y="1690688"/>
            <a:ext cx="6553284" cy="32348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IIIa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Classification </a:t>
            </a:r>
            <a:r>
              <a:rPr lang="de-CH" dirty="0" err="1"/>
              <a:t>Tree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r>
              <a:rPr lang="de-CH" dirty="0"/>
              <a:t>	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84200" y="2133600"/>
            <a:ext cx="10769600" cy="4622799"/>
          </a:xfrm>
        </p:spPr>
        <p:txBody>
          <a:bodyPr>
            <a:normAutofit lnSpcReduction="10000"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True negative rate: 137/300 -&gt; 45,7%</a:t>
            </a:r>
          </a:p>
          <a:p>
            <a:r>
              <a:rPr lang="de-CH" dirty="0"/>
              <a:t>True positive rate: 636/700 -&gt; 90,9%</a:t>
            </a:r>
          </a:p>
          <a:p>
            <a:r>
              <a:rPr lang="de-CH" dirty="0"/>
              <a:t>-&gt; </a:t>
            </a:r>
            <a:r>
              <a:rPr lang="de-CH" dirty="0" err="1"/>
              <a:t>Conclusion</a:t>
            </a:r>
            <a:r>
              <a:rPr lang="de-CH" dirty="0"/>
              <a:t>: CT </a:t>
            </a:r>
            <a:r>
              <a:rPr lang="de-CH" dirty="0" err="1"/>
              <a:t>Tree</a:t>
            </a:r>
            <a:r>
              <a:rPr lang="de-CH" dirty="0"/>
              <a:t>, 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instability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, but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at </a:t>
            </a:r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rating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84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1" y="1524000"/>
            <a:ext cx="10276577" cy="4809581"/>
          </a:xfrm>
        </p:spPr>
      </p:pic>
      <p:sp>
        <p:nvSpPr>
          <p:cNvPr id="6" name="Rechteck 5"/>
          <p:cNvSpPr/>
          <p:nvPr/>
        </p:nvSpPr>
        <p:spPr>
          <a:xfrm>
            <a:off x="1305951" y="1524000"/>
            <a:ext cx="1033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Error Rate in </a:t>
            </a:r>
            <a:r>
              <a:rPr lang="de-CH" dirty="0" err="1"/>
              <a:t>depandance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19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52401"/>
              </p:ext>
            </p:extLst>
          </p:nvPr>
        </p:nvGraphicFramePr>
        <p:xfrm>
          <a:off x="3760788" y="1473200"/>
          <a:ext cx="3802062" cy="49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Acrobat Document" r:id="rId4" imgW="3886002" imgH="5028936" progId="AcroExch.Document.DC">
                  <p:embed/>
                </p:oleObj>
              </mc:Choice>
              <mc:Fallback>
                <p:oleObj name="Acrobat Document" r:id="rId4" imgW="3886002" imgH="502893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0788" y="1473200"/>
                        <a:ext cx="3802062" cy="491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29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 err="1"/>
              <a:t>IIIb</a:t>
            </a:r>
            <a:r>
              <a:rPr lang="de-CH" dirty="0"/>
              <a:t>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56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CH" dirty="0"/>
            </a:br>
            <a:r>
              <a:rPr lang="de-CH" dirty="0"/>
              <a:t>III </a:t>
            </a:r>
            <a:r>
              <a:rPr lang="de-CH" dirty="0" err="1"/>
              <a:t>Modelling</a:t>
            </a:r>
            <a:r>
              <a:rPr lang="de-CH" dirty="0"/>
              <a:t>: Random Forest</a:t>
            </a:r>
            <a:br>
              <a:rPr lang="de-CH" dirty="0"/>
            </a:br>
            <a:r>
              <a:rPr lang="de-CH" dirty="0" err="1"/>
              <a:t>Prediction</a:t>
            </a:r>
            <a:r>
              <a:rPr lang="de-CH" dirty="0"/>
              <a:t> Performance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Quality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(</a:t>
            </a:r>
            <a:r>
              <a:rPr lang="de-CH" dirty="0" err="1"/>
              <a:t>besides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RT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stable</a:t>
            </a:r>
            <a:r>
              <a:rPr lang="de-CH" dirty="0"/>
              <a:t>)</a:t>
            </a:r>
          </a:p>
          <a:p>
            <a:r>
              <a:rPr lang="de-CH" dirty="0"/>
              <a:t>Performing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positive rate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worse</a:t>
            </a:r>
            <a:r>
              <a:rPr lang="de-CH" dirty="0"/>
              <a:t> in </a:t>
            </a:r>
            <a:r>
              <a:rPr lang="de-CH" dirty="0" err="1"/>
              <a:t>terms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negative rate</a:t>
            </a:r>
          </a:p>
          <a:p>
            <a:r>
              <a:rPr lang="de-CH" dirty="0"/>
              <a:t>True negative rate: 137/300 -&gt; 41,3%  (CT: 45,7%)</a:t>
            </a:r>
          </a:p>
          <a:p>
            <a:r>
              <a:rPr lang="de-CH" dirty="0"/>
              <a:t>True positive rate: 636/700 -&gt; 91,9% (CT: 90,9%)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25625"/>
            <a:ext cx="4581562" cy="13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IV </a:t>
            </a:r>
            <a:r>
              <a:rPr lang="de-CH" dirty="0" err="1"/>
              <a:t>Conclusion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Most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robust Variables </a:t>
            </a:r>
            <a:r>
              <a:rPr lang="de-CH" b="1" dirty="0" err="1"/>
              <a:t>according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both</a:t>
            </a:r>
            <a:r>
              <a:rPr lang="de-CH" b="1" dirty="0"/>
              <a:t> </a:t>
            </a:r>
            <a:r>
              <a:rPr lang="de-CH" b="1" dirty="0" err="1"/>
              <a:t>models</a:t>
            </a:r>
            <a:r>
              <a:rPr lang="de-CH" b="1" dirty="0"/>
              <a:t> </a:t>
            </a:r>
            <a:r>
              <a:rPr lang="de-CH" dirty="0"/>
              <a:t>Classification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Random Forest:</a:t>
            </a:r>
          </a:p>
          <a:p>
            <a:pPr marL="514350" indent="-514350">
              <a:buAutoNum type="arabicPeriod"/>
            </a:pPr>
            <a:r>
              <a:rPr lang="de-CH" dirty="0"/>
              <a:t>CHK_ACCT (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Variable!)</a:t>
            </a:r>
          </a:p>
          <a:p>
            <a:pPr marL="0" indent="0">
              <a:buNone/>
            </a:pPr>
            <a:r>
              <a:rPr lang="de-CH" dirty="0"/>
              <a:t>Further: DURATION, HISTORY, AMOUNT, SAVE_ACCT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Further </a:t>
            </a:r>
            <a:r>
              <a:rPr lang="de-CH" dirty="0" err="1"/>
              <a:t>important</a:t>
            </a:r>
            <a:r>
              <a:rPr lang="de-CH" dirty="0"/>
              <a:t> in </a:t>
            </a:r>
            <a:r>
              <a:rPr lang="de-CH" dirty="0" err="1"/>
              <a:t>only</a:t>
            </a:r>
            <a:r>
              <a:rPr lang="de-CH" dirty="0"/>
              <a:t> Classification </a:t>
            </a:r>
            <a:r>
              <a:rPr lang="de-CH" dirty="0" err="1"/>
              <a:t>Tree</a:t>
            </a:r>
            <a:r>
              <a:rPr lang="de-CH" dirty="0"/>
              <a:t>: USED_CAR</a:t>
            </a:r>
          </a:p>
          <a:p>
            <a:pPr marL="0" indent="0">
              <a:buNone/>
            </a:pPr>
            <a:r>
              <a:rPr lang="de-CH" dirty="0"/>
              <a:t>Further </a:t>
            </a:r>
            <a:r>
              <a:rPr lang="de-CH" dirty="0" err="1"/>
              <a:t>important</a:t>
            </a:r>
            <a:r>
              <a:rPr lang="de-CH" dirty="0"/>
              <a:t> in </a:t>
            </a:r>
            <a:r>
              <a:rPr lang="de-CH" dirty="0" err="1"/>
              <a:t>only</a:t>
            </a:r>
            <a:r>
              <a:rPr lang="de-CH" dirty="0"/>
              <a:t> Random Forest: AGE, EMPLOYMENT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Conclusion</a:t>
            </a:r>
            <a:r>
              <a:rPr lang="de-CH" dirty="0"/>
              <a:t>: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</a:t>
            </a:r>
            <a:r>
              <a:rPr lang="de-CH" dirty="0" err="1"/>
              <a:t>especially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Checking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status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emphasize</a:t>
            </a:r>
            <a:r>
              <a:rPr lang="de-CH" dirty="0"/>
              <a:t> on variables like </a:t>
            </a:r>
            <a:r>
              <a:rPr lang="de-CH" dirty="0" err="1"/>
              <a:t>Credit</a:t>
            </a:r>
            <a:r>
              <a:rPr lang="de-CH" dirty="0"/>
              <a:t> Duration,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, </a:t>
            </a:r>
            <a:r>
              <a:rPr lang="de-CH" dirty="0" err="1"/>
              <a:t>Credit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purpose</a:t>
            </a:r>
            <a:r>
              <a:rPr lang="de-CH" dirty="0"/>
              <a:t> (</a:t>
            </a:r>
            <a:r>
              <a:rPr lang="de-CH" dirty="0" err="1"/>
              <a:t>Used_Car</a:t>
            </a:r>
            <a:r>
              <a:rPr lang="de-CH" dirty="0"/>
              <a:t>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socio-economic</a:t>
            </a:r>
            <a:r>
              <a:rPr lang="de-CH" dirty="0"/>
              <a:t> variables </a:t>
            </a:r>
            <a:r>
              <a:rPr lang="de-CH" dirty="0" err="1"/>
              <a:t>as</a:t>
            </a:r>
            <a:r>
              <a:rPr lang="de-CH" dirty="0"/>
              <a:t> AGE </a:t>
            </a:r>
            <a:r>
              <a:rPr lang="de-CH" dirty="0" err="1"/>
              <a:t>and</a:t>
            </a:r>
            <a:r>
              <a:rPr lang="de-CH" dirty="0"/>
              <a:t> EMPLOYMENT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rate a </a:t>
            </a:r>
            <a:r>
              <a:rPr lang="de-CH" dirty="0" err="1"/>
              <a:t>Persons</a:t>
            </a:r>
            <a:r>
              <a:rPr lang="de-CH" dirty="0"/>
              <a:t> </a:t>
            </a:r>
            <a:r>
              <a:rPr lang="de-CH" dirty="0" err="1"/>
              <a:t>Credibility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43" y="1930401"/>
            <a:ext cx="8735159" cy="411096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600" dirty="0" err="1"/>
              <a:t>Introduction</a:t>
            </a:r>
            <a:r>
              <a:rPr lang="de-CH" sz="2600" dirty="0"/>
              <a:t> </a:t>
            </a:r>
            <a:r>
              <a:rPr lang="de-CH" sz="2600" dirty="0" err="1"/>
              <a:t>to</a:t>
            </a:r>
            <a:r>
              <a:rPr lang="de-CH" sz="2600" dirty="0"/>
              <a:t> </a:t>
            </a:r>
            <a:r>
              <a:rPr lang="de-CH" sz="2600" dirty="0" err="1"/>
              <a:t>the</a:t>
            </a:r>
            <a:r>
              <a:rPr lang="de-CH" sz="2600" dirty="0"/>
              <a:t> Problem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6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de-CH" sz="2600" dirty="0" err="1"/>
              <a:t>Exploratory</a:t>
            </a:r>
            <a:r>
              <a:rPr lang="de-CH" sz="2600" dirty="0"/>
              <a:t> Data Analysis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de-CH" sz="2600" dirty="0"/>
          </a:p>
          <a:p>
            <a:pPr marL="514350" indent="-514350">
              <a:buFont typeface="+mj-lt"/>
              <a:buAutoNum type="romanUcPeriod"/>
            </a:pPr>
            <a:r>
              <a:rPr lang="de-CH" sz="2600" dirty="0" err="1"/>
              <a:t>Modelling</a:t>
            </a:r>
            <a:endParaRPr lang="de-CH" sz="2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/>
              <a:t>Classification </a:t>
            </a:r>
            <a:r>
              <a:rPr lang="de-CH" sz="2600" dirty="0" err="1"/>
              <a:t>Tree</a:t>
            </a:r>
            <a:endParaRPr lang="de-CH" sz="2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/>
              <a:t>Random Forest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600" dirty="0" err="1"/>
              <a:t>Neural</a:t>
            </a:r>
            <a:r>
              <a:rPr lang="de-CH" sz="2600" dirty="0"/>
              <a:t> Network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CH" sz="2600" dirty="0"/>
          </a:p>
          <a:p>
            <a:pPr marL="514350" indent="-514350">
              <a:buFont typeface="+mj-lt"/>
              <a:buAutoNum type="romanUcPeriod"/>
            </a:pPr>
            <a:r>
              <a:rPr lang="de-CH" sz="2600" dirty="0" err="1"/>
              <a:t>Conclusion</a:t>
            </a:r>
            <a:r>
              <a:rPr lang="de-CH" sz="2600" dirty="0"/>
              <a:t>/</a:t>
            </a:r>
            <a:r>
              <a:rPr lang="de-CH" sz="2600" dirty="0" err="1"/>
              <a:t>Findings</a:t>
            </a:r>
            <a:endParaRPr lang="de-CH" sz="2600" dirty="0"/>
          </a:p>
          <a:p>
            <a:pPr marL="514350" indent="-514350">
              <a:buFont typeface="+mj-lt"/>
              <a:buAutoNum type="romanUcPeriod"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2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Problem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 err="1"/>
              <a:t>Estimating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Credit</a:t>
            </a:r>
            <a:r>
              <a:rPr lang="de-CH" sz="2400" dirty="0"/>
              <a:t> Rating </a:t>
            </a:r>
            <a:r>
              <a:rPr lang="de-CH" sz="2400" dirty="0" err="1"/>
              <a:t>of</a:t>
            </a:r>
            <a:r>
              <a:rPr lang="de-CH" sz="2400" dirty="0"/>
              <a:t> a </a:t>
            </a:r>
            <a:r>
              <a:rPr lang="de-CH" sz="2400" dirty="0" err="1"/>
              <a:t>Credit</a:t>
            </a:r>
            <a:r>
              <a:rPr lang="de-CH" sz="2400" dirty="0"/>
              <a:t> </a:t>
            </a:r>
            <a:r>
              <a:rPr lang="de-CH" sz="2400" dirty="0" err="1"/>
              <a:t>Applicant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/>
              <a:t>Data Set: German </a:t>
            </a:r>
            <a:r>
              <a:rPr lang="de-CH" sz="2400" dirty="0" err="1"/>
              <a:t>Credit</a:t>
            </a:r>
            <a:r>
              <a:rPr lang="de-CH" sz="2400" dirty="0"/>
              <a:t> Data </a:t>
            </a:r>
          </a:p>
          <a:p>
            <a:endParaRPr lang="de-CH" sz="2400" dirty="0"/>
          </a:p>
          <a:p>
            <a:r>
              <a:rPr lang="de-CH" sz="2400" dirty="0" err="1"/>
              <a:t>Explanatory</a:t>
            </a:r>
            <a:r>
              <a:rPr lang="de-CH" sz="2400" dirty="0"/>
              <a:t> Data Analysis </a:t>
            </a:r>
            <a:r>
              <a:rPr lang="de-CH" sz="2400" dirty="0" err="1"/>
              <a:t>and</a:t>
            </a:r>
            <a:r>
              <a:rPr lang="de-CH" sz="2400" dirty="0"/>
              <a:t> Variable </a:t>
            </a:r>
            <a:r>
              <a:rPr lang="de-CH" sz="2400" dirty="0" err="1"/>
              <a:t>Selection</a:t>
            </a:r>
            <a:endParaRPr lang="de-CH" sz="2400" dirty="0"/>
          </a:p>
          <a:p>
            <a:endParaRPr lang="de-CH" sz="2400" dirty="0"/>
          </a:p>
          <a:p>
            <a:r>
              <a:rPr lang="de-CH" sz="2400" dirty="0" err="1"/>
              <a:t>Modelling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applying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following</a:t>
            </a:r>
            <a:r>
              <a:rPr lang="de-CH" sz="2400" dirty="0"/>
              <a:t> </a:t>
            </a:r>
            <a:r>
              <a:rPr lang="de-CH" sz="2400" dirty="0" err="1"/>
              <a:t>methods</a:t>
            </a:r>
            <a:endParaRPr lang="de-CH" sz="2400" dirty="0"/>
          </a:p>
          <a:p>
            <a:pPr lvl="1"/>
            <a:r>
              <a:rPr lang="de-CH" sz="2200" dirty="0"/>
              <a:t>Classification </a:t>
            </a:r>
            <a:r>
              <a:rPr lang="de-CH" sz="2200" dirty="0" err="1"/>
              <a:t>Tree</a:t>
            </a:r>
            <a:endParaRPr lang="de-CH" sz="2200" dirty="0"/>
          </a:p>
          <a:p>
            <a:pPr lvl="1"/>
            <a:r>
              <a:rPr lang="de-CH" sz="2200" dirty="0"/>
              <a:t>Random Forest Method</a:t>
            </a:r>
          </a:p>
          <a:p>
            <a:pPr lvl="1"/>
            <a:r>
              <a:rPr lang="de-CH" sz="2200" dirty="0" err="1"/>
              <a:t>Neural</a:t>
            </a:r>
            <a:r>
              <a:rPr lang="de-CH" sz="2200" dirty="0"/>
              <a:t> Networks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/>
              <a:t>IIa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Qualitative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59146" cy="4697411"/>
          </a:xfrm>
        </p:spPr>
        <p:txBody>
          <a:bodyPr>
            <a:normAutofit fontScale="62500" lnSpcReduction="20000"/>
          </a:bodyPr>
          <a:lstStyle/>
          <a:p>
            <a:r>
              <a:rPr lang="de-CH" sz="2900" dirty="0" err="1"/>
              <a:t>Crosstabling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qualitative </a:t>
            </a:r>
            <a:r>
              <a:rPr lang="de-CH" sz="2900" dirty="0" err="1"/>
              <a:t>covariates</a:t>
            </a:r>
            <a:endParaRPr lang="de-CH" sz="2900" dirty="0"/>
          </a:p>
          <a:p>
            <a:r>
              <a:rPr lang="de-CH" sz="2900" dirty="0" err="1"/>
              <a:t>Signification</a:t>
            </a:r>
            <a:r>
              <a:rPr lang="de-CH" sz="2900" dirty="0"/>
              <a:t> </a:t>
            </a:r>
            <a:r>
              <a:rPr lang="de-CH" sz="2900" dirty="0" err="1"/>
              <a:t>Criteria</a:t>
            </a:r>
            <a:r>
              <a:rPr lang="de-CH" sz="2900" dirty="0"/>
              <a:t>: p-Value Pearson’ Chi^2-Test</a:t>
            </a:r>
          </a:p>
          <a:p>
            <a:r>
              <a:rPr lang="de-CH" sz="2900" dirty="0" err="1"/>
              <a:t>Finding</a:t>
            </a:r>
            <a:r>
              <a:rPr lang="de-CH" sz="2900" dirty="0"/>
              <a:t> </a:t>
            </a:r>
            <a:r>
              <a:rPr lang="de-CH" sz="2900" dirty="0" err="1"/>
              <a:t>significant</a:t>
            </a:r>
            <a:r>
              <a:rPr lang="de-CH" sz="2900" dirty="0"/>
              <a:t> </a:t>
            </a:r>
            <a:r>
              <a:rPr lang="de-CH" sz="2900" dirty="0" err="1"/>
              <a:t>relationships</a:t>
            </a:r>
            <a:r>
              <a:rPr lang="de-CH" sz="2900" dirty="0"/>
              <a:t> </a:t>
            </a:r>
            <a:r>
              <a:rPr lang="de-CH" sz="2900" dirty="0" err="1"/>
              <a:t>to</a:t>
            </a:r>
            <a:r>
              <a:rPr lang="de-CH" sz="2900" dirty="0"/>
              <a:t> </a:t>
            </a:r>
            <a:r>
              <a:rPr lang="de-CH" sz="2900" dirty="0" err="1"/>
              <a:t>Credit</a:t>
            </a:r>
            <a:r>
              <a:rPr lang="de-CH" sz="2900" dirty="0"/>
              <a:t> Rating </a:t>
            </a:r>
            <a:r>
              <a:rPr lang="de-CH" sz="2900" dirty="0" err="1"/>
              <a:t>for</a:t>
            </a:r>
            <a:r>
              <a:rPr lang="de-CH" sz="2900" dirty="0"/>
              <a:t> </a:t>
            </a:r>
            <a:r>
              <a:rPr lang="de-CH" sz="2900" dirty="0" err="1"/>
              <a:t>most</a:t>
            </a:r>
            <a:r>
              <a:rPr lang="de-CH" sz="2900" dirty="0"/>
              <a:t> </a:t>
            </a:r>
            <a:r>
              <a:rPr lang="de-CH" sz="2900" dirty="0" err="1"/>
              <a:t>of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qualitative </a:t>
            </a:r>
            <a:r>
              <a:rPr lang="de-CH" sz="2900" dirty="0" err="1"/>
              <a:t>covariates</a:t>
            </a:r>
            <a:r>
              <a:rPr lang="de-CH" sz="2900" dirty="0"/>
              <a:t>!</a:t>
            </a:r>
          </a:p>
          <a:p>
            <a:r>
              <a:rPr lang="de-CH" sz="2900" dirty="0" err="1"/>
              <a:t>Eliminating</a:t>
            </a:r>
            <a:r>
              <a:rPr lang="de-CH" sz="2900" dirty="0"/>
              <a:t> </a:t>
            </a:r>
            <a:r>
              <a:rPr lang="de-CH" sz="2900" dirty="0" err="1"/>
              <a:t>the</a:t>
            </a:r>
            <a:r>
              <a:rPr lang="de-CH" sz="2900" dirty="0"/>
              <a:t> </a:t>
            </a:r>
            <a:r>
              <a:rPr lang="de-CH" sz="2900" dirty="0" err="1"/>
              <a:t>following</a:t>
            </a:r>
            <a:r>
              <a:rPr lang="de-CH" sz="2900" dirty="0"/>
              <a:t> </a:t>
            </a:r>
            <a:r>
              <a:rPr lang="de-CH" sz="2900" dirty="0" err="1"/>
              <a:t>covariates</a:t>
            </a:r>
            <a:r>
              <a:rPr lang="de-CH" sz="2900" dirty="0"/>
              <a:t> at </a:t>
            </a:r>
            <a:r>
              <a:rPr lang="de-CH" sz="2900" dirty="0" err="1"/>
              <a:t>this</a:t>
            </a:r>
            <a:r>
              <a:rPr lang="de-CH" sz="2900" dirty="0"/>
              <a:t> </a:t>
            </a:r>
            <a:r>
              <a:rPr lang="de-CH" sz="2900" dirty="0" err="1"/>
              <a:t>step</a:t>
            </a:r>
            <a:r>
              <a:rPr lang="de-CH" sz="29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FURNITURE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RETRAINING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MALE_DIV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MALE_MAR_WID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GUARANTOR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PRESENT_RESIDENT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NUM_CREDITS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NUM_DEPENDENTS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CH" sz="2900" dirty="0"/>
              <a:t>TELEPHONE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609600"/>
            <a:ext cx="8597295" cy="61055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Boxplots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546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1930400"/>
            <a:ext cx="8670448" cy="492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Correlations</a:t>
            </a:r>
            <a:r>
              <a:rPr lang="de-CH" sz="2400" dirty="0"/>
              <a:t> </a:t>
            </a:r>
            <a:r>
              <a:rPr lang="de-CH" sz="2400" dirty="0" err="1"/>
              <a:t>between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quantitative </a:t>
            </a:r>
            <a:r>
              <a:rPr lang="de-CH" sz="2400" dirty="0" err="1"/>
              <a:t>Covariates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713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" y="2515544"/>
            <a:ext cx="7580948" cy="4062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47666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</a:t>
            </a:r>
            <a:r>
              <a:rPr lang="de-CH" sz="2400" dirty="0" err="1"/>
              <a:t>remaining</a:t>
            </a:r>
            <a:r>
              <a:rPr lang="de-CH" sz="2400" dirty="0"/>
              <a:t> 3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30958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07920"/>
            <a:ext cx="8192346" cy="44500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(all original quantitative variables)</a:t>
            </a:r>
          </a:p>
        </p:txBody>
      </p:sp>
    </p:spTree>
    <p:extLst>
      <p:ext uri="{BB962C8B-B14F-4D97-AF65-F5344CB8AC3E}">
        <p14:creationId xmlns:p14="http://schemas.microsoft.com/office/powerpoint/2010/main" val="4317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IIb</a:t>
            </a:r>
            <a:r>
              <a:rPr lang="de-CH" dirty="0"/>
              <a:t> </a:t>
            </a:r>
            <a:r>
              <a:rPr lang="de-CH" dirty="0" err="1"/>
              <a:t>Exploratory</a:t>
            </a:r>
            <a:r>
              <a:rPr lang="de-CH" dirty="0"/>
              <a:t> Data Analysis:</a:t>
            </a:r>
            <a:br>
              <a:rPr lang="de-CH" dirty="0"/>
            </a:br>
            <a:r>
              <a:rPr lang="de-CH" dirty="0"/>
              <a:t>Quantitative Variables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/>
              <a:t>Logistic</a:t>
            </a:r>
            <a:r>
              <a:rPr lang="de-CH" sz="2400" dirty="0"/>
              <a:t> Regression Model (4 quantitative variables)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2520740"/>
            <a:ext cx="6966857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1141</Words>
  <Application>Microsoft Office PowerPoint</Application>
  <PresentationFormat>Breitbild</PresentationFormat>
  <Paragraphs>158</Paragraphs>
  <Slides>19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Trebuchet MS</vt:lpstr>
      <vt:lpstr>Wingdings 3</vt:lpstr>
      <vt:lpstr>Facette</vt:lpstr>
      <vt:lpstr>Acrobat Document</vt:lpstr>
      <vt:lpstr>Homework in Seminar of  Applied Statistics</vt:lpstr>
      <vt:lpstr>Content</vt:lpstr>
      <vt:lpstr>I Introduction to the Problem </vt:lpstr>
      <vt:lpstr>IIa Exploratory Data Analysis: Qualitative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IIb Exploratory Data Analysis: Quantitative Variables </vt:lpstr>
      <vt:lpstr>IIIa Modelling: Classification Tree </vt:lpstr>
      <vt:lpstr>   IIIa Modelling: Classification Tree   </vt:lpstr>
      <vt:lpstr>   IIIa Modelling: Classification Tree   </vt:lpstr>
      <vt:lpstr>   IIIa Modelling: Classification Tree (cart_red_new_v2)   </vt:lpstr>
      <vt:lpstr>   IIIa Modelling: Classification Tree Prediction Performance    </vt:lpstr>
      <vt:lpstr> IIIb Modelling: Random Forest  </vt:lpstr>
      <vt:lpstr> IIIb Modelling: Random Forest </vt:lpstr>
      <vt:lpstr> IIIb Modelling: Random Forest </vt:lpstr>
      <vt:lpstr> III Modelling: Random Forest Prediction Performance </vt:lpstr>
      <vt:lpstr>IV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Spörri</dc:creator>
  <cp:lastModifiedBy>Elmar Spörri</cp:lastModifiedBy>
  <cp:revision>126</cp:revision>
  <dcterms:created xsi:type="dcterms:W3CDTF">2017-05-23T07:52:34Z</dcterms:created>
  <dcterms:modified xsi:type="dcterms:W3CDTF">2017-05-29T19:47:15Z</dcterms:modified>
</cp:coreProperties>
</file>