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3" r:id="rId6"/>
    <p:sldId id="259" r:id="rId7"/>
    <p:sldId id="267" r:id="rId8"/>
    <p:sldId id="269" r:id="rId9"/>
    <p:sldId id="268" r:id="rId10"/>
    <p:sldId id="261" r:id="rId11"/>
    <p:sldId id="264" r:id="rId12"/>
    <p:sldId id="265" r:id="rId13"/>
    <p:sldId id="266" r:id="rId14"/>
    <p:sldId id="26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7692" autoAdjust="0"/>
  </p:normalViewPr>
  <p:slideViewPr>
    <p:cSldViewPr snapToGrid="0">
      <p:cViewPr varScale="1">
        <p:scale>
          <a:sx n="39" d="100"/>
          <a:sy n="39" d="100"/>
        </p:scale>
        <p:origin x="17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6AFC4-6E26-4023-89E8-128883E3FC61}" type="datetimeFigureOut">
              <a:rPr lang="de-CH" smtClean="0"/>
              <a:t>28.05.2017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4C143-3EED-4096-AFA5-55DE1A70944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7853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codelist</a:t>
            </a:r>
            <a:r>
              <a:rPr lang="de-CH" dirty="0"/>
              <a:t> 6 variables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defined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numeric</a:t>
            </a:r>
            <a:r>
              <a:rPr lang="de-CH" dirty="0"/>
              <a:t>. </a:t>
            </a:r>
            <a:r>
              <a:rPr lang="de-CH" dirty="0" err="1"/>
              <a:t>Anyhow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3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6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mostly</a:t>
            </a:r>
            <a:r>
              <a:rPr lang="de-CH" dirty="0"/>
              <a:t> </a:t>
            </a:r>
            <a:r>
              <a:rPr lang="de-CH" dirty="0" err="1"/>
              <a:t>ordinal</a:t>
            </a:r>
            <a:r>
              <a:rPr lang="de-CH" dirty="0"/>
              <a:t> variables </a:t>
            </a:r>
            <a:r>
              <a:rPr lang="de-CH" dirty="0" err="1"/>
              <a:t>with</a:t>
            </a:r>
            <a:r>
              <a:rPr lang="de-CH" dirty="0"/>
              <a:t> 4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, I </a:t>
            </a:r>
            <a:r>
              <a:rPr lang="de-CH" dirty="0" err="1"/>
              <a:t>decided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classify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3 </a:t>
            </a:r>
            <a:r>
              <a:rPr lang="de-CH" dirty="0" err="1"/>
              <a:t>aswell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qualitative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quantitative </a:t>
            </a:r>
            <a:r>
              <a:rPr lang="de-CH" dirty="0" err="1"/>
              <a:t>vars</a:t>
            </a:r>
            <a:r>
              <a:rPr lang="de-CH" dirty="0"/>
              <a:t>.</a:t>
            </a:r>
          </a:p>
          <a:p>
            <a:r>
              <a:rPr lang="de-CH" dirty="0"/>
              <a:t>So at </a:t>
            </a:r>
            <a:r>
              <a:rPr lang="de-CH" dirty="0" err="1"/>
              <a:t>the</a:t>
            </a:r>
            <a:r>
              <a:rPr lang="de-CH" dirty="0"/>
              <a:t> end </a:t>
            </a:r>
            <a:r>
              <a:rPr lang="de-CH" dirty="0" err="1"/>
              <a:t>only</a:t>
            </a:r>
            <a:r>
              <a:rPr lang="de-CH" dirty="0"/>
              <a:t> 3 </a:t>
            </a:r>
            <a:r>
              <a:rPr lang="de-CH" dirty="0" err="1"/>
              <a:t>covariates</a:t>
            </a:r>
            <a:r>
              <a:rPr lang="de-CH" dirty="0"/>
              <a:t> </a:t>
            </a:r>
            <a:r>
              <a:rPr lang="de-CH" dirty="0" err="1"/>
              <a:t>remained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I </a:t>
            </a:r>
            <a:r>
              <a:rPr lang="de-CH" dirty="0" err="1"/>
              <a:t>consider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real </a:t>
            </a:r>
            <a:r>
              <a:rPr lang="de-CH" dirty="0" err="1"/>
              <a:t>continuous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6547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 </a:t>
            </a:r>
            <a:r>
              <a:rPr lang="de-CH" dirty="0" err="1"/>
              <a:t>made</a:t>
            </a:r>
            <a:r>
              <a:rPr lang="de-CH" dirty="0"/>
              <a:t> </a:t>
            </a:r>
            <a:r>
              <a:rPr lang="de-CH" dirty="0" err="1"/>
              <a:t>crosstables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the</a:t>
            </a:r>
            <a:r>
              <a:rPr lang="de-CH" dirty="0"/>
              <a:t> qualitative </a:t>
            </a:r>
            <a:r>
              <a:rPr lang="de-CH" dirty="0" err="1"/>
              <a:t>covariates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check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significant</a:t>
            </a:r>
            <a:r>
              <a:rPr lang="de-CH" dirty="0"/>
              <a:t> </a:t>
            </a:r>
            <a:r>
              <a:rPr lang="de-CH" dirty="0" err="1"/>
              <a:t>relationships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explanatory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response</a:t>
            </a:r>
            <a:r>
              <a:rPr lang="de-CH" dirty="0"/>
              <a:t> variables.</a:t>
            </a:r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resulted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qualitative </a:t>
            </a:r>
            <a:r>
              <a:rPr lang="de-CH" dirty="0" err="1"/>
              <a:t>covariates</a:t>
            </a:r>
            <a:r>
              <a:rPr lang="de-CH" dirty="0"/>
              <a:t> </a:t>
            </a:r>
            <a:r>
              <a:rPr lang="de-CH" dirty="0" err="1"/>
              <a:t>show</a:t>
            </a:r>
            <a:r>
              <a:rPr lang="de-CH" dirty="0"/>
              <a:t> </a:t>
            </a:r>
            <a:r>
              <a:rPr lang="de-CH" dirty="0" err="1"/>
              <a:t>significant</a:t>
            </a:r>
            <a:r>
              <a:rPr lang="de-CH" dirty="0"/>
              <a:t> </a:t>
            </a:r>
            <a:r>
              <a:rPr lang="de-CH" dirty="0" err="1"/>
              <a:t>relationship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response</a:t>
            </a:r>
            <a:r>
              <a:rPr lang="de-CH" dirty="0"/>
              <a:t> variable </a:t>
            </a:r>
            <a:r>
              <a:rPr lang="de-CH" dirty="0" err="1"/>
              <a:t>therefore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covariates</a:t>
            </a:r>
            <a:r>
              <a:rPr lang="de-CH" dirty="0"/>
              <a:t> </a:t>
            </a:r>
            <a:r>
              <a:rPr lang="de-CH" dirty="0" err="1"/>
              <a:t>had</a:t>
            </a:r>
            <a:r>
              <a:rPr lang="de-CH" dirty="0"/>
              <a:t> </a:t>
            </a:r>
            <a:r>
              <a:rPr lang="de-CH" dirty="0" err="1"/>
              <a:t>been</a:t>
            </a:r>
            <a:r>
              <a:rPr lang="de-CH" dirty="0"/>
              <a:t> </a:t>
            </a:r>
            <a:r>
              <a:rPr lang="de-CH" dirty="0" err="1"/>
              <a:t>taken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account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upcoming</a:t>
            </a:r>
            <a:r>
              <a:rPr lang="de-CH" dirty="0"/>
              <a:t> </a:t>
            </a:r>
            <a:r>
              <a:rPr lang="de-CH" dirty="0" err="1"/>
              <a:t>modelling</a:t>
            </a:r>
            <a:r>
              <a:rPr lang="de-CH" dirty="0"/>
              <a:t> </a:t>
            </a:r>
            <a:r>
              <a:rPr lang="de-CH" dirty="0" err="1"/>
              <a:t>process</a:t>
            </a:r>
            <a:r>
              <a:rPr lang="de-CH" dirty="0"/>
              <a:t>. I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I </a:t>
            </a:r>
            <a:r>
              <a:rPr lang="de-CH" dirty="0" err="1"/>
              <a:t>followed</a:t>
            </a:r>
            <a:r>
              <a:rPr lang="de-CH" dirty="0"/>
              <a:t> a </a:t>
            </a:r>
            <a:r>
              <a:rPr lang="de-CH" dirty="0" err="1"/>
              <a:t>conservative</a:t>
            </a:r>
            <a:r>
              <a:rPr lang="de-CH" dirty="0"/>
              <a:t> </a:t>
            </a:r>
            <a:r>
              <a:rPr lang="de-CH" dirty="0" err="1"/>
              <a:t>approach</a:t>
            </a:r>
            <a:r>
              <a:rPr lang="de-CH" dirty="0"/>
              <a:t> in </a:t>
            </a:r>
            <a:r>
              <a:rPr lang="de-CH" dirty="0" err="1"/>
              <a:t>order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avoid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eliminate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many</a:t>
            </a:r>
            <a:r>
              <a:rPr lang="de-CH" dirty="0"/>
              <a:t> variables </a:t>
            </a:r>
            <a:r>
              <a:rPr lang="de-CH" dirty="0" err="1"/>
              <a:t>too</a:t>
            </a:r>
            <a:r>
              <a:rPr lang="de-CH" dirty="0"/>
              <a:t> </a:t>
            </a:r>
            <a:r>
              <a:rPr lang="de-CH" dirty="0" err="1"/>
              <a:t>early</a:t>
            </a:r>
            <a:r>
              <a:rPr lang="de-CH" dirty="0"/>
              <a:t> .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instance</a:t>
            </a:r>
            <a:r>
              <a:rPr lang="de-CH" dirty="0"/>
              <a:t> </a:t>
            </a:r>
            <a:r>
              <a:rPr lang="de-CH" dirty="0" err="1"/>
              <a:t>even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chi-2-tests </a:t>
            </a:r>
            <a:r>
              <a:rPr lang="de-CH" dirty="0" err="1"/>
              <a:t>were</a:t>
            </a:r>
            <a:r>
              <a:rPr lang="de-CH" dirty="0"/>
              <a:t> not </a:t>
            </a:r>
            <a:r>
              <a:rPr lang="de-CH" dirty="0" err="1"/>
              <a:t>significant</a:t>
            </a:r>
            <a:r>
              <a:rPr lang="de-CH" dirty="0"/>
              <a:t>, I </a:t>
            </a:r>
            <a:r>
              <a:rPr lang="de-CH" dirty="0" err="1"/>
              <a:t>sometimes</a:t>
            </a:r>
            <a:r>
              <a:rPr lang="de-CH" dirty="0"/>
              <a:t> </a:t>
            </a:r>
            <a:r>
              <a:rPr lang="de-CH" dirty="0" err="1"/>
              <a:t>kept</a:t>
            </a:r>
            <a:r>
              <a:rPr lang="de-CH" dirty="0"/>
              <a:t> variables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2 </a:t>
            </a:r>
            <a:r>
              <a:rPr lang="de-CH" dirty="0" err="1"/>
              <a:t>categories</a:t>
            </a:r>
            <a:r>
              <a:rPr lang="de-CH" dirty="0"/>
              <a:t>, </a:t>
            </a: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certain</a:t>
            </a:r>
            <a:r>
              <a:rPr lang="de-CH" dirty="0"/>
              <a:t> </a:t>
            </a:r>
            <a:r>
              <a:rPr lang="de-CH" dirty="0" err="1"/>
              <a:t>incertainties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testing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crosstables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2x2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7644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0933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So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 </a:t>
            </a:r>
            <a:r>
              <a:rPr lang="de-CH" dirty="0" err="1"/>
              <a:t>distinguish</a:t>
            </a:r>
            <a:r>
              <a:rPr lang="de-CH" dirty="0"/>
              <a:t> </a:t>
            </a:r>
            <a:r>
              <a:rPr lang="de-CH" dirty="0" err="1"/>
              <a:t>true</a:t>
            </a:r>
            <a:r>
              <a:rPr lang="de-CH" dirty="0"/>
              <a:t> positives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false</a:t>
            </a:r>
            <a:r>
              <a:rPr lang="de-CH" dirty="0"/>
              <a:t> negatives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0793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After </a:t>
            </a:r>
            <a:r>
              <a:rPr lang="de-CH" dirty="0" err="1"/>
              <a:t>around</a:t>
            </a:r>
            <a:r>
              <a:rPr lang="de-CH" dirty="0"/>
              <a:t> 30 </a:t>
            </a:r>
            <a:r>
              <a:rPr lang="de-CH" dirty="0" err="1"/>
              <a:t>trees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error</a:t>
            </a:r>
            <a:r>
              <a:rPr lang="de-CH" dirty="0"/>
              <a:t> </a:t>
            </a:r>
            <a:r>
              <a:rPr lang="de-CH" dirty="0" err="1"/>
              <a:t>keeps</a:t>
            </a:r>
            <a:r>
              <a:rPr lang="de-CH" dirty="0"/>
              <a:t> </a:t>
            </a:r>
            <a:r>
              <a:rPr lang="de-CH" dirty="0" err="1"/>
              <a:t>stable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4519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The Random Forest </a:t>
            </a:r>
            <a:r>
              <a:rPr lang="de-CH" dirty="0" err="1"/>
              <a:t>supports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findings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Classification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quite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.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variables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important</a:t>
            </a:r>
            <a:endParaRPr lang="de-CH" dirty="0"/>
          </a:p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left</a:t>
            </a:r>
            <a:r>
              <a:rPr lang="de-CH" dirty="0"/>
              <a:t> </a:t>
            </a:r>
            <a:r>
              <a:rPr lang="de-CH" dirty="0" err="1"/>
              <a:t>graph</a:t>
            </a:r>
            <a:r>
              <a:rPr lang="de-CH" dirty="0"/>
              <a:t>,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MeanDecrease</a:t>
            </a:r>
            <a:r>
              <a:rPr lang="de-CH" dirty="0"/>
              <a:t> </a:t>
            </a: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forced</a:t>
            </a:r>
            <a:r>
              <a:rPr lang="de-CH" dirty="0"/>
              <a:t> </a:t>
            </a:r>
            <a:r>
              <a:rPr lang="de-CH" dirty="0" err="1"/>
              <a:t>mainly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3 dominant Variables in </a:t>
            </a:r>
            <a:r>
              <a:rPr lang="de-CH" dirty="0" err="1"/>
              <a:t>the</a:t>
            </a:r>
            <a:r>
              <a:rPr lang="de-CH" dirty="0"/>
              <a:t> CT </a:t>
            </a:r>
            <a:r>
              <a:rPr lang="de-CH" dirty="0" err="1"/>
              <a:t>model</a:t>
            </a:r>
            <a:r>
              <a:rPr lang="de-CH" dirty="0"/>
              <a:t>, CHK_ACCT, DURATION,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History</a:t>
            </a:r>
            <a:r>
              <a:rPr lang="de-CH" dirty="0"/>
              <a:t>. </a:t>
            </a:r>
            <a:r>
              <a:rPr lang="de-CH" dirty="0" err="1"/>
              <a:t>Again</a:t>
            </a:r>
            <a:r>
              <a:rPr lang="de-CH" dirty="0"/>
              <a:t> CHK_ACCT </a:t>
            </a:r>
            <a:r>
              <a:rPr lang="de-CH" dirty="0" err="1"/>
              <a:t>points</a:t>
            </a:r>
            <a:r>
              <a:rPr lang="de-CH" dirty="0"/>
              <a:t> out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influential</a:t>
            </a:r>
            <a:r>
              <a:rPr lang="de-CH" dirty="0"/>
              <a:t> </a:t>
            </a:r>
            <a:r>
              <a:rPr lang="de-CH" dirty="0" err="1"/>
              <a:t>coviariate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was </a:t>
            </a:r>
            <a:r>
              <a:rPr lang="de-CH" dirty="0" err="1"/>
              <a:t>before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Classification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represented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node</a:t>
            </a:r>
            <a:r>
              <a:rPr lang="de-CH" dirty="0"/>
              <a:t>. </a:t>
            </a:r>
          </a:p>
          <a:p>
            <a:pPr marL="171450" indent="-171450">
              <a:buFontTx/>
              <a:buChar char="-"/>
            </a:pPr>
            <a:r>
              <a:rPr lang="de-CH" dirty="0"/>
              <a:t>CHK-ACCT, DURATION, HISTORY, AMOUNT, SAVE_ACCT</a:t>
            </a:r>
          </a:p>
          <a:p>
            <a:pPr marL="171450" indent="-171450">
              <a:buFontTx/>
              <a:buChar char="-"/>
            </a:pP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By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</a:t>
            </a:r>
            <a:r>
              <a:rPr lang="de-CH" dirty="0" err="1"/>
              <a:t>graph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Age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employment</a:t>
            </a:r>
            <a:r>
              <a:rPr lang="de-CH" dirty="0"/>
              <a:t> </a:t>
            </a:r>
            <a:r>
              <a:rPr lang="de-CH" dirty="0" err="1"/>
              <a:t>affects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RESPONSE variable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. So </a:t>
            </a:r>
            <a:r>
              <a:rPr lang="de-CH" dirty="0" err="1"/>
              <a:t>the</a:t>
            </a:r>
            <a:r>
              <a:rPr lang="de-CH" dirty="0"/>
              <a:t> RF </a:t>
            </a:r>
            <a:r>
              <a:rPr lang="de-CH" dirty="0" err="1"/>
              <a:t>weights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importance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variables a </a:t>
            </a:r>
            <a:r>
              <a:rPr lang="de-CH" dirty="0" err="1"/>
              <a:t>bit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, </a:t>
            </a:r>
            <a:r>
              <a:rPr lang="de-CH" dirty="0" err="1"/>
              <a:t>otherwise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classification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Car variable was </a:t>
            </a:r>
            <a:r>
              <a:rPr lang="de-CH" dirty="0" err="1"/>
              <a:t>quite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. But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core</a:t>
            </a:r>
            <a:r>
              <a:rPr lang="de-CH" dirty="0"/>
              <a:t> variables, CHEK ACC, DURATION, HISTORY AMOUNT </a:t>
            </a:r>
            <a:r>
              <a:rPr lang="de-CH" dirty="0" err="1"/>
              <a:t>and</a:t>
            </a:r>
            <a:r>
              <a:rPr lang="de-CH" dirty="0"/>
              <a:t> SAVE ACCOUNT </a:t>
            </a:r>
            <a:r>
              <a:rPr lang="de-CH" dirty="0" err="1"/>
              <a:t>stays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same, </a:t>
            </a:r>
            <a:r>
              <a:rPr lang="de-CH" dirty="0" err="1"/>
              <a:t>giving</a:t>
            </a:r>
            <a:r>
              <a:rPr lang="de-CH" dirty="0"/>
              <a:t> </a:t>
            </a:r>
            <a:r>
              <a:rPr lang="de-CH" dirty="0" err="1"/>
              <a:t>us</a:t>
            </a:r>
            <a:r>
              <a:rPr lang="de-CH" dirty="0"/>
              <a:t> </a:t>
            </a:r>
            <a:r>
              <a:rPr lang="de-CH" dirty="0" err="1"/>
              <a:t>robustness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evidence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 variables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explain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person</a:t>
            </a:r>
            <a:r>
              <a:rPr lang="de-CH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3878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So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really</a:t>
            </a:r>
            <a:r>
              <a:rPr lang="de-CH" dirty="0"/>
              <a:t> </a:t>
            </a:r>
            <a:r>
              <a:rPr lang="de-CH" dirty="0" err="1"/>
              <a:t>emphasize</a:t>
            </a:r>
            <a:r>
              <a:rPr lang="de-CH" dirty="0"/>
              <a:t> on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variables </a:t>
            </a:r>
            <a:r>
              <a:rPr lang="de-CH" dirty="0" err="1"/>
              <a:t>to</a:t>
            </a:r>
            <a:r>
              <a:rPr lang="de-CH" dirty="0"/>
              <a:t> find out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someone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a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not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I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3 variables </a:t>
            </a:r>
            <a:r>
              <a:rPr lang="de-CH" dirty="0" err="1"/>
              <a:t>chk_accdt</a:t>
            </a:r>
            <a:r>
              <a:rPr lang="de-CH" dirty="0"/>
              <a:t> </a:t>
            </a:r>
            <a:r>
              <a:rPr lang="de-CH" dirty="0" err="1"/>
              <a:t>duration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history</a:t>
            </a:r>
            <a:r>
              <a:rPr lang="de-CH" dirty="0"/>
              <a:t> </a:t>
            </a:r>
            <a:r>
              <a:rPr lang="de-CH" dirty="0" err="1"/>
              <a:t>suit</a:t>
            </a:r>
            <a:r>
              <a:rPr lang="de-CH" dirty="0"/>
              <a:t> </a:t>
            </a:r>
            <a:r>
              <a:rPr lang="de-CH" dirty="0" err="1"/>
              <a:t>quite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intuitive </a:t>
            </a:r>
            <a:r>
              <a:rPr lang="de-CH" dirty="0" err="1"/>
              <a:t>theoretical</a:t>
            </a:r>
            <a:r>
              <a:rPr lang="de-CH" dirty="0"/>
              <a:t> </a:t>
            </a:r>
            <a:r>
              <a:rPr lang="de-CH" dirty="0" err="1"/>
              <a:t>assumptions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impact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Person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2359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28.05.2017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819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28.05.2017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019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28.05.2017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322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28.05.2017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473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28.05.2017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753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28.05.2017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954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28.05.2017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321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28.05.2017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169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28.05.2017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429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28.05.2017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453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28.05.2017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428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9F1E9-308D-4983-8F4E-8C2ECED7EF1B}" type="datetimeFigureOut">
              <a:rPr lang="de-CH" smtClean="0"/>
              <a:t>28.05.2017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201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Homework</a:t>
            </a:r>
            <a:r>
              <a:rPr lang="de-CH" dirty="0"/>
              <a:t> in Seminar </a:t>
            </a:r>
            <a:r>
              <a:rPr lang="de-CH" dirty="0" err="1"/>
              <a:t>of</a:t>
            </a:r>
            <a:r>
              <a:rPr lang="de-CH" dirty="0"/>
              <a:t>  Applied </a:t>
            </a:r>
            <a:r>
              <a:rPr lang="de-CH" dirty="0" err="1"/>
              <a:t>Statistics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Analyses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Data Set «German </a:t>
            </a:r>
            <a:r>
              <a:rPr lang="de-CH" dirty="0" err="1"/>
              <a:t>Credits</a:t>
            </a:r>
            <a:r>
              <a:rPr lang="de-CH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19971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CH" dirty="0"/>
            </a:br>
            <a:r>
              <a:rPr lang="de-CH" dirty="0" err="1"/>
              <a:t>IIIb</a:t>
            </a:r>
            <a:r>
              <a:rPr lang="de-CH" dirty="0"/>
              <a:t> </a:t>
            </a:r>
            <a:r>
              <a:rPr lang="de-CH" dirty="0" err="1"/>
              <a:t>Modelling</a:t>
            </a:r>
            <a:r>
              <a:rPr lang="de-CH" dirty="0"/>
              <a:t>: Random Forest</a:t>
            </a:r>
            <a:br>
              <a:rPr lang="de-CH" dirty="0"/>
            </a:br>
            <a:br>
              <a:rPr lang="de-CH" dirty="0"/>
            </a:b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11" y="1524000"/>
            <a:ext cx="10276577" cy="4809581"/>
          </a:xfrm>
        </p:spPr>
      </p:pic>
      <p:sp>
        <p:nvSpPr>
          <p:cNvPr id="6" name="Rechteck 5"/>
          <p:cNvSpPr/>
          <p:nvPr/>
        </p:nvSpPr>
        <p:spPr>
          <a:xfrm>
            <a:off x="1305951" y="1524000"/>
            <a:ext cx="1033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/>
              <a:t>Error Rate in </a:t>
            </a:r>
            <a:r>
              <a:rPr lang="de-CH" dirty="0" err="1"/>
              <a:t>depandance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trees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90198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CH" dirty="0"/>
            </a:br>
            <a:r>
              <a:rPr lang="de-CH" dirty="0" err="1"/>
              <a:t>IIIb</a:t>
            </a:r>
            <a:r>
              <a:rPr lang="de-CH" dirty="0"/>
              <a:t> </a:t>
            </a:r>
            <a:r>
              <a:rPr lang="de-CH" dirty="0" err="1"/>
              <a:t>Modelling</a:t>
            </a:r>
            <a:r>
              <a:rPr lang="de-CH" dirty="0"/>
              <a:t>: Random Forest</a:t>
            </a:r>
            <a:br>
              <a:rPr lang="de-CH" dirty="0"/>
            </a:b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152401"/>
              </p:ext>
            </p:extLst>
          </p:nvPr>
        </p:nvGraphicFramePr>
        <p:xfrm>
          <a:off x="683039" y="1473200"/>
          <a:ext cx="9959561" cy="491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Acrobat Document" r:id="rId4" imgW="3886002" imgH="5028936" progId="AcroExch.Document.DC">
                  <p:embed/>
                </p:oleObj>
              </mc:Choice>
              <mc:Fallback>
                <p:oleObj name="Acrobat Document" r:id="rId4" imgW="3886002" imgH="502893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039" y="1473200"/>
                        <a:ext cx="9959561" cy="4919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8297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de-CH" dirty="0"/>
            </a:br>
            <a:r>
              <a:rPr lang="de-CH" dirty="0" err="1"/>
              <a:t>IIIb</a:t>
            </a:r>
            <a:r>
              <a:rPr lang="de-CH" dirty="0"/>
              <a:t> </a:t>
            </a:r>
            <a:r>
              <a:rPr lang="de-CH" dirty="0" err="1"/>
              <a:t>Modelling</a:t>
            </a:r>
            <a:r>
              <a:rPr lang="de-CH" dirty="0"/>
              <a:t>: Random Forest</a:t>
            </a:r>
            <a:br>
              <a:rPr lang="de-CH" dirty="0"/>
            </a:b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0562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CH" dirty="0"/>
            </a:br>
            <a:r>
              <a:rPr lang="de-CH" dirty="0"/>
              <a:t>III </a:t>
            </a:r>
            <a:r>
              <a:rPr lang="de-CH" dirty="0" err="1"/>
              <a:t>Modelling</a:t>
            </a:r>
            <a:r>
              <a:rPr lang="de-CH" dirty="0"/>
              <a:t>: Random Forest</a:t>
            </a:r>
            <a:br>
              <a:rPr lang="de-CH" dirty="0"/>
            </a:br>
            <a:r>
              <a:rPr lang="de-CH" dirty="0" err="1"/>
              <a:t>Prediction</a:t>
            </a:r>
            <a:r>
              <a:rPr lang="de-CH" dirty="0"/>
              <a:t> Performance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Prediction</a:t>
            </a:r>
            <a:r>
              <a:rPr lang="de-CH" dirty="0"/>
              <a:t> Quality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Classification </a:t>
            </a:r>
            <a:r>
              <a:rPr lang="de-CH" dirty="0" err="1"/>
              <a:t>Tree</a:t>
            </a:r>
            <a:r>
              <a:rPr lang="de-CH" dirty="0"/>
              <a:t> (</a:t>
            </a:r>
            <a:r>
              <a:rPr lang="de-CH" dirty="0" err="1"/>
              <a:t>besides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RT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stable</a:t>
            </a:r>
            <a:r>
              <a:rPr lang="de-CH" dirty="0"/>
              <a:t>)</a:t>
            </a:r>
          </a:p>
          <a:p>
            <a:r>
              <a:rPr lang="de-CH" dirty="0"/>
              <a:t>Performing </a:t>
            </a:r>
            <a:r>
              <a:rPr lang="de-CH" dirty="0" err="1"/>
              <a:t>slightly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 in </a:t>
            </a:r>
            <a:r>
              <a:rPr lang="de-CH" dirty="0" err="1"/>
              <a:t>terms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true</a:t>
            </a:r>
            <a:r>
              <a:rPr lang="de-CH" dirty="0"/>
              <a:t> positive rate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Classification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slightly</a:t>
            </a:r>
            <a:r>
              <a:rPr lang="de-CH" dirty="0"/>
              <a:t> </a:t>
            </a:r>
            <a:r>
              <a:rPr lang="de-CH" dirty="0" err="1"/>
              <a:t>worse</a:t>
            </a:r>
            <a:r>
              <a:rPr lang="de-CH" dirty="0"/>
              <a:t> in </a:t>
            </a:r>
            <a:r>
              <a:rPr lang="de-CH" dirty="0" err="1"/>
              <a:t>terms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true</a:t>
            </a:r>
            <a:r>
              <a:rPr lang="de-CH" dirty="0"/>
              <a:t> negative rate</a:t>
            </a:r>
          </a:p>
          <a:p>
            <a:r>
              <a:rPr lang="de-CH" dirty="0"/>
              <a:t>True negative rate: 137/300 -&gt; 41,3%  (CT: 45,7%)</a:t>
            </a:r>
          </a:p>
          <a:p>
            <a:r>
              <a:rPr lang="de-CH" dirty="0"/>
              <a:t>True positive rate: 636/700 -&gt; 91,9% (CT: 90,9%)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825625"/>
            <a:ext cx="4581562" cy="133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42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IV </a:t>
            </a:r>
            <a:r>
              <a:rPr lang="de-CH" dirty="0" err="1"/>
              <a:t>Conclusion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CH" dirty="0"/>
              <a:t>Most </a:t>
            </a:r>
            <a:r>
              <a:rPr lang="de-CH" dirty="0" err="1"/>
              <a:t>important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robust Variables </a:t>
            </a:r>
            <a:r>
              <a:rPr lang="de-CH" b="1" dirty="0" err="1"/>
              <a:t>according</a:t>
            </a:r>
            <a:r>
              <a:rPr lang="de-CH" b="1" dirty="0"/>
              <a:t> </a:t>
            </a:r>
            <a:r>
              <a:rPr lang="de-CH" b="1" dirty="0" err="1"/>
              <a:t>to</a:t>
            </a:r>
            <a:r>
              <a:rPr lang="de-CH" b="1" dirty="0"/>
              <a:t> </a:t>
            </a:r>
            <a:r>
              <a:rPr lang="de-CH" b="1" dirty="0" err="1"/>
              <a:t>both</a:t>
            </a:r>
            <a:r>
              <a:rPr lang="de-CH" b="1" dirty="0"/>
              <a:t> </a:t>
            </a:r>
            <a:r>
              <a:rPr lang="de-CH" b="1" dirty="0" err="1"/>
              <a:t>models</a:t>
            </a:r>
            <a:r>
              <a:rPr lang="de-CH" b="1" dirty="0"/>
              <a:t> </a:t>
            </a:r>
            <a:r>
              <a:rPr lang="de-CH" dirty="0"/>
              <a:t>Classification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Random Forest:</a:t>
            </a:r>
          </a:p>
          <a:p>
            <a:pPr marL="514350" indent="-514350">
              <a:buAutoNum type="arabicPeriod"/>
            </a:pPr>
            <a:r>
              <a:rPr lang="de-CH" dirty="0"/>
              <a:t>CHK_ACCT (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 Variable!)</a:t>
            </a:r>
          </a:p>
          <a:p>
            <a:pPr marL="0" indent="0">
              <a:buNone/>
            </a:pPr>
            <a:r>
              <a:rPr lang="de-CH" dirty="0"/>
              <a:t>Further: DURATION, HISTORY, AMOUNT, SAVE_ACCT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Further </a:t>
            </a:r>
            <a:r>
              <a:rPr lang="de-CH" dirty="0" err="1"/>
              <a:t>important</a:t>
            </a:r>
            <a:r>
              <a:rPr lang="de-CH" dirty="0"/>
              <a:t> in </a:t>
            </a:r>
            <a:r>
              <a:rPr lang="de-CH" dirty="0" err="1"/>
              <a:t>only</a:t>
            </a:r>
            <a:r>
              <a:rPr lang="de-CH" dirty="0"/>
              <a:t> Classification </a:t>
            </a:r>
            <a:r>
              <a:rPr lang="de-CH" dirty="0" err="1"/>
              <a:t>Tree</a:t>
            </a:r>
            <a:r>
              <a:rPr lang="de-CH" dirty="0"/>
              <a:t>: USED_CAR</a:t>
            </a:r>
          </a:p>
          <a:p>
            <a:pPr marL="0" indent="0">
              <a:buNone/>
            </a:pPr>
            <a:r>
              <a:rPr lang="de-CH" dirty="0"/>
              <a:t>Further </a:t>
            </a:r>
            <a:r>
              <a:rPr lang="de-CH" dirty="0" err="1"/>
              <a:t>important</a:t>
            </a:r>
            <a:r>
              <a:rPr lang="de-CH" dirty="0"/>
              <a:t> in </a:t>
            </a:r>
            <a:r>
              <a:rPr lang="de-CH" dirty="0" err="1"/>
              <a:t>only</a:t>
            </a:r>
            <a:r>
              <a:rPr lang="de-CH" dirty="0"/>
              <a:t> Random Forest: AGE, EMPLOYMENT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/>
              <a:t>Conclusion</a:t>
            </a:r>
            <a:r>
              <a:rPr lang="de-CH" dirty="0"/>
              <a:t>: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emphasize</a:t>
            </a:r>
            <a:r>
              <a:rPr lang="de-CH" dirty="0"/>
              <a:t> </a:t>
            </a:r>
            <a:r>
              <a:rPr lang="de-CH" dirty="0" err="1"/>
              <a:t>especially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Checking</a:t>
            </a:r>
            <a:r>
              <a:rPr lang="de-CH" dirty="0"/>
              <a:t> </a:t>
            </a:r>
            <a:r>
              <a:rPr lang="de-CH" dirty="0" err="1"/>
              <a:t>account</a:t>
            </a:r>
            <a:r>
              <a:rPr lang="de-CH" dirty="0"/>
              <a:t> </a:t>
            </a:r>
            <a:r>
              <a:rPr lang="de-CH" dirty="0" err="1"/>
              <a:t>status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further</a:t>
            </a:r>
            <a:r>
              <a:rPr lang="de-CH" dirty="0"/>
              <a:t> </a:t>
            </a:r>
            <a:r>
              <a:rPr lang="de-CH" dirty="0" err="1"/>
              <a:t>emphasize</a:t>
            </a:r>
            <a:r>
              <a:rPr lang="de-CH" dirty="0"/>
              <a:t> on variables like </a:t>
            </a:r>
            <a:r>
              <a:rPr lang="de-CH" dirty="0" err="1"/>
              <a:t>Credit</a:t>
            </a:r>
            <a:r>
              <a:rPr lang="de-CH" dirty="0"/>
              <a:t> Duration,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History</a:t>
            </a:r>
            <a:r>
              <a:rPr lang="de-CH" dirty="0"/>
              <a:t>,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purpose</a:t>
            </a:r>
            <a:r>
              <a:rPr lang="de-CH" dirty="0"/>
              <a:t> (</a:t>
            </a:r>
            <a:r>
              <a:rPr lang="de-CH" dirty="0" err="1"/>
              <a:t>Used_Car</a:t>
            </a:r>
            <a:r>
              <a:rPr lang="de-CH" dirty="0"/>
              <a:t>)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socio-economic</a:t>
            </a:r>
            <a:r>
              <a:rPr lang="de-CH" dirty="0"/>
              <a:t> variables </a:t>
            </a:r>
            <a:r>
              <a:rPr lang="de-CH" dirty="0" err="1"/>
              <a:t>as</a:t>
            </a:r>
            <a:r>
              <a:rPr lang="de-CH" dirty="0"/>
              <a:t> AGE </a:t>
            </a:r>
            <a:r>
              <a:rPr lang="de-CH" dirty="0" err="1"/>
              <a:t>and</a:t>
            </a:r>
            <a:r>
              <a:rPr lang="de-CH" dirty="0"/>
              <a:t> EMPLOYMENT in </a:t>
            </a:r>
            <a:r>
              <a:rPr lang="de-CH" dirty="0" err="1"/>
              <a:t>order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rate a </a:t>
            </a:r>
            <a:r>
              <a:rPr lang="de-CH" dirty="0" err="1"/>
              <a:t>Persons</a:t>
            </a:r>
            <a:r>
              <a:rPr lang="de-CH" dirty="0"/>
              <a:t> </a:t>
            </a:r>
            <a:r>
              <a:rPr lang="de-CH"/>
              <a:t>Credibility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76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de-CH" dirty="0" err="1"/>
              <a:t>Introduction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Problem</a:t>
            </a:r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endParaRPr lang="de-CH" dirty="0"/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de-CH" dirty="0" err="1"/>
              <a:t>Exploratory</a:t>
            </a:r>
            <a:r>
              <a:rPr lang="de-CH" dirty="0"/>
              <a:t> Data Analysis</a:t>
            </a:r>
          </a:p>
          <a:p>
            <a:pPr marL="514350" indent="-514350">
              <a:buFont typeface="+mj-lt"/>
              <a:buAutoNum type="romanUcPeriod"/>
            </a:pPr>
            <a:r>
              <a:rPr lang="de-CH" dirty="0" err="1"/>
              <a:t>Modelling</a:t>
            </a:r>
            <a:endParaRPr lang="de-CH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CH" dirty="0"/>
              <a:t>Classification </a:t>
            </a:r>
            <a:r>
              <a:rPr lang="de-CH" dirty="0" err="1"/>
              <a:t>Tree</a:t>
            </a:r>
            <a:endParaRPr lang="de-CH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CH" dirty="0"/>
              <a:t>Random Forest</a:t>
            </a:r>
          </a:p>
          <a:p>
            <a:pPr marL="514350" indent="-514350">
              <a:buFont typeface="+mj-lt"/>
              <a:buAutoNum type="romanUcPeriod"/>
            </a:pPr>
            <a:endParaRPr lang="de-CH" dirty="0"/>
          </a:p>
          <a:p>
            <a:pPr marL="514350" indent="-514350">
              <a:buFont typeface="+mj-lt"/>
              <a:buAutoNum type="romanUcPeriod"/>
            </a:pPr>
            <a:r>
              <a:rPr lang="de-CH" dirty="0" err="1"/>
              <a:t>Conclusion</a:t>
            </a:r>
            <a:r>
              <a:rPr lang="de-CH" dirty="0"/>
              <a:t>/Most </a:t>
            </a:r>
            <a:r>
              <a:rPr lang="de-CH" dirty="0" err="1"/>
              <a:t>important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514350" indent="-514350">
              <a:buFont typeface="+mj-lt"/>
              <a:buAutoNum type="romanUcPeriod"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020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 </a:t>
            </a:r>
            <a:r>
              <a:rPr lang="de-CH" dirty="0" err="1"/>
              <a:t>Introduction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Problem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248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II </a:t>
            </a:r>
            <a:r>
              <a:rPr lang="de-CH" dirty="0" err="1"/>
              <a:t>Exploratory</a:t>
            </a:r>
            <a:r>
              <a:rPr lang="de-CH" dirty="0"/>
              <a:t> Data Analysis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Boxplots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3 quantitative </a:t>
            </a:r>
            <a:r>
              <a:rPr lang="de-CH" dirty="0" err="1"/>
              <a:t>covariates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90" y="2390742"/>
            <a:ext cx="11274510" cy="432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9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II </a:t>
            </a:r>
            <a:r>
              <a:rPr lang="de-CH" dirty="0" err="1"/>
              <a:t>Exploratory</a:t>
            </a:r>
            <a:r>
              <a:rPr lang="de-CH" dirty="0"/>
              <a:t> Data Analysis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err="1"/>
              <a:t>Crosstabling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qualitative </a:t>
            </a:r>
            <a:r>
              <a:rPr lang="de-CH" dirty="0" err="1"/>
              <a:t>covariates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covariates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I </a:t>
            </a:r>
            <a:r>
              <a:rPr lang="de-CH" dirty="0" err="1"/>
              <a:t>eliminated</a:t>
            </a:r>
            <a:r>
              <a:rPr lang="de-CH" dirty="0"/>
              <a:t> at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</a:t>
            </a:r>
            <a:r>
              <a:rPr lang="de-CH" dirty="0" err="1"/>
              <a:t>were</a:t>
            </a:r>
            <a:r>
              <a:rPr lang="de-CH" dirty="0"/>
              <a:t>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dirty="0"/>
              <a:t>FURNITURE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dirty="0"/>
              <a:t>RETRAINING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dirty="0"/>
              <a:t>MALE_DIV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dirty="0"/>
              <a:t>MALE_MAR_WID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dirty="0"/>
              <a:t>GUARANTOR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dirty="0"/>
              <a:t>PRESENT_RESIDENT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dirty="0"/>
              <a:t>NUM_CREDITS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dirty="0"/>
              <a:t>NUM_DEPENDENTS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dirty="0"/>
              <a:t>TELEPHONE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023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CH" dirty="0"/>
            </a:br>
            <a:br>
              <a:rPr lang="de-CH" dirty="0"/>
            </a:br>
            <a:br>
              <a:rPr lang="de-CH" dirty="0"/>
            </a:br>
            <a:r>
              <a:rPr lang="de-CH" dirty="0" err="1"/>
              <a:t>IIIa</a:t>
            </a:r>
            <a:r>
              <a:rPr lang="de-CH" dirty="0"/>
              <a:t> </a:t>
            </a:r>
            <a:r>
              <a:rPr lang="de-CH" dirty="0" err="1"/>
              <a:t>Modelling</a:t>
            </a:r>
            <a:r>
              <a:rPr lang="de-CH" dirty="0"/>
              <a:t>: Classification </a:t>
            </a:r>
            <a:r>
              <a:rPr lang="de-CH" dirty="0" err="1"/>
              <a:t>Tree</a:t>
            </a:r>
            <a:br>
              <a:rPr lang="de-CH" dirty="0"/>
            </a:br>
            <a:br>
              <a:rPr lang="de-CH" dirty="0"/>
            </a:br>
            <a:br>
              <a:rPr lang="de-CH" dirty="0"/>
            </a:b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032553"/>
              </p:ext>
            </p:extLst>
          </p:nvPr>
        </p:nvGraphicFramePr>
        <p:xfrm>
          <a:off x="1689100" y="1558765"/>
          <a:ext cx="7899400" cy="5045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Acrobat Document" r:id="rId4" imgW="3886002" imgH="5028936" progId="AcroExch.Document.DC">
                  <p:embed/>
                </p:oleObj>
              </mc:Choice>
              <mc:Fallback>
                <p:oleObj name="Acrobat Document" r:id="rId4" imgW="3886002" imgH="502893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9100" y="1558765"/>
                        <a:ext cx="7899400" cy="5045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8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909453"/>
              </p:ext>
            </p:extLst>
          </p:nvPr>
        </p:nvGraphicFramePr>
        <p:xfrm>
          <a:off x="958850" y="1920129"/>
          <a:ext cx="10274300" cy="4391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Acrobat Document" r:id="rId3" imgW="3886002" imgH="5028936" progId="AcroExch.Document.DC">
                  <p:embed/>
                </p:oleObj>
              </mc:Choice>
              <mc:Fallback>
                <p:oleObj name="Acrobat Document" r:id="rId3" imgW="3886002" imgH="502893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8850" y="1920129"/>
                        <a:ext cx="10274300" cy="4391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CH" dirty="0"/>
            </a:br>
            <a:br>
              <a:rPr lang="de-CH" dirty="0"/>
            </a:br>
            <a:br>
              <a:rPr lang="de-CH" dirty="0"/>
            </a:br>
            <a:r>
              <a:rPr lang="de-CH" dirty="0" err="1"/>
              <a:t>IIIa</a:t>
            </a:r>
            <a:r>
              <a:rPr lang="de-CH" dirty="0"/>
              <a:t> </a:t>
            </a:r>
            <a:r>
              <a:rPr lang="de-CH" dirty="0" err="1"/>
              <a:t>Modelling</a:t>
            </a:r>
            <a:r>
              <a:rPr lang="de-CH" dirty="0"/>
              <a:t>: Classification </a:t>
            </a:r>
            <a:r>
              <a:rPr lang="de-CH" dirty="0" err="1"/>
              <a:t>Tree</a:t>
            </a:r>
            <a:br>
              <a:rPr lang="de-CH" dirty="0"/>
            </a:br>
            <a:br>
              <a:rPr lang="de-CH" dirty="0"/>
            </a:br>
            <a:br>
              <a:rPr lang="de-CH" dirty="0"/>
            </a:b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685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CH" dirty="0"/>
            </a:br>
            <a:br>
              <a:rPr lang="de-CH" dirty="0"/>
            </a:br>
            <a:br>
              <a:rPr lang="de-CH" dirty="0"/>
            </a:br>
            <a:r>
              <a:rPr lang="de-CH" dirty="0" err="1"/>
              <a:t>IIIa</a:t>
            </a:r>
            <a:r>
              <a:rPr lang="de-CH" dirty="0"/>
              <a:t> </a:t>
            </a:r>
            <a:r>
              <a:rPr lang="de-CH" dirty="0" err="1"/>
              <a:t>Modelling</a:t>
            </a:r>
            <a:r>
              <a:rPr lang="de-CH" dirty="0"/>
              <a:t>: Classification </a:t>
            </a:r>
            <a:r>
              <a:rPr lang="de-CH" dirty="0" err="1"/>
              <a:t>Tree</a:t>
            </a:r>
            <a:r>
              <a:rPr lang="de-CH" dirty="0"/>
              <a:t> (cart_red_new_v2)</a:t>
            </a:r>
            <a:br>
              <a:rPr lang="de-CH" dirty="0"/>
            </a:br>
            <a:br>
              <a:rPr lang="de-CH" dirty="0"/>
            </a:br>
            <a:br>
              <a:rPr lang="de-CH" dirty="0"/>
            </a:b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491167"/>
            <a:ext cx="9156700" cy="5366833"/>
          </a:xfrm>
        </p:spPr>
      </p:pic>
    </p:spTree>
    <p:extLst>
      <p:ext uri="{BB962C8B-B14F-4D97-AF65-F5344CB8AC3E}">
        <p14:creationId xmlns:p14="http://schemas.microsoft.com/office/powerpoint/2010/main" val="172912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16" y="1690688"/>
            <a:ext cx="6553284" cy="323481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CH" dirty="0"/>
            </a:br>
            <a:br>
              <a:rPr lang="de-CH" dirty="0"/>
            </a:br>
            <a:br>
              <a:rPr lang="de-CH" dirty="0"/>
            </a:br>
            <a:r>
              <a:rPr lang="de-CH" dirty="0" err="1"/>
              <a:t>IIIa</a:t>
            </a:r>
            <a:r>
              <a:rPr lang="de-CH" dirty="0"/>
              <a:t> </a:t>
            </a:r>
            <a:r>
              <a:rPr lang="de-CH" dirty="0" err="1"/>
              <a:t>Modelling</a:t>
            </a:r>
            <a:r>
              <a:rPr lang="de-CH" dirty="0"/>
              <a:t>: Classification </a:t>
            </a:r>
            <a:r>
              <a:rPr lang="de-CH" dirty="0" err="1"/>
              <a:t>Tree</a:t>
            </a:r>
            <a:br>
              <a:rPr lang="de-CH" dirty="0"/>
            </a:br>
            <a:r>
              <a:rPr lang="de-CH" dirty="0" err="1"/>
              <a:t>Prediction</a:t>
            </a:r>
            <a:r>
              <a:rPr lang="de-CH" dirty="0"/>
              <a:t> Performance</a:t>
            </a:r>
            <a:br>
              <a:rPr lang="de-CH" dirty="0"/>
            </a:br>
            <a:r>
              <a:rPr lang="de-CH" dirty="0"/>
              <a:t>	</a:t>
            </a:r>
            <a:br>
              <a:rPr lang="de-CH" dirty="0"/>
            </a:br>
            <a:br>
              <a:rPr lang="de-CH" dirty="0"/>
            </a:b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84200" y="2133600"/>
            <a:ext cx="10769600" cy="4622799"/>
          </a:xfrm>
        </p:spPr>
        <p:txBody>
          <a:bodyPr>
            <a:normAutofit fontScale="85000" lnSpcReduction="20000"/>
          </a:bodyPr>
          <a:lstStyle/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True negative rate: 137/300 -&gt; 45,7%</a:t>
            </a:r>
          </a:p>
          <a:p>
            <a:r>
              <a:rPr lang="de-CH" dirty="0"/>
              <a:t>True positive rate: 636/700 -&gt; 90,9%</a:t>
            </a:r>
          </a:p>
          <a:p>
            <a:r>
              <a:rPr lang="de-CH" dirty="0"/>
              <a:t>-&gt; </a:t>
            </a:r>
            <a:r>
              <a:rPr lang="de-CH" dirty="0" err="1"/>
              <a:t>Conclusion</a:t>
            </a:r>
            <a:r>
              <a:rPr lang="de-CH" dirty="0"/>
              <a:t>: CT </a:t>
            </a:r>
            <a:r>
              <a:rPr lang="de-CH" dirty="0" err="1"/>
              <a:t>Tree</a:t>
            </a:r>
            <a:r>
              <a:rPr lang="de-CH" dirty="0"/>
              <a:t>, </a:t>
            </a:r>
            <a:r>
              <a:rPr lang="de-CH" dirty="0" err="1"/>
              <a:t>besides</a:t>
            </a:r>
            <a:r>
              <a:rPr lang="de-CH" dirty="0"/>
              <a:t> </a:t>
            </a:r>
            <a:r>
              <a:rPr lang="de-CH" dirty="0" err="1"/>
              <a:t>its</a:t>
            </a:r>
            <a:r>
              <a:rPr lang="de-CH" dirty="0"/>
              <a:t> </a:t>
            </a:r>
            <a:r>
              <a:rPr lang="de-CH" dirty="0" err="1"/>
              <a:t>instability</a:t>
            </a:r>
            <a:r>
              <a:rPr lang="de-CH" dirty="0"/>
              <a:t>,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at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person</a:t>
            </a:r>
            <a:r>
              <a:rPr lang="de-CH" dirty="0"/>
              <a:t> </a:t>
            </a:r>
            <a:r>
              <a:rPr lang="de-CH" dirty="0" err="1"/>
              <a:t>got</a:t>
            </a:r>
            <a:r>
              <a:rPr lang="de-CH" dirty="0"/>
              <a:t> a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, but </a:t>
            </a:r>
            <a:r>
              <a:rPr lang="de-CH" dirty="0" err="1"/>
              <a:t>it’s</a:t>
            </a:r>
            <a:r>
              <a:rPr lang="de-CH" dirty="0"/>
              <a:t> not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at </a:t>
            </a:r>
            <a:r>
              <a:rPr lang="de-CH" dirty="0" err="1"/>
              <a:t>predicting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got</a:t>
            </a:r>
            <a:r>
              <a:rPr lang="de-CH" dirty="0"/>
              <a:t> a </a:t>
            </a:r>
            <a:r>
              <a:rPr lang="de-CH" dirty="0" err="1"/>
              <a:t>bad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.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842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</Words>
  <Application>Microsoft Office PowerPoint</Application>
  <PresentationFormat>Breitbild</PresentationFormat>
  <Paragraphs>97</Paragraphs>
  <Slides>14</Slides>
  <Notes>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Office</vt:lpstr>
      <vt:lpstr>Adobe Acrobat Document</vt:lpstr>
      <vt:lpstr>Homework in Seminar of  Applied Statistics</vt:lpstr>
      <vt:lpstr>Contents</vt:lpstr>
      <vt:lpstr>I Introduction to the Problem </vt:lpstr>
      <vt:lpstr>II Exploratory Data Analysis </vt:lpstr>
      <vt:lpstr>II Exploratory Data Analysis </vt:lpstr>
      <vt:lpstr>   IIIa Modelling: Classification Tree   </vt:lpstr>
      <vt:lpstr>   IIIa Modelling: Classification Tree   </vt:lpstr>
      <vt:lpstr>   IIIa Modelling: Classification Tree (cart_red_new_v2)   </vt:lpstr>
      <vt:lpstr>   IIIa Modelling: Classification Tree Prediction Performance    </vt:lpstr>
      <vt:lpstr> IIIb Modelling: Random Forest  </vt:lpstr>
      <vt:lpstr> IIIb Modelling: Random Forest </vt:lpstr>
      <vt:lpstr> IIIb Modelling: Random Forest </vt:lpstr>
      <vt:lpstr> III Modelling: Random Forest Prediction Performance </vt:lpstr>
      <vt:lpstr>IV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Elmar Spörri</dc:creator>
  <cp:lastModifiedBy>Elmar Spörri</cp:lastModifiedBy>
  <cp:revision>67</cp:revision>
  <dcterms:created xsi:type="dcterms:W3CDTF">2017-05-23T07:52:34Z</dcterms:created>
  <dcterms:modified xsi:type="dcterms:W3CDTF">2017-05-28T15:53:08Z</dcterms:modified>
</cp:coreProperties>
</file>