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70" r:id="rId5"/>
    <p:sldId id="262" r:id="rId6"/>
    <p:sldId id="271" r:id="rId7"/>
    <p:sldId id="272" r:id="rId8"/>
    <p:sldId id="273" r:id="rId9"/>
    <p:sldId id="274" r:id="rId10"/>
    <p:sldId id="275" r:id="rId11"/>
    <p:sldId id="278" r:id="rId12"/>
    <p:sldId id="279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2467" autoAdjust="0"/>
  </p:normalViewPr>
  <p:slideViewPr>
    <p:cSldViewPr snapToGrid="0">
      <p:cViewPr varScale="1">
        <p:scale>
          <a:sx n="42" d="100"/>
          <a:sy n="42" d="100"/>
        </p:scale>
        <p:origin x="160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6AFC4-6E26-4023-89E8-128883E3FC61}" type="datetimeFigureOut">
              <a:rPr lang="de-CH" smtClean="0"/>
              <a:t>29.05.2017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4C143-3EED-4096-AFA5-55DE1A70944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47853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4C143-3EED-4096-AFA5-55DE1A70944E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1702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  <a:p>
            <a:r>
              <a:rPr lang="de-CH" dirty="0"/>
              <a:t>True negative rate: 137/300 -&gt; 45,7%</a:t>
            </a:r>
          </a:p>
          <a:p>
            <a:r>
              <a:rPr lang="de-CH" dirty="0"/>
              <a:t>True positive rate: 636/700 -&gt; 90,9%</a:t>
            </a:r>
          </a:p>
          <a:p>
            <a:r>
              <a:rPr lang="de-CH" dirty="0"/>
              <a:t>-&gt; Both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very</a:t>
            </a:r>
            <a:r>
              <a:rPr lang="de-CH" dirty="0"/>
              <a:t> </a:t>
            </a:r>
            <a:r>
              <a:rPr lang="de-CH" dirty="0" err="1"/>
              <a:t>good</a:t>
            </a:r>
            <a:r>
              <a:rPr lang="de-CH" dirty="0"/>
              <a:t> at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person</a:t>
            </a:r>
            <a:r>
              <a:rPr lang="de-CH" dirty="0"/>
              <a:t> </a:t>
            </a:r>
            <a:r>
              <a:rPr lang="de-CH" dirty="0" err="1"/>
              <a:t>got</a:t>
            </a:r>
            <a:r>
              <a:rPr lang="de-CH" dirty="0"/>
              <a:t> a </a:t>
            </a:r>
            <a:r>
              <a:rPr lang="de-CH" dirty="0" err="1"/>
              <a:t>good</a:t>
            </a:r>
            <a:r>
              <a:rPr lang="de-CH" dirty="0"/>
              <a:t> </a:t>
            </a:r>
            <a:r>
              <a:rPr lang="de-CH" dirty="0" err="1"/>
              <a:t>credit</a:t>
            </a:r>
            <a:r>
              <a:rPr lang="de-CH" dirty="0"/>
              <a:t> </a:t>
            </a:r>
            <a:r>
              <a:rPr lang="de-CH" dirty="0" err="1"/>
              <a:t>rating</a:t>
            </a:r>
            <a:r>
              <a:rPr lang="de-CH" dirty="0"/>
              <a:t>, but </a:t>
            </a:r>
            <a:r>
              <a:rPr lang="de-CH" dirty="0" err="1"/>
              <a:t>it’s</a:t>
            </a:r>
            <a:r>
              <a:rPr lang="de-CH" dirty="0"/>
              <a:t> not </a:t>
            </a:r>
            <a:r>
              <a:rPr lang="de-CH" dirty="0" err="1"/>
              <a:t>very</a:t>
            </a:r>
            <a:r>
              <a:rPr lang="de-CH" dirty="0"/>
              <a:t> </a:t>
            </a:r>
            <a:r>
              <a:rPr lang="de-CH" dirty="0" err="1"/>
              <a:t>good</a:t>
            </a:r>
            <a:r>
              <a:rPr lang="de-CH" dirty="0"/>
              <a:t> at </a:t>
            </a:r>
            <a:r>
              <a:rPr lang="de-CH" dirty="0" err="1"/>
              <a:t>predicting</a:t>
            </a:r>
            <a:r>
              <a:rPr lang="de-CH" dirty="0"/>
              <a:t>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got</a:t>
            </a:r>
            <a:r>
              <a:rPr lang="de-CH" dirty="0"/>
              <a:t> a </a:t>
            </a:r>
            <a:r>
              <a:rPr lang="de-CH" dirty="0" err="1"/>
              <a:t>bad</a:t>
            </a:r>
            <a:r>
              <a:rPr lang="de-CH" dirty="0"/>
              <a:t> </a:t>
            </a:r>
            <a:r>
              <a:rPr lang="de-CH" dirty="0" err="1"/>
              <a:t>rating</a:t>
            </a:r>
            <a:r>
              <a:rPr lang="de-CH" dirty="0"/>
              <a:t>.</a:t>
            </a:r>
          </a:p>
          <a:p>
            <a:r>
              <a:rPr lang="de-CH" dirty="0" err="1"/>
              <a:t>Since</a:t>
            </a:r>
            <a:r>
              <a:rPr lang="de-CH" dirty="0"/>
              <a:t> </a:t>
            </a:r>
            <a:r>
              <a:rPr lang="de-CH" dirty="0" err="1"/>
              <a:t>both</a:t>
            </a:r>
            <a:r>
              <a:rPr lang="de-CH" dirty="0"/>
              <a:t> </a:t>
            </a:r>
            <a:r>
              <a:rPr lang="de-CH" dirty="0" err="1"/>
              <a:t>models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very</a:t>
            </a:r>
            <a:r>
              <a:rPr lang="de-CH" dirty="0"/>
              <a:t> </a:t>
            </a:r>
            <a:r>
              <a:rPr lang="de-CH" dirty="0" err="1"/>
              <a:t>similar</a:t>
            </a:r>
            <a:r>
              <a:rPr lang="de-CH" dirty="0"/>
              <a:t> in </a:t>
            </a:r>
            <a:r>
              <a:rPr lang="de-CH" dirty="0" err="1"/>
              <a:t>terms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Precision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Accuracy</a:t>
            </a:r>
            <a:r>
              <a:rPr lang="de-CH" dirty="0"/>
              <a:t> </a:t>
            </a:r>
            <a:r>
              <a:rPr lang="de-CH" dirty="0" err="1"/>
              <a:t>other</a:t>
            </a:r>
            <a:r>
              <a:rPr lang="de-CH" dirty="0"/>
              <a:t> </a:t>
            </a:r>
            <a:r>
              <a:rPr lang="de-CH" dirty="0" err="1"/>
              <a:t>criterias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getting</a:t>
            </a:r>
            <a:r>
              <a:rPr lang="de-CH" dirty="0"/>
              <a:t> </a:t>
            </a:r>
            <a:r>
              <a:rPr lang="de-CH" dirty="0" err="1"/>
              <a:t>important</a:t>
            </a:r>
            <a:r>
              <a:rPr lang="de-CH" dirty="0"/>
              <a:t>. CT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slightly</a:t>
            </a:r>
            <a:r>
              <a:rPr lang="de-CH" dirty="0"/>
              <a:t> </a:t>
            </a:r>
            <a:r>
              <a:rPr lang="de-CH" dirty="0" err="1"/>
              <a:t>better</a:t>
            </a:r>
            <a:r>
              <a:rPr lang="de-CH" dirty="0"/>
              <a:t> in Precision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Accuracy</a:t>
            </a:r>
            <a:r>
              <a:rPr lang="de-CH" dirty="0"/>
              <a:t>, but </a:t>
            </a:r>
            <a:r>
              <a:rPr lang="de-CH" dirty="0" err="1"/>
              <a:t>taking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account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Classifciation</a:t>
            </a:r>
            <a:r>
              <a:rPr lang="de-CH" dirty="0"/>
              <a:t> </a:t>
            </a:r>
            <a:r>
              <a:rPr lang="de-CH" dirty="0" err="1"/>
              <a:t>Tree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instable</a:t>
            </a:r>
            <a:r>
              <a:rPr lang="de-CH" dirty="0"/>
              <a:t>,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should</a:t>
            </a:r>
            <a:r>
              <a:rPr lang="de-CH" dirty="0"/>
              <a:t> </a:t>
            </a:r>
            <a:r>
              <a:rPr lang="de-CH" dirty="0" err="1"/>
              <a:t>therefore</a:t>
            </a:r>
            <a:r>
              <a:rPr lang="de-CH" dirty="0"/>
              <a:t> </a:t>
            </a:r>
            <a:r>
              <a:rPr lang="de-CH" dirty="0" err="1"/>
              <a:t>rather</a:t>
            </a:r>
            <a:r>
              <a:rPr lang="de-CH" dirty="0"/>
              <a:t> </a:t>
            </a:r>
            <a:r>
              <a:rPr lang="de-CH" dirty="0" err="1"/>
              <a:t>apply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Random Forest Model</a:t>
            </a:r>
          </a:p>
          <a:p>
            <a:r>
              <a:rPr lang="de-CH" dirty="0"/>
              <a:t>But Classification </a:t>
            </a:r>
            <a:r>
              <a:rPr lang="de-CH" dirty="0" err="1"/>
              <a:t>Tree</a:t>
            </a:r>
            <a:r>
              <a:rPr lang="de-CH" dirty="0"/>
              <a:t> </a:t>
            </a:r>
            <a:r>
              <a:rPr lang="de-CH" dirty="0" err="1"/>
              <a:t>gives</a:t>
            </a:r>
            <a:r>
              <a:rPr lang="de-CH" dirty="0"/>
              <a:t> a </a:t>
            </a:r>
            <a:r>
              <a:rPr lang="de-CH" dirty="0" err="1"/>
              <a:t>good</a:t>
            </a:r>
            <a:r>
              <a:rPr lang="de-CH" dirty="0"/>
              <a:t> </a:t>
            </a:r>
            <a:r>
              <a:rPr lang="de-CH" dirty="0" err="1"/>
              <a:t>support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Finding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Random </a:t>
            </a:r>
            <a:r>
              <a:rPr lang="de-CH" dirty="0" err="1"/>
              <a:t>FOrest</a:t>
            </a:r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4C143-3EED-4096-AFA5-55DE1A70944E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008777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So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should</a:t>
            </a:r>
            <a:r>
              <a:rPr lang="de-CH" dirty="0"/>
              <a:t> </a:t>
            </a:r>
            <a:r>
              <a:rPr lang="de-CH" dirty="0" err="1"/>
              <a:t>really</a:t>
            </a:r>
            <a:r>
              <a:rPr lang="de-CH" dirty="0"/>
              <a:t> </a:t>
            </a:r>
            <a:r>
              <a:rPr lang="de-CH" dirty="0" err="1"/>
              <a:t>emphasize</a:t>
            </a:r>
            <a:r>
              <a:rPr lang="de-CH" dirty="0"/>
              <a:t> on </a:t>
            </a:r>
            <a:r>
              <a:rPr lang="de-CH" dirty="0" err="1"/>
              <a:t>these</a:t>
            </a:r>
            <a:r>
              <a:rPr lang="de-CH" dirty="0"/>
              <a:t> </a:t>
            </a:r>
            <a:r>
              <a:rPr lang="de-CH" dirty="0" err="1"/>
              <a:t>few</a:t>
            </a:r>
            <a:r>
              <a:rPr lang="de-CH" dirty="0"/>
              <a:t> variables </a:t>
            </a:r>
            <a:r>
              <a:rPr lang="de-CH" dirty="0" err="1"/>
              <a:t>to</a:t>
            </a:r>
            <a:r>
              <a:rPr lang="de-CH" dirty="0"/>
              <a:t> find out </a:t>
            </a: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someone</a:t>
            </a:r>
            <a:r>
              <a:rPr lang="de-CH" dirty="0"/>
              <a:t> </a:t>
            </a:r>
            <a:r>
              <a:rPr lang="de-CH" dirty="0" err="1"/>
              <a:t>has</a:t>
            </a:r>
            <a:r>
              <a:rPr lang="de-CH" dirty="0"/>
              <a:t> a </a:t>
            </a:r>
            <a:r>
              <a:rPr lang="de-CH" dirty="0" err="1"/>
              <a:t>good</a:t>
            </a:r>
            <a:r>
              <a:rPr lang="de-CH" dirty="0"/>
              <a:t> </a:t>
            </a:r>
            <a:r>
              <a:rPr lang="de-CH" dirty="0" err="1"/>
              <a:t>credit</a:t>
            </a:r>
            <a:r>
              <a:rPr lang="de-CH" dirty="0"/>
              <a:t> </a:t>
            </a:r>
            <a:r>
              <a:rPr lang="de-CH" dirty="0" err="1"/>
              <a:t>rating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not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I </a:t>
            </a:r>
            <a:r>
              <a:rPr lang="de-CH" dirty="0" err="1"/>
              <a:t>think</a:t>
            </a:r>
            <a:r>
              <a:rPr lang="de-CH" dirty="0"/>
              <a:t> </a:t>
            </a:r>
            <a:r>
              <a:rPr lang="de-CH" dirty="0" err="1"/>
              <a:t>these</a:t>
            </a:r>
            <a:r>
              <a:rPr lang="de-CH" dirty="0"/>
              <a:t> 3 variables </a:t>
            </a:r>
            <a:r>
              <a:rPr lang="de-CH" dirty="0" err="1"/>
              <a:t>chk_accdt</a:t>
            </a:r>
            <a:r>
              <a:rPr lang="de-CH" dirty="0"/>
              <a:t> </a:t>
            </a:r>
            <a:r>
              <a:rPr lang="de-CH" dirty="0" err="1"/>
              <a:t>duration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history</a:t>
            </a:r>
            <a:r>
              <a:rPr lang="de-CH" dirty="0"/>
              <a:t> </a:t>
            </a:r>
            <a:r>
              <a:rPr lang="de-CH" dirty="0" err="1"/>
              <a:t>suit</a:t>
            </a:r>
            <a:r>
              <a:rPr lang="de-CH" dirty="0"/>
              <a:t> </a:t>
            </a:r>
            <a:r>
              <a:rPr lang="de-CH" dirty="0" err="1"/>
              <a:t>quite</a:t>
            </a:r>
            <a:r>
              <a:rPr lang="de-CH" dirty="0"/>
              <a:t> </a:t>
            </a:r>
            <a:r>
              <a:rPr lang="de-CH" dirty="0" err="1"/>
              <a:t>well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intuitive </a:t>
            </a:r>
            <a:r>
              <a:rPr lang="de-CH" dirty="0" err="1"/>
              <a:t>theoretical</a:t>
            </a:r>
            <a:r>
              <a:rPr lang="de-CH" dirty="0"/>
              <a:t> </a:t>
            </a:r>
            <a:r>
              <a:rPr lang="de-CH" dirty="0" err="1"/>
              <a:t>assumptions</a:t>
            </a:r>
            <a:r>
              <a:rPr lang="de-CH" dirty="0"/>
              <a:t> </a:t>
            </a:r>
            <a:r>
              <a:rPr lang="de-CH" dirty="0" err="1"/>
              <a:t>about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impact</a:t>
            </a:r>
            <a:r>
              <a:rPr lang="de-CH" dirty="0"/>
              <a:t> on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credit</a:t>
            </a:r>
            <a:r>
              <a:rPr lang="de-CH" dirty="0"/>
              <a:t> </a:t>
            </a:r>
            <a:r>
              <a:rPr lang="de-CH" dirty="0" err="1"/>
              <a:t>rating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a Person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4C143-3EED-4096-AFA5-55DE1A70944E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82359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4C143-3EED-4096-AFA5-55DE1A70944E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32864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In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codelist</a:t>
            </a:r>
            <a:r>
              <a:rPr lang="de-CH" dirty="0"/>
              <a:t> 6 variables </a:t>
            </a:r>
            <a:r>
              <a:rPr lang="de-CH" dirty="0" err="1"/>
              <a:t>were</a:t>
            </a:r>
            <a:r>
              <a:rPr lang="de-CH" dirty="0"/>
              <a:t> </a:t>
            </a:r>
            <a:r>
              <a:rPr lang="de-CH" dirty="0" err="1"/>
              <a:t>defined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numeric</a:t>
            </a:r>
            <a:r>
              <a:rPr lang="de-CH" dirty="0"/>
              <a:t>. </a:t>
            </a:r>
            <a:r>
              <a:rPr lang="de-CH" dirty="0" err="1"/>
              <a:t>Anyhow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3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these</a:t>
            </a:r>
            <a:r>
              <a:rPr lang="de-CH" dirty="0"/>
              <a:t> 6 </a:t>
            </a:r>
            <a:r>
              <a:rPr lang="de-CH" dirty="0" err="1"/>
              <a:t>were</a:t>
            </a:r>
            <a:r>
              <a:rPr lang="de-CH" dirty="0"/>
              <a:t> </a:t>
            </a:r>
            <a:r>
              <a:rPr lang="de-CH" dirty="0" err="1"/>
              <a:t>mostly</a:t>
            </a:r>
            <a:r>
              <a:rPr lang="de-CH" dirty="0"/>
              <a:t> </a:t>
            </a:r>
            <a:r>
              <a:rPr lang="de-CH" dirty="0" err="1"/>
              <a:t>ordinal</a:t>
            </a:r>
            <a:r>
              <a:rPr lang="de-CH" dirty="0"/>
              <a:t> variables </a:t>
            </a:r>
            <a:r>
              <a:rPr lang="de-CH" dirty="0" err="1"/>
              <a:t>with</a:t>
            </a:r>
            <a:r>
              <a:rPr lang="de-CH" dirty="0"/>
              <a:t> 4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few</a:t>
            </a:r>
            <a:r>
              <a:rPr lang="de-CH" dirty="0"/>
              <a:t> </a:t>
            </a:r>
            <a:r>
              <a:rPr lang="de-CH" dirty="0" err="1"/>
              <a:t>categories</a:t>
            </a:r>
            <a:r>
              <a:rPr lang="de-CH" dirty="0"/>
              <a:t>, I </a:t>
            </a:r>
            <a:r>
              <a:rPr lang="de-CH" dirty="0" err="1"/>
              <a:t>decided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classify</a:t>
            </a:r>
            <a:r>
              <a:rPr lang="de-CH" dirty="0"/>
              <a:t> </a:t>
            </a:r>
            <a:r>
              <a:rPr lang="de-CH" dirty="0" err="1"/>
              <a:t>this</a:t>
            </a:r>
            <a:r>
              <a:rPr lang="de-CH" dirty="0"/>
              <a:t> 3 </a:t>
            </a:r>
            <a:r>
              <a:rPr lang="de-CH" dirty="0" err="1"/>
              <a:t>aswell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qualitative </a:t>
            </a:r>
            <a:r>
              <a:rPr lang="de-CH" dirty="0" err="1"/>
              <a:t>instead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quantitative </a:t>
            </a:r>
            <a:r>
              <a:rPr lang="de-CH" dirty="0" err="1"/>
              <a:t>vars</a:t>
            </a:r>
            <a:r>
              <a:rPr lang="de-CH" dirty="0"/>
              <a:t>.</a:t>
            </a:r>
          </a:p>
          <a:p>
            <a:r>
              <a:rPr lang="de-CH" dirty="0"/>
              <a:t>So at </a:t>
            </a:r>
            <a:r>
              <a:rPr lang="de-CH" dirty="0" err="1"/>
              <a:t>the</a:t>
            </a:r>
            <a:r>
              <a:rPr lang="de-CH" dirty="0"/>
              <a:t> end </a:t>
            </a:r>
            <a:r>
              <a:rPr lang="de-CH" dirty="0" err="1"/>
              <a:t>only</a:t>
            </a:r>
            <a:r>
              <a:rPr lang="de-CH" dirty="0"/>
              <a:t> 3 </a:t>
            </a:r>
            <a:r>
              <a:rPr lang="de-CH" dirty="0" err="1"/>
              <a:t>covariates</a:t>
            </a:r>
            <a:r>
              <a:rPr lang="de-CH" dirty="0"/>
              <a:t> </a:t>
            </a:r>
            <a:r>
              <a:rPr lang="de-CH" dirty="0" err="1"/>
              <a:t>remained</a:t>
            </a:r>
            <a:r>
              <a:rPr lang="de-CH" dirty="0"/>
              <a:t> </a:t>
            </a:r>
            <a:r>
              <a:rPr lang="de-CH" dirty="0" err="1"/>
              <a:t>which</a:t>
            </a:r>
            <a:r>
              <a:rPr lang="de-CH" dirty="0"/>
              <a:t> I </a:t>
            </a:r>
            <a:r>
              <a:rPr lang="de-CH" dirty="0" err="1"/>
              <a:t>consider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real </a:t>
            </a:r>
            <a:r>
              <a:rPr lang="de-CH" dirty="0" err="1"/>
              <a:t>continuous</a:t>
            </a:r>
            <a:r>
              <a:rPr lang="de-CH" dirty="0"/>
              <a:t> </a:t>
            </a:r>
            <a:r>
              <a:rPr lang="de-CH" dirty="0" err="1"/>
              <a:t>covariates</a:t>
            </a:r>
            <a:endParaRPr lang="de-CH" dirty="0"/>
          </a:p>
          <a:p>
            <a:endParaRPr lang="de-CH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err="1"/>
              <a:t>Logically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Variance</a:t>
            </a:r>
            <a:r>
              <a:rPr lang="de-CH" dirty="0"/>
              <a:t> in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red</a:t>
            </a:r>
            <a:r>
              <a:rPr lang="de-CH" dirty="0"/>
              <a:t> </a:t>
            </a:r>
            <a:r>
              <a:rPr lang="de-CH" dirty="0" err="1"/>
              <a:t>boxes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all 3 </a:t>
            </a:r>
            <a:r>
              <a:rPr lang="de-CH" dirty="0" err="1"/>
              <a:t>plots</a:t>
            </a:r>
            <a:r>
              <a:rPr lang="de-CH" dirty="0"/>
              <a:t> larger due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fact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have</a:t>
            </a:r>
            <a:r>
              <a:rPr lang="de-CH" dirty="0"/>
              <a:t> a </a:t>
            </a:r>
            <a:r>
              <a:rPr lang="de-CH" dirty="0" err="1"/>
              <a:t>much</a:t>
            </a:r>
            <a:r>
              <a:rPr lang="de-CH" dirty="0"/>
              <a:t> </a:t>
            </a:r>
            <a:r>
              <a:rPr lang="de-CH" dirty="0" err="1"/>
              <a:t>smaller</a:t>
            </a:r>
            <a:r>
              <a:rPr lang="de-CH" dirty="0"/>
              <a:t> </a:t>
            </a:r>
            <a:r>
              <a:rPr lang="de-CH" dirty="0" err="1"/>
              <a:t>number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bad</a:t>
            </a:r>
            <a:r>
              <a:rPr lang="de-CH" dirty="0"/>
              <a:t> </a:t>
            </a:r>
            <a:r>
              <a:rPr lang="de-CH" dirty="0" err="1"/>
              <a:t>credit</a:t>
            </a:r>
            <a:r>
              <a:rPr lang="de-CH" dirty="0"/>
              <a:t> </a:t>
            </a:r>
            <a:r>
              <a:rPr lang="de-CH" dirty="0" err="1"/>
              <a:t>ratings</a:t>
            </a:r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4C143-3EED-4096-AFA5-55DE1A70944E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36547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4C143-3EED-4096-AFA5-55DE1A70944E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0202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4C143-3EED-4096-AFA5-55DE1A70944E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25291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4C143-3EED-4096-AFA5-55DE1A70944E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599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4C143-3EED-4096-AFA5-55DE1A70944E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15593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4C143-3EED-4096-AFA5-55DE1A70944E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6362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The Random Forest </a:t>
            </a:r>
            <a:r>
              <a:rPr lang="de-CH" dirty="0" err="1"/>
              <a:t>supports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findings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Classification </a:t>
            </a:r>
            <a:r>
              <a:rPr lang="de-CH" dirty="0" err="1"/>
              <a:t>Tree</a:t>
            </a:r>
            <a:r>
              <a:rPr lang="de-CH" dirty="0"/>
              <a:t> </a:t>
            </a:r>
            <a:r>
              <a:rPr lang="de-CH" dirty="0" err="1"/>
              <a:t>quite</a:t>
            </a:r>
            <a:r>
              <a:rPr lang="de-CH" dirty="0"/>
              <a:t> </a:t>
            </a:r>
            <a:r>
              <a:rPr lang="de-CH" dirty="0" err="1"/>
              <a:t>well</a:t>
            </a:r>
            <a:r>
              <a:rPr lang="de-CH" dirty="0"/>
              <a:t>.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see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same variables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important</a:t>
            </a:r>
            <a:endParaRPr lang="de-CH" dirty="0"/>
          </a:p>
          <a:p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see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left</a:t>
            </a:r>
            <a:r>
              <a:rPr lang="de-CH" dirty="0"/>
              <a:t> </a:t>
            </a:r>
            <a:r>
              <a:rPr lang="de-CH" dirty="0" err="1"/>
              <a:t>graph</a:t>
            </a:r>
            <a:r>
              <a:rPr lang="de-CH" dirty="0"/>
              <a:t>,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MeanDecrease</a:t>
            </a:r>
            <a:r>
              <a:rPr lang="de-CH" dirty="0"/>
              <a:t> </a:t>
            </a:r>
            <a:r>
              <a:rPr lang="de-CH" dirty="0" err="1"/>
              <a:t>Accuracy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forced</a:t>
            </a:r>
            <a:r>
              <a:rPr lang="de-CH" dirty="0"/>
              <a:t> </a:t>
            </a:r>
            <a:r>
              <a:rPr lang="de-CH" dirty="0" err="1"/>
              <a:t>mainly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3 dominant Variables in </a:t>
            </a:r>
            <a:r>
              <a:rPr lang="de-CH" dirty="0" err="1"/>
              <a:t>the</a:t>
            </a:r>
            <a:r>
              <a:rPr lang="de-CH" dirty="0"/>
              <a:t> CT </a:t>
            </a:r>
            <a:r>
              <a:rPr lang="de-CH" dirty="0" err="1"/>
              <a:t>model</a:t>
            </a:r>
            <a:r>
              <a:rPr lang="de-CH" dirty="0"/>
              <a:t>, CHK_ACCT, DURATION,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History</a:t>
            </a:r>
            <a:r>
              <a:rPr lang="de-CH" dirty="0"/>
              <a:t>. </a:t>
            </a:r>
            <a:r>
              <a:rPr lang="de-CH" dirty="0" err="1"/>
              <a:t>Again</a:t>
            </a:r>
            <a:r>
              <a:rPr lang="de-CH" dirty="0"/>
              <a:t> CHK_ACCT </a:t>
            </a:r>
            <a:r>
              <a:rPr lang="de-CH" dirty="0" err="1"/>
              <a:t>points</a:t>
            </a:r>
            <a:r>
              <a:rPr lang="de-CH" dirty="0"/>
              <a:t> out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most</a:t>
            </a:r>
            <a:r>
              <a:rPr lang="de-CH" dirty="0"/>
              <a:t> </a:t>
            </a:r>
            <a:r>
              <a:rPr lang="de-CH" dirty="0" err="1"/>
              <a:t>influential</a:t>
            </a:r>
            <a:r>
              <a:rPr lang="de-CH" dirty="0"/>
              <a:t> </a:t>
            </a:r>
            <a:r>
              <a:rPr lang="de-CH" dirty="0" err="1"/>
              <a:t>coviariate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was </a:t>
            </a:r>
            <a:r>
              <a:rPr lang="de-CH" dirty="0" err="1"/>
              <a:t>before</a:t>
            </a:r>
            <a:r>
              <a:rPr lang="de-CH" dirty="0"/>
              <a:t> in </a:t>
            </a:r>
            <a:r>
              <a:rPr lang="de-CH" dirty="0" err="1"/>
              <a:t>the</a:t>
            </a:r>
            <a:r>
              <a:rPr lang="de-CH" dirty="0"/>
              <a:t> Classification </a:t>
            </a:r>
            <a:r>
              <a:rPr lang="de-CH" dirty="0" err="1"/>
              <a:t>tree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represented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first</a:t>
            </a:r>
            <a:r>
              <a:rPr lang="de-CH" dirty="0"/>
              <a:t> </a:t>
            </a:r>
            <a:r>
              <a:rPr lang="de-CH" dirty="0" err="1"/>
              <a:t>node</a:t>
            </a:r>
            <a:r>
              <a:rPr lang="de-CH" dirty="0"/>
              <a:t>. </a:t>
            </a:r>
          </a:p>
          <a:p>
            <a:pPr marL="171450" indent="-171450">
              <a:buFontTx/>
              <a:buChar char="-"/>
            </a:pPr>
            <a:r>
              <a:rPr lang="de-CH" dirty="0"/>
              <a:t>CHK-ACCT, DURATION, HISTORY, AMOUNT, SAVE_ACCT</a:t>
            </a:r>
          </a:p>
          <a:p>
            <a:pPr marL="171450" indent="-171450">
              <a:buFontTx/>
              <a:buChar char="-"/>
            </a:pPr>
            <a:endParaRPr lang="de-CH" dirty="0"/>
          </a:p>
          <a:p>
            <a:pPr marL="171450" indent="-171450">
              <a:buFontTx/>
              <a:buChar char="-"/>
            </a:pPr>
            <a:r>
              <a:rPr lang="de-CH" dirty="0"/>
              <a:t>By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right</a:t>
            </a:r>
            <a:r>
              <a:rPr lang="de-CH" dirty="0"/>
              <a:t> </a:t>
            </a:r>
            <a:r>
              <a:rPr lang="de-CH" dirty="0" err="1"/>
              <a:t>graph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see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Age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employment</a:t>
            </a:r>
            <a:r>
              <a:rPr lang="de-CH" dirty="0"/>
              <a:t> </a:t>
            </a:r>
            <a:r>
              <a:rPr lang="de-CH" dirty="0" err="1"/>
              <a:t>affects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RESPONSE variable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well</a:t>
            </a:r>
            <a:r>
              <a:rPr lang="de-CH" dirty="0"/>
              <a:t>. So </a:t>
            </a:r>
            <a:r>
              <a:rPr lang="de-CH" dirty="0" err="1"/>
              <a:t>the</a:t>
            </a:r>
            <a:r>
              <a:rPr lang="de-CH" dirty="0"/>
              <a:t> RF </a:t>
            </a:r>
            <a:r>
              <a:rPr lang="de-CH" dirty="0" err="1"/>
              <a:t>weights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importance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these</a:t>
            </a:r>
            <a:r>
              <a:rPr lang="de-CH" dirty="0"/>
              <a:t> </a:t>
            </a:r>
            <a:r>
              <a:rPr lang="de-CH" dirty="0" err="1"/>
              <a:t>two</a:t>
            </a:r>
            <a:r>
              <a:rPr lang="de-CH" dirty="0"/>
              <a:t> variables a </a:t>
            </a:r>
            <a:r>
              <a:rPr lang="de-CH" dirty="0" err="1"/>
              <a:t>bit</a:t>
            </a:r>
            <a:r>
              <a:rPr lang="de-CH" dirty="0"/>
              <a:t> </a:t>
            </a:r>
            <a:r>
              <a:rPr lang="de-CH" dirty="0" err="1"/>
              <a:t>higher</a:t>
            </a:r>
            <a:r>
              <a:rPr lang="de-CH" dirty="0"/>
              <a:t>, </a:t>
            </a:r>
            <a:r>
              <a:rPr lang="de-CH" dirty="0" err="1"/>
              <a:t>otherwise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classification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used</a:t>
            </a:r>
            <a:r>
              <a:rPr lang="de-CH" dirty="0"/>
              <a:t> Car variable was </a:t>
            </a:r>
            <a:r>
              <a:rPr lang="de-CH" dirty="0" err="1"/>
              <a:t>quite</a:t>
            </a:r>
            <a:r>
              <a:rPr lang="de-CH" dirty="0"/>
              <a:t> </a:t>
            </a:r>
            <a:r>
              <a:rPr lang="de-CH" dirty="0" err="1"/>
              <a:t>important</a:t>
            </a:r>
            <a:r>
              <a:rPr lang="de-CH" dirty="0"/>
              <a:t>. But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both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core</a:t>
            </a:r>
            <a:r>
              <a:rPr lang="de-CH" dirty="0"/>
              <a:t> variables, CHEK ACC, DURATION, HISTORY AMOUNT </a:t>
            </a:r>
            <a:r>
              <a:rPr lang="de-CH" dirty="0" err="1"/>
              <a:t>and</a:t>
            </a:r>
            <a:r>
              <a:rPr lang="de-CH" dirty="0"/>
              <a:t> SAVE ACCOUNT </a:t>
            </a:r>
            <a:r>
              <a:rPr lang="de-CH" dirty="0" err="1"/>
              <a:t>stays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same, </a:t>
            </a:r>
            <a:r>
              <a:rPr lang="de-CH" dirty="0" err="1"/>
              <a:t>giving</a:t>
            </a:r>
            <a:r>
              <a:rPr lang="de-CH" dirty="0"/>
              <a:t> </a:t>
            </a:r>
            <a:r>
              <a:rPr lang="de-CH" dirty="0" err="1"/>
              <a:t>us</a:t>
            </a:r>
            <a:r>
              <a:rPr lang="de-CH" dirty="0"/>
              <a:t> </a:t>
            </a:r>
            <a:r>
              <a:rPr lang="de-CH" dirty="0" err="1"/>
              <a:t>robustness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both</a:t>
            </a:r>
            <a:r>
              <a:rPr lang="de-CH" dirty="0"/>
              <a:t> </a:t>
            </a:r>
            <a:r>
              <a:rPr lang="de-CH" dirty="0" err="1"/>
              <a:t>models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evidence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these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most</a:t>
            </a:r>
            <a:r>
              <a:rPr lang="de-CH" dirty="0"/>
              <a:t> </a:t>
            </a:r>
            <a:r>
              <a:rPr lang="de-CH" dirty="0" err="1"/>
              <a:t>important</a:t>
            </a:r>
            <a:r>
              <a:rPr lang="de-CH" dirty="0"/>
              <a:t> variables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explain</a:t>
            </a:r>
            <a:r>
              <a:rPr lang="de-CH" dirty="0"/>
              <a:t> </a:t>
            </a:r>
            <a:r>
              <a:rPr lang="de-CH" dirty="0" err="1"/>
              <a:t>credit</a:t>
            </a:r>
            <a:r>
              <a:rPr lang="de-CH" dirty="0"/>
              <a:t> </a:t>
            </a:r>
            <a:r>
              <a:rPr lang="de-CH" dirty="0" err="1"/>
              <a:t>rating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a </a:t>
            </a:r>
            <a:r>
              <a:rPr lang="de-CH" dirty="0" err="1"/>
              <a:t>person</a:t>
            </a:r>
            <a:r>
              <a:rPr lang="de-CH" dirty="0"/>
              <a:t>.</a:t>
            </a:r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4C143-3EED-4096-AFA5-55DE1A70944E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81681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1E9-308D-4983-8F4E-8C2ECED7EF1B}" type="datetimeFigureOut">
              <a:rPr lang="de-CH" smtClean="0"/>
              <a:t>29.05.2017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3538-0888-4311-8F69-F9D6FEA2574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8671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1E9-308D-4983-8F4E-8C2ECED7EF1B}" type="datetimeFigureOut">
              <a:rPr lang="de-CH" smtClean="0"/>
              <a:t>29.05.2017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3538-0888-4311-8F69-F9D6FEA2574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12391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1E9-308D-4983-8F4E-8C2ECED7EF1B}" type="datetimeFigureOut">
              <a:rPr lang="de-CH" smtClean="0"/>
              <a:t>29.05.2017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3538-0888-4311-8F69-F9D6FEA25743}" type="slidenum">
              <a:rPr lang="de-CH" smtClean="0"/>
              <a:t>‹Nr.›</a:t>
            </a:fld>
            <a:endParaRPr lang="de-CH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8353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1E9-308D-4983-8F4E-8C2ECED7EF1B}" type="datetimeFigureOut">
              <a:rPr lang="de-CH" smtClean="0"/>
              <a:t>29.05.2017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3538-0888-4311-8F69-F9D6FEA2574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39567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1E9-308D-4983-8F4E-8C2ECED7EF1B}" type="datetimeFigureOut">
              <a:rPr lang="de-CH" smtClean="0"/>
              <a:t>29.05.2017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3538-0888-4311-8F69-F9D6FEA25743}" type="slidenum">
              <a:rPr lang="de-CH" smtClean="0"/>
              <a:t>‹Nr.›</a:t>
            </a:fld>
            <a:endParaRPr lang="de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9491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1E9-308D-4983-8F4E-8C2ECED7EF1B}" type="datetimeFigureOut">
              <a:rPr lang="de-CH" smtClean="0"/>
              <a:t>29.05.2017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3538-0888-4311-8F69-F9D6FEA2574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74182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1E9-308D-4983-8F4E-8C2ECED7EF1B}" type="datetimeFigureOut">
              <a:rPr lang="de-CH" smtClean="0"/>
              <a:t>29.05.2017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3538-0888-4311-8F69-F9D6FEA2574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52741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1E9-308D-4983-8F4E-8C2ECED7EF1B}" type="datetimeFigureOut">
              <a:rPr lang="de-CH" smtClean="0"/>
              <a:t>29.05.2017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3538-0888-4311-8F69-F9D6FEA2574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2472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1E9-308D-4983-8F4E-8C2ECED7EF1B}" type="datetimeFigureOut">
              <a:rPr lang="de-CH" smtClean="0"/>
              <a:t>29.05.2017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3538-0888-4311-8F69-F9D6FEA2574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289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1E9-308D-4983-8F4E-8C2ECED7EF1B}" type="datetimeFigureOut">
              <a:rPr lang="de-CH" smtClean="0"/>
              <a:t>29.05.2017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3538-0888-4311-8F69-F9D6FEA2574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43370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1E9-308D-4983-8F4E-8C2ECED7EF1B}" type="datetimeFigureOut">
              <a:rPr lang="de-CH" smtClean="0"/>
              <a:t>29.05.2017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3538-0888-4311-8F69-F9D6FEA2574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3823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1E9-308D-4983-8F4E-8C2ECED7EF1B}" type="datetimeFigureOut">
              <a:rPr lang="de-CH" smtClean="0"/>
              <a:t>29.05.2017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3538-0888-4311-8F69-F9D6FEA2574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35532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1E9-308D-4983-8F4E-8C2ECED7EF1B}" type="datetimeFigureOut">
              <a:rPr lang="de-CH" smtClean="0"/>
              <a:t>29.05.2017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3538-0888-4311-8F69-F9D6FEA2574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45858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1E9-308D-4983-8F4E-8C2ECED7EF1B}" type="datetimeFigureOut">
              <a:rPr lang="de-CH" smtClean="0"/>
              <a:t>29.05.2017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3538-0888-4311-8F69-F9D6FEA2574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11640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1E9-308D-4983-8F4E-8C2ECED7EF1B}" type="datetimeFigureOut">
              <a:rPr lang="de-CH" smtClean="0"/>
              <a:t>29.05.2017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3538-0888-4311-8F69-F9D6FEA2574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83857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1E9-308D-4983-8F4E-8C2ECED7EF1B}" type="datetimeFigureOut">
              <a:rPr lang="de-CH" smtClean="0"/>
              <a:t>29.05.2017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3538-0888-4311-8F69-F9D6FEA2574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13458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9F1E9-308D-4983-8F4E-8C2ECED7EF1B}" type="datetimeFigureOut">
              <a:rPr lang="de-CH" smtClean="0"/>
              <a:t>29.05.2017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FDB3538-0888-4311-8F69-F9D6FEA2574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39929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Homework</a:t>
            </a:r>
            <a:r>
              <a:rPr lang="de-CH" dirty="0"/>
              <a:t> in Seminar </a:t>
            </a:r>
            <a:r>
              <a:rPr lang="de-CH" dirty="0" err="1"/>
              <a:t>of</a:t>
            </a:r>
            <a:r>
              <a:rPr lang="de-CH" dirty="0"/>
              <a:t>  Applied </a:t>
            </a:r>
            <a:r>
              <a:rPr lang="de-CH" dirty="0" err="1"/>
              <a:t>Statistics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endParaRPr lang="de-CH" sz="2400" dirty="0"/>
          </a:p>
          <a:p>
            <a:pPr algn="ctr"/>
            <a:r>
              <a:rPr lang="de-CH" sz="2400" dirty="0" err="1"/>
              <a:t>Analyses</a:t>
            </a:r>
            <a:r>
              <a:rPr lang="de-CH" sz="2400" dirty="0"/>
              <a:t> </a:t>
            </a:r>
            <a:r>
              <a:rPr lang="de-CH" sz="2400" dirty="0" err="1"/>
              <a:t>of</a:t>
            </a:r>
            <a:r>
              <a:rPr lang="de-CH" sz="2400" dirty="0"/>
              <a:t> </a:t>
            </a:r>
            <a:r>
              <a:rPr lang="de-CH" sz="2400" dirty="0" err="1"/>
              <a:t>the</a:t>
            </a:r>
            <a:r>
              <a:rPr lang="de-CH" sz="2400" dirty="0"/>
              <a:t> Data Set «German </a:t>
            </a:r>
            <a:r>
              <a:rPr lang="de-CH" sz="2400" dirty="0" err="1"/>
              <a:t>Credits</a:t>
            </a:r>
            <a:r>
              <a:rPr lang="de-CH" sz="2400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19971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1270000"/>
            <a:ext cx="8351520" cy="558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/>
              <a:t>IIIa</a:t>
            </a:r>
            <a:r>
              <a:rPr lang="de-CH" dirty="0"/>
              <a:t> </a:t>
            </a:r>
            <a:r>
              <a:rPr lang="de-CH" dirty="0" err="1"/>
              <a:t>Modelling</a:t>
            </a:r>
            <a:r>
              <a:rPr lang="de-CH" dirty="0"/>
              <a:t>: Classification </a:t>
            </a:r>
            <a:r>
              <a:rPr lang="de-CH" dirty="0" err="1"/>
              <a:t>Tree</a:t>
            </a:r>
            <a:br>
              <a:rPr lang="de-CH" dirty="0"/>
            </a:br>
            <a:br>
              <a:rPr lang="de-CH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60125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240" y="1021080"/>
            <a:ext cx="5090160" cy="583692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err="1"/>
              <a:t>IIIb</a:t>
            </a:r>
            <a:r>
              <a:rPr lang="de-CH" dirty="0"/>
              <a:t> </a:t>
            </a:r>
            <a:r>
              <a:rPr lang="de-CH" dirty="0" err="1"/>
              <a:t>Modelling</a:t>
            </a:r>
            <a:r>
              <a:rPr lang="de-CH" dirty="0"/>
              <a:t>: Random Forest</a:t>
            </a:r>
            <a:br>
              <a:rPr lang="de-CH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92949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IV </a:t>
            </a:r>
            <a:r>
              <a:rPr lang="de-CH" dirty="0" err="1"/>
              <a:t>Conclusion</a:t>
            </a:r>
            <a:r>
              <a:rPr lang="de-CH" dirty="0"/>
              <a:t>: Model </a:t>
            </a:r>
            <a:r>
              <a:rPr lang="de-CH" dirty="0" err="1"/>
              <a:t>recommandation</a:t>
            </a:r>
            <a:br>
              <a:rPr lang="de-CH" dirty="0"/>
            </a:b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677334" y="1411290"/>
            <a:ext cx="4185623" cy="576262"/>
          </a:xfrm>
        </p:spPr>
        <p:txBody>
          <a:bodyPr/>
          <a:lstStyle/>
          <a:p>
            <a:r>
              <a:rPr lang="de-CH" dirty="0"/>
              <a:t>Classification </a:t>
            </a:r>
            <a:r>
              <a:rPr lang="de-CH" dirty="0" err="1"/>
              <a:t>Tree</a:t>
            </a:r>
            <a:endParaRPr lang="de-CH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>
          <a:xfrm>
            <a:off x="463231" y="5036826"/>
            <a:ext cx="4512437" cy="192785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CH" sz="2300" dirty="0"/>
              <a:t>True negative rate: 137/300 -&gt; 45,7%</a:t>
            </a:r>
          </a:p>
          <a:p>
            <a:pPr marL="0" indent="0">
              <a:buNone/>
            </a:pPr>
            <a:r>
              <a:rPr lang="de-CH" sz="2300" dirty="0"/>
              <a:t>True positive rate: 636/700 -&gt; 90,9%</a:t>
            </a:r>
          </a:p>
          <a:p>
            <a:pPr marL="0" indent="0">
              <a:buNone/>
            </a:pPr>
            <a:r>
              <a:rPr lang="de-CH" sz="2800" dirty="0"/>
              <a:t>Precision: 636/(636+163) -&gt; 79.6%</a:t>
            </a:r>
          </a:p>
          <a:p>
            <a:pPr marL="0" indent="0">
              <a:buNone/>
            </a:pPr>
            <a:r>
              <a:rPr lang="de-CH" sz="2800" dirty="0" err="1"/>
              <a:t>Accuracy</a:t>
            </a:r>
            <a:r>
              <a:rPr lang="de-CH" sz="2800" dirty="0"/>
              <a:t>:(636+137)/1000 -&gt; 77.3%</a:t>
            </a:r>
          </a:p>
          <a:p>
            <a:pPr marL="0" indent="0">
              <a:buNone/>
            </a:pPr>
            <a:endParaRPr lang="de-CH" sz="240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3"/>
          </p:nvPr>
        </p:nvSpPr>
        <p:spPr>
          <a:xfrm>
            <a:off x="5089972" y="1411290"/>
            <a:ext cx="4185618" cy="576262"/>
          </a:xfrm>
        </p:spPr>
        <p:txBody>
          <a:bodyPr/>
          <a:lstStyle/>
          <a:p>
            <a:r>
              <a:rPr lang="de-CH" dirty="0"/>
              <a:t>Random Forest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" y="1998985"/>
            <a:ext cx="4981705" cy="2969256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384" y="2056135"/>
            <a:ext cx="4848096" cy="2884809"/>
          </a:xfrm>
          <a:prstGeom prst="rect">
            <a:avLst/>
          </a:prstGeom>
        </p:spPr>
      </p:pic>
      <p:sp>
        <p:nvSpPr>
          <p:cNvPr id="18" name="Inhaltsplatzhalter 7"/>
          <p:cNvSpPr>
            <a:spLocks noGrp="1"/>
          </p:cNvSpPr>
          <p:nvPr>
            <p:ph sz="half" idx="2"/>
          </p:nvPr>
        </p:nvSpPr>
        <p:spPr>
          <a:xfrm>
            <a:off x="5006149" y="4998094"/>
            <a:ext cx="4353263" cy="16535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CH" dirty="0"/>
              <a:t>True negative rate: 24/60 -&gt; 40,0%</a:t>
            </a:r>
          </a:p>
          <a:p>
            <a:pPr marL="0" indent="0">
              <a:buNone/>
            </a:pPr>
            <a:r>
              <a:rPr lang="de-CH" dirty="0"/>
              <a:t>True positive rate: 129/140 -&gt; 92,1%</a:t>
            </a:r>
          </a:p>
          <a:p>
            <a:pPr marL="0" indent="0">
              <a:buNone/>
            </a:pPr>
            <a:r>
              <a:rPr lang="de-CH" sz="2200" dirty="0"/>
              <a:t>Precision: 129/(129+36) -&gt; 78.2%</a:t>
            </a:r>
          </a:p>
          <a:p>
            <a:pPr marL="0" indent="0">
              <a:buNone/>
            </a:pPr>
            <a:r>
              <a:rPr lang="de-CH" sz="2200" dirty="0" err="1"/>
              <a:t>Accuracy</a:t>
            </a:r>
            <a:r>
              <a:rPr lang="de-CH" sz="2200" dirty="0"/>
              <a:t>: (129+24)/200 -&gt; 76.5</a:t>
            </a:r>
            <a:r>
              <a:rPr lang="de-CH" sz="2400" dirty="0"/>
              <a:t>%</a:t>
            </a:r>
          </a:p>
          <a:p>
            <a:pPr marL="0" indent="0">
              <a:buNone/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829861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IV </a:t>
            </a:r>
            <a:r>
              <a:rPr lang="de-CH" dirty="0" err="1"/>
              <a:t>Conclusion</a:t>
            </a:r>
            <a:r>
              <a:rPr lang="de-CH" dirty="0"/>
              <a:t>: Most </a:t>
            </a:r>
            <a:r>
              <a:rPr lang="de-CH" dirty="0" err="1"/>
              <a:t>important</a:t>
            </a:r>
            <a:r>
              <a:rPr lang="de-CH" dirty="0"/>
              <a:t> variables</a:t>
            </a:r>
            <a:br>
              <a:rPr lang="de-CH" dirty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524000"/>
            <a:ext cx="8596668" cy="5333999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endParaRPr lang="de-CH" sz="3100" dirty="0"/>
          </a:p>
          <a:p>
            <a:pPr marL="0" indent="0">
              <a:buNone/>
            </a:pPr>
            <a:endParaRPr lang="de-CH" sz="3100" dirty="0"/>
          </a:p>
          <a:p>
            <a:pPr marL="0" indent="0">
              <a:buNone/>
            </a:pPr>
            <a:r>
              <a:rPr lang="de-CH" sz="6200" dirty="0"/>
              <a:t>Most </a:t>
            </a:r>
            <a:r>
              <a:rPr lang="de-CH" sz="6200" dirty="0" err="1"/>
              <a:t>important</a:t>
            </a:r>
            <a:r>
              <a:rPr lang="de-CH" sz="6200" dirty="0"/>
              <a:t> </a:t>
            </a:r>
            <a:r>
              <a:rPr lang="de-CH" sz="6200" dirty="0" err="1"/>
              <a:t>and</a:t>
            </a:r>
            <a:r>
              <a:rPr lang="de-CH" sz="6200" dirty="0"/>
              <a:t> robust variables </a:t>
            </a:r>
            <a:r>
              <a:rPr lang="de-CH" sz="6200" b="1" dirty="0" err="1"/>
              <a:t>according</a:t>
            </a:r>
            <a:r>
              <a:rPr lang="de-CH" sz="6200" b="1" dirty="0"/>
              <a:t> </a:t>
            </a:r>
            <a:r>
              <a:rPr lang="de-CH" sz="6200" b="1" dirty="0" err="1"/>
              <a:t>to</a:t>
            </a:r>
            <a:r>
              <a:rPr lang="de-CH" sz="6200" b="1" dirty="0"/>
              <a:t> </a:t>
            </a:r>
            <a:r>
              <a:rPr lang="de-CH" sz="6200" b="1" dirty="0" err="1"/>
              <a:t>both</a:t>
            </a:r>
            <a:r>
              <a:rPr lang="de-CH" sz="6200" b="1" dirty="0"/>
              <a:t> </a:t>
            </a:r>
            <a:r>
              <a:rPr lang="de-CH" sz="6200" b="1" dirty="0" err="1"/>
              <a:t>models</a:t>
            </a:r>
            <a:r>
              <a:rPr lang="de-CH" sz="6200" b="1" dirty="0"/>
              <a:t> </a:t>
            </a:r>
            <a:r>
              <a:rPr lang="de-CH" sz="5500" dirty="0"/>
              <a:t>:</a:t>
            </a:r>
          </a:p>
          <a:p>
            <a:pPr marL="514350" indent="-514350">
              <a:buAutoNum type="arabicPeriod"/>
            </a:pPr>
            <a:r>
              <a:rPr lang="de-CH" sz="6800" dirty="0"/>
              <a:t>CHK_ACCT </a:t>
            </a:r>
          </a:p>
          <a:p>
            <a:pPr marL="514350" indent="-514350">
              <a:buAutoNum type="arabicPeriod"/>
            </a:pPr>
            <a:r>
              <a:rPr lang="de-CH" sz="6800" dirty="0"/>
              <a:t>DURATION</a:t>
            </a:r>
          </a:p>
          <a:p>
            <a:pPr marL="514350" indent="-514350">
              <a:buAutoNum type="arabicPeriod"/>
            </a:pPr>
            <a:r>
              <a:rPr lang="de-CH" sz="6800" dirty="0"/>
              <a:t>Further </a:t>
            </a:r>
            <a:r>
              <a:rPr lang="de-CH" sz="6800" dirty="0" err="1"/>
              <a:t>important</a:t>
            </a:r>
            <a:r>
              <a:rPr lang="de-CH" sz="6800" dirty="0"/>
              <a:t> variables: DURATION, HISTORY, SAVE_ACCT </a:t>
            </a:r>
            <a:r>
              <a:rPr lang="de-CH" sz="6800" dirty="0" err="1"/>
              <a:t>and</a:t>
            </a:r>
            <a:r>
              <a:rPr lang="de-CH" sz="6800" dirty="0"/>
              <a:t> AMOUNT (</a:t>
            </a:r>
            <a:r>
              <a:rPr lang="de-CH" sz="6800" dirty="0" err="1"/>
              <a:t>only</a:t>
            </a:r>
            <a:r>
              <a:rPr lang="de-CH" sz="6800" dirty="0"/>
              <a:t> </a:t>
            </a:r>
            <a:r>
              <a:rPr lang="de-CH" sz="6800" dirty="0" err="1"/>
              <a:t>supported</a:t>
            </a:r>
            <a:r>
              <a:rPr lang="de-CH" sz="6800" dirty="0"/>
              <a:t> </a:t>
            </a:r>
            <a:r>
              <a:rPr lang="de-CH" sz="6800" dirty="0" err="1"/>
              <a:t>by</a:t>
            </a:r>
            <a:r>
              <a:rPr lang="de-CH" sz="6800" dirty="0"/>
              <a:t> Random Forest)</a:t>
            </a:r>
          </a:p>
          <a:p>
            <a:pPr marL="0" indent="0">
              <a:buNone/>
            </a:pPr>
            <a:endParaRPr lang="de-CH" sz="5500" dirty="0"/>
          </a:p>
          <a:p>
            <a:pPr marL="0" indent="0">
              <a:buNone/>
            </a:pPr>
            <a:r>
              <a:rPr lang="de-CH" sz="6200" dirty="0" err="1"/>
              <a:t>Conclusion</a:t>
            </a:r>
            <a:r>
              <a:rPr lang="de-CH" sz="6200" dirty="0"/>
              <a:t>: </a:t>
            </a:r>
            <a:r>
              <a:rPr lang="de-CH" sz="6200" dirty="0" err="1"/>
              <a:t>To</a:t>
            </a:r>
            <a:r>
              <a:rPr lang="de-CH" sz="6200" dirty="0"/>
              <a:t> rate an </a:t>
            </a:r>
            <a:r>
              <a:rPr lang="de-CH" sz="6200" dirty="0" err="1"/>
              <a:t>applicant’s</a:t>
            </a:r>
            <a:r>
              <a:rPr lang="de-CH" sz="6200" dirty="0"/>
              <a:t>  </a:t>
            </a:r>
            <a:r>
              <a:rPr lang="de-CH" sz="6200" dirty="0" err="1"/>
              <a:t>credit</a:t>
            </a:r>
            <a:r>
              <a:rPr lang="de-CH" sz="6200" dirty="0"/>
              <a:t> </a:t>
            </a:r>
            <a:r>
              <a:rPr lang="de-CH" sz="6200" dirty="0" err="1"/>
              <a:t>rating</a:t>
            </a:r>
            <a:r>
              <a:rPr lang="de-CH" sz="6200" dirty="0"/>
              <a:t> </a:t>
            </a:r>
            <a:r>
              <a:rPr lang="de-CH" sz="6200" dirty="0" err="1"/>
              <a:t>one</a:t>
            </a:r>
            <a:r>
              <a:rPr lang="de-CH" sz="6200" dirty="0"/>
              <a:t> </a:t>
            </a:r>
            <a:r>
              <a:rPr lang="de-CH" sz="6200" dirty="0" err="1"/>
              <a:t>should</a:t>
            </a:r>
            <a:r>
              <a:rPr lang="de-CH" sz="6200" dirty="0"/>
              <a:t> </a:t>
            </a:r>
            <a:r>
              <a:rPr lang="de-CH" sz="6200" dirty="0" err="1"/>
              <a:t>emphasize</a:t>
            </a:r>
            <a:r>
              <a:rPr lang="de-CH" sz="6200" dirty="0"/>
              <a:t> </a:t>
            </a:r>
            <a:r>
              <a:rPr lang="de-CH" sz="6200" dirty="0" err="1"/>
              <a:t>especially</a:t>
            </a:r>
            <a:r>
              <a:rPr lang="de-CH" sz="6200" dirty="0"/>
              <a:t> on </a:t>
            </a:r>
            <a:r>
              <a:rPr lang="de-CH" sz="6200" dirty="0" err="1"/>
              <a:t>the</a:t>
            </a:r>
            <a:r>
              <a:rPr lang="de-CH" sz="6200" dirty="0"/>
              <a:t> </a:t>
            </a:r>
            <a:r>
              <a:rPr lang="de-CH" sz="6200" dirty="0" err="1"/>
              <a:t>checking</a:t>
            </a:r>
            <a:r>
              <a:rPr lang="de-CH" sz="6200" dirty="0"/>
              <a:t> </a:t>
            </a:r>
            <a:r>
              <a:rPr lang="de-CH" sz="6200" dirty="0" err="1"/>
              <a:t>account</a:t>
            </a:r>
            <a:r>
              <a:rPr lang="de-CH" sz="6200" dirty="0"/>
              <a:t> </a:t>
            </a:r>
            <a:r>
              <a:rPr lang="de-CH" sz="6200" dirty="0" err="1"/>
              <a:t>status</a:t>
            </a:r>
            <a:r>
              <a:rPr lang="de-CH" sz="6200" dirty="0"/>
              <a:t> </a:t>
            </a:r>
            <a:r>
              <a:rPr lang="de-CH" sz="6200" dirty="0" err="1"/>
              <a:t>and</a:t>
            </a:r>
            <a:r>
              <a:rPr lang="de-CH" sz="6200" dirty="0"/>
              <a:t> on </a:t>
            </a:r>
            <a:r>
              <a:rPr lang="de-CH" sz="6200" dirty="0" err="1"/>
              <a:t>the</a:t>
            </a:r>
            <a:r>
              <a:rPr lang="de-CH" sz="6200" dirty="0"/>
              <a:t> </a:t>
            </a:r>
            <a:r>
              <a:rPr lang="de-CH" sz="6200" dirty="0" err="1"/>
              <a:t>Credit</a:t>
            </a:r>
            <a:r>
              <a:rPr lang="de-CH" sz="6200" dirty="0"/>
              <a:t> Duration </a:t>
            </a:r>
            <a:r>
              <a:rPr lang="de-CH" sz="6200" dirty="0" err="1"/>
              <a:t>demanded</a:t>
            </a:r>
            <a:r>
              <a:rPr lang="de-CH" sz="6200" dirty="0"/>
              <a:t> </a:t>
            </a:r>
          </a:p>
          <a:p>
            <a:pPr marL="0" indent="0">
              <a:buNone/>
            </a:pPr>
            <a:r>
              <a:rPr lang="de-CH" sz="6200" dirty="0"/>
              <a:t>Further </a:t>
            </a:r>
            <a:r>
              <a:rPr lang="de-CH" sz="6200" dirty="0" err="1"/>
              <a:t>important</a:t>
            </a:r>
            <a:r>
              <a:rPr lang="de-CH" sz="6200" dirty="0"/>
              <a:t> </a:t>
            </a:r>
            <a:r>
              <a:rPr lang="de-CH" sz="6200" dirty="0" err="1"/>
              <a:t>are</a:t>
            </a:r>
            <a:r>
              <a:rPr lang="de-CH" sz="6200" dirty="0"/>
              <a:t> </a:t>
            </a:r>
            <a:r>
              <a:rPr lang="de-CH" sz="6200" dirty="0" err="1"/>
              <a:t>the</a:t>
            </a:r>
            <a:r>
              <a:rPr lang="de-CH" sz="6200" dirty="0"/>
              <a:t> </a:t>
            </a:r>
            <a:r>
              <a:rPr lang="de-CH" sz="6200" dirty="0" err="1"/>
              <a:t>Credit</a:t>
            </a:r>
            <a:r>
              <a:rPr lang="de-CH" sz="6200" dirty="0"/>
              <a:t> </a:t>
            </a:r>
            <a:r>
              <a:rPr lang="de-CH" sz="6200" dirty="0" err="1"/>
              <a:t>History</a:t>
            </a:r>
            <a:r>
              <a:rPr lang="de-CH" sz="6200" dirty="0"/>
              <a:t>, </a:t>
            </a:r>
            <a:r>
              <a:rPr lang="de-CH" sz="6200" dirty="0" err="1"/>
              <a:t>the</a:t>
            </a:r>
            <a:r>
              <a:rPr lang="de-CH" sz="6200" dirty="0"/>
              <a:t> </a:t>
            </a:r>
            <a:r>
              <a:rPr lang="de-CH" sz="6200" dirty="0" err="1"/>
              <a:t>Credit</a:t>
            </a:r>
            <a:r>
              <a:rPr lang="de-CH" sz="6200" dirty="0"/>
              <a:t> </a:t>
            </a:r>
            <a:r>
              <a:rPr lang="de-CH" sz="6200" dirty="0" err="1"/>
              <a:t>Amount</a:t>
            </a:r>
            <a:r>
              <a:rPr lang="de-CH" sz="6200" dirty="0"/>
              <a:t> </a:t>
            </a:r>
            <a:r>
              <a:rPr lang="de-CH" sz="6200" dirty="0" err="1"/>
              <a:t>as</a:t>
            </a:r>
            <a:r>
              <a:rPr lang="de-CH" sz="6200" dirty="0"/>
              <a:t> </a:t>
            </a:r>
            <a:r>
              <a:rPr lang="de-CH" sz="6200" dirty="0" err="1"/>
              <a:t>well</a:t>
            </a:r>
            <a:r>
              <a:rPr lang="de-CH" sz="6200" dirty="0"/>
              <a:t> </a:t>
            </a:r>
            <a:r>
              <a:rPr lang="de-CH" sz="6200" dirty="0" err="1"/>
              <a:t>as</a:t>
            </a:r>
            <a:r>
              <a:rPr lang="de-CH" sz="6200" dirty="0"/>
              <a:t> </a:t>
            </a:r>
            <a:r>
              <a:rPr lang="de-CH" sz="6200" dirty="0" err="1"/>
              <a:t>the</a:t>
            </a:r>
            <a:r>
              <a:rPr lang="de-CH" sz="6200" dirty="0"/>
              <a:t> SAVE_ACCT.</a:t>
            </a:r>
          </a:p>
          <a:p>
            <a:r>
              <a:rPr lang="de-CH" sz="6200" dirty="0"/>
              <a:t>Be </a:t>
            </a:r>
            <a:r>
              <a:rPr lang="de-CH" sz="6200" dirty="0" err="1"/>
              <a:t>aware</a:t>
            </a:r>
            <a:r>
              <a:rPr lang="de-CH" sz="6200" dirty="0"/>
              <a:t> </a:t>
            </a:r>
            <a:r>
              <a:rPr lang="de-CH" sz="6200" dirty="0" err="1"/>
              <a:t>of</a:t>
            </a:r>
            <a:r>
              <a:rPr lang="de-CH" sz="6200" dirty="0"/>
              <a:t> </a:t>
            </a:r>
            <a:r>
              <a:rPr lang="de-CH" sz="6200" dirty="0" err="1"/>
              <a:t>predicting</a:t>
            </a:r>
            <a:r>
              <a:rPr lang="de-CH" sz="6200" dirty="0"/>
              <a:t> </a:t>
            </a:r>
            <a:r>
              <a:rPr lang="de-CH" sz="6200" dirty="0" err="1"/>
              <a:t>bad</a:t>
            </a:r>
            <a:r>
              <a:rPr lang="de-CH" sz="6200" dirty="0"/>
              <a:t> </a:t>
            </a:r>
            <a:r>
              <a:rPr lang="de-CH" sz="6200" dirty="0" err="1"/>
              <a:t>rating</a:t>
            </a:r>
            <a:r>
              <a:rPr lang="de-CH" sz="6200" dirty="0"/>
              <a:t> -&gt; The </a:t>
            </a:r>
            <a:r>
              <a:rPr lang="de-CH" sz="6200" dirty="0" err="1"/>
              <a:t>misclassification</a:t>
            </a:r>
            <a:r>
              <a:rPr lang="de-CH" sz="6200" dirty="0"/>
              <a:t> </a:t>
            </a:r>
            <a:r>
              <a:rPr lang="de-CH" sz="6200" dirty="0" err="1"/>
              <a:t>error</a:t>
            </a:r>
            <a:r>
              <a:rPr lang="de-CH" sz="6200" dirty="0"/>
              <a:t> </a:t>
            </a:r>
            <a:r>
              <a:rPr lang="de-CH" sz="6200" dirty="0" err="1"/>
              <a:t>for</a:t>
            </a:r>
            <a:r>
              <a:rPr lang="de-CH" sz="6200" dirty="0"/>
              <a:t> </a:t>
            </a:r>
            <a:r>
              <a:rPr lang="de-CH" sz="6200" dirty="0" err="1"/>
              <a:t>these</a:t>
            </a:r>
            <a:r>
              <a:rPr lang="de-CH" sz="6200" dirty="0"/>
              <a:t> </a:t>
            </a:r>
            <a:r>
              <a:rPr lang="de-CH" sz="6200" dirty="0" err="1"/>
              <a:t>cases</a:t>
            </a:r>
            <a:r>
              <a:rPr lang="de-CH" sz="6200" dirty="0"/>
              <a:t> </a:t>
            </a:r>
            <a:r>
              <a:rPr lang="de-CH" sz="6200" dirty="0" err="1"/>
              <a:t>is</a:t>
            </a:r>
            <a:r>
              <a:rPr lang="de-CH" sz="6200" dirty="0"/>
              <a:t> high! </a:t>
            </a:r>
          </a:p>
          <a:p>
            <a:r>
              <a:rPr lang="de-CH" sz="6200" dirty="0" err="1"/>
              <a:t>Therefore</a:t>
            </a:r>
            <a:r>
              <a:rPr lang="de-CH" sz="6200" dirty="0"/>
              <a:t> </a:t>
            </a:r>
            <a:r>
              <a:rPr lang="de-CH" sz="6200" dirty="0" err="1"/>
              <a:t>both</a:t>
            </a:r>
            <a:r>
              <a:rPr lang="de-CH" sz="6200" dirty="0"/>
              <a:t> </a:t>
            </a:r>
            <a:r>
              <a:rPr lang="de-CH" sz="6200" dirty="0" err="1"/>
              <a:t>models</a:t>
            </a:r>
            <a:r>
              <a:rPr lang="de-CH" sz="6200" dirty="0"/>
              <a:t> </a:t>
            </a:r>
            <a:r>
              <a:rPr lang="de-CH" sz="6200" dirty="0" err="1"/>
              <a:t>should</a:t>
            </a:r>
            <a:r>
              <a:rPr lang="de-CH" sz="6200" dirty="0"/>
              <a:t> </a:t>
            </a:r>
            <a:r>
              <a:rPr lang="de-CH" sz="6200" dirty="0" err="1"/>
              <a:t>only</a:t>
            </a:r>
            <a:r>
              <a:rPr lang="de-CH" sz="6200" dirty="0"/>
              <a:t> </a:t>
            </a:r>
            <a:r>
              <a:rPr lang="de-CH" sz="6200" dirty="0" err="1"/>
              <a:t>be</a:t>
            </a:r>
            <a:r>
              <a:rPr lang="de-CH" sz="6200" dirty="0"/>
              <a:t> </a:t>
            </a:r>
            <a:r>
              <a:rPr lang="de-CH" sz="6200" dirty="0" err="1"/>
              <a:t>used</a:t>
            </a:r>
            <a:r>
              <a:rPr lang="de-CH" sz="6200" dirty="0"/>
              <a:t> </a:t>
            </a:r>
            <a:r>
              <a:rPr lang="de-CH" sz="6200" dirty="0" err="1"/>
              <a:t>to</a:t>
            </a:r>
            <a:r>
              <a:rPr lang="de-CH" sz="6200" dirty="0"/>
              <a:t> </a:t>
            </a:r>
            <a:r>
              <a:rPr lang="de-CH" sz="6200" dirty="0" err="1"/>
              <a:t>predict</a:t>
            </a:r>
            <a:r>
              <a:rPr lang="de-CH" sz="6200" dirty="0"/>
              <a:t> </a:t>
            </a:r>
            <a:r>
              <a:rPr lang="de-CH" sz="6200" dirty="0" err="1"/>
              <a:t>good</a:t>
            </a:r>
            <a:r>
              <a:rPr lang="de-CH" sz="6200" dirty="0"/>
              <a:t> </a:t>
            </a:r>
            <a:r>
              <a:rPr lang="de-CH" sz="6200" dirty="0" err="1"/>
              <a:t>ratings</a:t>
            </a:r>
            <a:r>
              <a:rPr lang="de-CH" sz="6200" dirty="0"/>
              <a:t>!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9767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Content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8843" y="1661160"/>
            <a:ext cx="9504317" cy="4693919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romanUcPeriod"/>
            </a:pPr>
            <a:r>
              <a:rPr lang="de-CH" sz="2800" dirty="0" err="1"/>
              <a:t>Introduction</a:t>
            </a:r>
            <a:r>
              <a:rPr lang="de-CH" sz="2800" dirty="0"/>
              <a:t> </a:t>
            </a:r>
            <a:r>
              <a:rPr lang="de-CH" sz="2800" dirty="0" err="1"/>
              <a:t>to</a:t>
            </a:r>
            <a:r>
              <a:rPr lang="de-CH" sz="2800" dirty="0"/>
              <a:t> </a:t>
            </a:r>
            <a:r>
              <a:rPr lang="de-CH" sz="2800" dirty="0" err="1"/>
              <a:t>the</a:t>
            </a:r>
            <a:r>
              <a:rPr lang="de-CH" sz="2800" dirty="0"/>
              <a:t> Problem</a:t>
            </a:r>
          </a:p>
          <a:p>
            <a:pPr marL="514350" indent="-514350">
              <a:lnSpc>
                <a:spcPct val="100000"/>
              </a:lnSpc>
              <a:buFont typeface="+mj-lt"/>
              <a:buAutoNum type="romanUcPeriod"/>
            </a:pPr>
            <a:endParaRPr lang="de-CH" sz="2800" dirty="0"/>
          </a:p>
          <a:p>
            <a:pPr marL="514350" indent="-514350">
              <a:lnSpc>
                <a:spcPct val="100000"/>
              </a:lnSpc>
              <a:buFont typeface="+mj-lt"/>
              <a:buAutoNum type="romanUcPeriod"/>
            </a:pPr>
            <a:r>
              <a:rPr lang="de-CH" sz="2800" dirty="0" err="1"/>
              <a:t>Exploratory</a:t>
            </a:r>
            <a:r>
              <a:rPr lang="de-CH" sz="2800" dirty="0"/>
              <a:t> Data Analysis</a:t>
            </a:r>
          </a:p>
          <a:p>
            <a:pPr marL="514350" indent="-514350">
              <a:lnSpc>
                <a:spcPct val="100000"/>
              </a:lnSpc>
              <a:buFont typeface="+mj-lt"/>
              <a:buAutoNum type="romanUcPeriod"/>
            </a:pPr>
            <a:endParaRPr lang="de-CH" sz="2800" dirty="0"/>
          </a:p>
          <a:p>
            <a:pPr marL="514350" indent="-514350">
              <a:buFont typeface="+mj-lt"/>
              <a:buAutoNum type="romanUcPeriod"/>
            </a:pPr>
            <a:r>
              <a:rPr lang="de-CH" sz="2800" dirty="0" err="1"/>
              <a:t>Modelling</a:t>
            </a:r>
            <a:endParaRPr lang="de-CH" sz="2800" dirty="0"/>
          </a:p>
          <a:p>
            <a:pPr lvl="1">
              <a:buFont typeface="Symbol" panose="05050102010706020507" pitchFamily="18" charset="2"/>
              <a:buChar char="-"/>
            </a:pPr>
            <a:r>
              <a:rPr lang="de-CH" sz="2800" dirty="0"/>
              <a:t>Classification </a:t>
            </a:r>
            <a:r>
              <a:rPr lang="de-CH" sz="2800" dirty="0" err="1"/>
              <a:t>Tree</a:t>
            </a:r>
            <a:endParaRPr lang="de-CH" sz="2800" dirty="0"/>
          </a:p>
          <a:p>
            <a:pPr lvl="1">
              <a:buFont typeface="Symbol" panose="05050102010706020507" pitchFamily="18" charset="2"/>
              <a:buChar char="-"/>
            </a:pPr>
            <a:r>
              <a:rPr lang="de-CH" sz="2800" dirty="0"/>
              <a:t>Random Forest</a:t>
            </a:r>
          </a:p>
          <a:p>
            <a:pPr lvl="1">
              <a:buFont typeface="Symbol" panose="05050102010706020507" pitchFamily="18" charset="2"/>
              <a:buChar char="-"/>
            </a:pPr>
            <a:endParaRPr lang="de-CH" sz="2800" dirty="0"/>
          </a:p>
          <a:p>
            <a:pPr marL="514350" indent="-514350">
              <a:buFont typeface="+mj-lt"/>
              <a:buAutoNum type="romanUcPeriod"/>
            </a:pPr>
            <a:r>
              <a:rPr lang="de-CH" sz="2800" dirty="0" err="1"/>
              <a:t>Conclusion</a:t>
            </a:r>
            <a:endParaRPr lang="de-CH" sz="2800" dirty="0"/>
          </a:p>
          <a:p>
            <a:pPr lvl="1">
              <a:buFont typeface="Symbol" panose="05050102010706020507" pitchFamily="18" charset="2"/>
              <a:buChar char="-"/>
            </a:pPr>
            <a:r>
              <a:rPr lang="de-CH" sz="2800" dirty="0"/>
              <a:t>Model </a:t>
            </a:r>
            <a:r>
              <a:rPr lang="de-CH" sz="2800" dirty="0" err="1"/>
              <a:t>recommendation</a:t>
            </a:r>
            <a:endParaRPr lang="de-CH" sz="2800" dirty="0"/>
          </a:p>
          <a:p>
            <a:pPr lvl="1">
              <a:buFont typeface="Symbol" panose="05050102010706020507" pitchFamily="18" charset="2"/>
              <a:buChar char="-"/>
            </a:pPr>
            <a:r>
              <a:rPr lang="de-CH" sz="2800" dirty="0"/>
              <a:t>Most </a:t>
            </a:r>
            <a:r>
              <a:rPr lang="de-CH" sz="2800" dirty="0" err="1"/>
              <a:t>important</a:t>
            </a:r>
            <a:r>
              <a:rPr lang="de-CH" sz="2800" dirty="0"/>
              <a:t> variables</a:t>
            </a:r>
          </a:p>
          <a:p>
            <a:pPr lvl="1">
              <a:buFont typeface="Symbol" panose="05050102010706020507" pitchFamily="18" charset="2"/>
              <a:buChar char="-"/>
            </a:pPr>
            <a:endParaRPr lang="de-CH" sz="2800" dirty="0"/>
          </a:p>
          <a:p>
            <a:pPr marL="514350" indent="-514350">
              <a:buFont typeface="+mj-lt"/>
              <a:buAutoNum type="romanUcPeriod"/>
            </a:pPr>
            <a:endParaRPr lang="de-CH" sz="2800" dirty="0"/>
          </a:p>
          <a:p>
            <a:pPr marL="514350" indent="-514350">
              <a:buFont typeface="+mj-lt"/>
              <a:buAutoNum type="romanUcPeriod"/>
            </a:pP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00202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 </a:t>
            </a:r>
            <a:r>
              <a:rPr lang="de-CH" dirty="0" err="1"/>
              <a:t>Introduction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Problem</a:t>
            </a:r>
            <a:br>
              <a:rPr lang="de-CH" dirty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645921"/>
            <a:ext cx="9274386" cy="5105400"/>
          </a:xfrm>
        </p:spPr>
        <p:txBody>
          <a:bodyPr>
            <a:normAutofit fontScale="92500" lnSpcReduction="20000"/>
          </a:bodyPr>
          <a:lstStyle/>
          <a:p>
            <a:r>
              <a:rPr lang="de-CH" sz="2400" dirty="0" err="1"/>
              <a:t>Estimating</a:t>
            </a:r>
            <a:r>
              <a:rPr lang="de-CH" sz="2400" dirty="0"/>
              <a:t> </a:t>
            </a:r>
            <a:r>
              <a:rPr lang="de-CH" sz="2400" dirty="0" err="1"/>
              <a:t>the</a:t>
            </a:r>
            <a:r>
              <a:rPr lang="de-CH" sz="2400" dirty="0"/>
              <a:t> </a:t>
            </a:r>
            <a:r>
              <a:rPr lang="de-CH" sz="2400" dirty="0" err="1"/>
              <a:t>Credit</a:t>
            </a:r>
            <a:r>
              <a:rPr lang="de-CH" sz="2400" dirty="0"/>
              <a:t> Rating </a:t>
            </a:r>
            <a:r>
              <a:rPr lang="de-CH" sz="2400" dirty="0" err="1"/>
              <a:t>of</a:t>
            </a:r>
            <a:r>
              <a:rPr lang="de-CH" sz="2400" dirty="0"/>
              <a:t> a </a:t>
            </a:r>
            <a:r>
              <a:rPr lang="de-CH" sz="2400" dirty="0" err="1"/>
              <a:t>Credit</a:t>
            </a:r>
            <a:r>
              <a:rPr lang="de-CH" sz="2400" dirty="0"/>
              <a:t> </a:t>
            </a:r>
            <a:r>
              <a:rPr lang="de-CH" sz="2400" dirty="0" err="1"/>
              <a:t>Applicant</a:t>
            </a:r>
            <a:r>
              <a:rPr lang="de-CH" sz="2400" dirty="0"/>
              <a:t> (Binary Response)</a:t>
            </a:r>
          </a:p>
          <a:p>
            <a:endParaRPr lang="de-CH" sz="2400" dirty="0"/>
          </a:p>
          <a:p>
            <a:r>
              <a:rPr lang="de-CH" sz="2400" dirty="0"/>
              <a:t>Data Set: German </a:t>
            </a:r>
            <a:r>
              <a:rPr lang="de-CH" sz="2400" dirty="0" err="1"/>
              <a:t>Credit</a:t>
            </a:r>
            <a:r>
              <a:rPr lang="de-CH" sz="2400" dirty="0"/>
              <a:t> Data (1000 </a:t>
            </a:r>
            <a:r>
              <a:rPr lang="de-CH" sz="2400" dirty="0" err="1"/>
              <a:t>observations</a:t>
            </a:r>
            <a:r>
              <a:rPr lang="de-CH" sz="2400" dirty="0"/>
              <a:t>, ~30attributes)</a:t>
            </a:r>
          </a:p>
          <a:p>
            <a:endParaRPr lang="de-CH" sz="2400" dirty="0"/>
          </a:p>
          <a:p>
            <a:r>
              <a:rPr lang="de-CH" sz="2400" dirty="0"/>
              <a:t>1st </a:t>
            </a:r>
            <a:r>
              <a:rPr lang="de-CH" sz="2400" dirty="0" err="1"/>
              <a:t>step</a:t>
            </a:r>
            <a:r>
              <a:rPr lang="de-CH" sz="2400" dirty="0"/>
              <a:t>: </a:t>
            </a:r>
            <a:r>
              <a:rPr lang="de-CH" sz="2400" dirty="0" err="1"/>
              <a:t>Explanatory</a:t>
            </a:r>
            <a:r>
              <a:rPr lang="de-CH" sz="2400" dirty="0"/>
              <a:t> Data Analysis </a:t>
            </a:r>
            <a:r>
              <a:rPr lang="de-CH" sz="2400" dirty="0" err="1"/>
              <a:t>and</a:t>
            </a:r>
            <a:r>
              <a:rPr lang="de-CH" sz="2400" dirty="0"/>
              <a:t> Variable </a:t>
            </a:r>
            <a:r>
              <a:rPr lang="de-CH" sz="2400" dirty="0" err="1"/>
              <a:t>Selection</a:t>
            </a:r>
            <a:endParaRPr lang="de-CH" sz="2400" dirty="0"/>
          </a:p>
          <a:p>
            <a:endParaRPr lang="de-CH" sz="2400" dirty="0"/>
          </a:p>
          <a:p>
            <a:r>
              <a:rPr lang="de-CH" sz="2400" dirty="0"/>
              <a:t>2st </a:t>
            </a:r>
            <a:r>
              <a:rPr lang="de-CH" sz="2400" dirty="0" err="1"/>
              <a:t>step</a:t>
            </a:r>
            <a:r>
              <a:rPr lang="de-CH" sz="2400" dirty="0"/>
              <a:t>: </a:t>
            </a:r>
            <a:r>
              <a:rPr lang="de-CH" sz="2400" dirty="0" err="1"/>
              <a:t>Modelling</a:t>
            </a:r>
            <a:r>
              <a:rPr lang="de-CH" sz="2400" dirty="0"/>
              <a:t> </a:t>
            </a:r>
            <a:r>
              <a:rPr lang="de-CH" sz="2400" dirty="0" err="1"/>
              <a:t>by</a:t>
            </a:r>
            <a:r>
              <a:rPr lang="de-CH" sz="2400" dirty="0"/>
              <a:t> </a:t>
            </a:r>
            <a:r>
              <a:rPr lang="de-CH" sz="2400" dirty="0" err="1"/>
              <a:t>applying</a:t>
            </a:r>
            <a:r>
              <a:rPr lang="de-CH" sz="2400" dirty="0"/>
              <a:t> </a:t>
            </a:r>
            <a:r>
              <a:rPr lang="de-CH" sz="2400" dirty="0" err="1"/>
              <a:t>the</a:t>
            </a:r>
            <a:r>
              <a:rPr lang="de-CH" sz="2400" dirty="0"/>
              <a:t> </a:t>
            </a:r>
            <a:r>
              <a:rPr lang="de-CH" sz="2400" dirty="0" err="1"/>
              <a:t>following</a:t>
            </a:r>
            <a:r>
              <a:rPr lang="de-CH" sz="2400" dirty="0"/>
              <a:t> </a:t>
            </a:r>
            <a:r>
              <a:rPr lang="de-CH" sz="2400" dirty="0" err="1"/>
              <a:t>methods</a:t>
            </a:r>
            <a:endParaRPr lang="de-CH" sz="2400" dirty="0"/>
          </a:p>
          <a:p>
            <a:pPr lvl="1"/>
            <a:r>
              <a:rPr lang="de-CH" sz="2200" dirty="0"/>
              <a:t>Classification </a:t>
            </a:r>
            <a:r>
              <a:rPr lang="de-CH" sz="2200" dirty="0" err="1"/>
              <a:t>Tree</a:t>
            </a:r>
            <a:endParaRPr lang="de-CH" sz="2200" dirty="0"/>
          </a:p>
          <a:p>
            <a:pPr lvl="1"/>
            <a:r>
              <a:rPr lang="de-CH" sz="2200" dirty="0"/>
              <a:t>Random Forest Method</a:t>
            </a:r>
          </a:p>
          <a:p>
            <a:pPr lvl="1"/>
            <a:r>
              <a:rPr lang="de-CH" sz="2200" dirty="0" err="1"/>
              <a:t>Neural</a:t>
            </a:r>
            <a:r>
              <a:rPr lang="de-CH" sz="2200" dirty="0"/>
              <a:t> Networks</a:t>
            </a:r>
          </a:p>
          <a:p>
            <a:r>
              <a:rPr lang="de-CH" sz="2400" dirty="0"/>
              <a:t>3st </a:t>
            </a:r>
            <a:r>
              <a:rPr lang="de-CH" sz="2400" dirty="0" err="1"/>
              <a:t>step</a:t>
            </a:r>
            <a:r>
              <a:rPr lang="de-CH" sz="2400" dirty="0"/>
              <a:t>: Goal</a:t>
            </a:r>
          </a:p>
          <a:p>
            <a:pPr lvl="1"/>
            <a:r>
              <a:rPr lang="de-CH" sz="2200" dirty="0" err="1"/>
              <a:t>Showing</a:t>
            </a:r>
            <a:r>
              <a:rPr lang="de-CH" sz="2200" dirty="0"/>
              <a:t> </a:t>
            </a:r>
            <a:r>
              <a:rPr lang="de-CH" sz="2200" dirty="0" err="1"/>
              <a:t>the</a:t>
            </a:r>
            <a:r>
              <a:rPr lang="de-CH" sz="2200" dirty="0"/>
              <a:t> </a:t>
            </a:r>
            <a:r>
              <a:rPr lang="de-CH" sz="2200" dirty="0" err="1"/>
              <a:t>most</a:t>
            </a:r>
            <a:r>
              <a:rPr lang="de-CH" sz="2200" dirty="0"/>
              <a:t> </a:t>
            </a:r>
            <a:r>
              <a:rPr lang="de-CH" sz="2200" dirty="0" err="1"/>
              <a:t>appropriate</a:t>
            </a:r>
            <a:r>
              <a:rPr lang="de-CH" sz="2200" dirty="0"/>
              <a:t> Model</a:t>
            </a:r>
          </a:p>
          <a:p>
            <a:pPr lvl="1"/>
            <a:r>
              <a:rPr lang="de-CH" sz="2200" dirty="0"/>
              <a:t>Most </a:t>
            </a:r>
            <a:r>
              <a:rPr lang="de-CH" sz="2200" dirty="0" err="1"/>
              <a:t>important</a:t>
            </a:r>
            <a:r>
              <a:rPr lang="de-CH" sz="2200" dirty="0"/>
              <a:t> variables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32484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/>
              <a:t>IIa</a:t>
            </a:r>
            <a:r>
              <a:rPr lang="de-CH" dirty="0"/>
              <a:t> </a:t>
            </a:r>
            <a:r>
              <a:rPr lang="de-CH" dirty="0" err="1"/>
              <a:t>Exploratory</a:t>
            </a:r>
            <a:r>
              <a:rPr lang="de-CH" dirty="0"/>
              <a:t> Data Analysis:</a:t>
            </a:r>
            <a:br>
              <a:rPr lang="de-CH" dirty="0"/>
            </a:br>
            <a:r>
              <a:rPr lang="de-CH" dirty="0"/>
              <a:t>Qualitative Variables</a:t>
            </a:r>
            <a:br>
              <a:rPr lang="de-CH" dirty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930399"/>
            <a:ext cx="9259146" cy="4927601"/>
          </a:xfrm>
        </p:spPr>
        <p:txBody>
          <a:bodyPr>
            <a:normAutofit/>
          </a:bodyPr>
          <a:lstStyle/>
          <a:p>
            <a:r>
              <a:rPr lang="de-CH" sz="2200" dirty="0" err="1"/>
              <a:t>Crosstabling</a:t>
            </a:r>
            <a:r>
              <a:rPr lang="de-CH" sz="2200" dirty="0"/>
              <a:t> </a:t>
            </a:r>
            <a:r>
              <a:rPr lang="de-CH" sz="2200" dirty="0" err="1"/>
              <a:t>the</a:t>
            </a:r>
            <a:r>
              <a:rPr lang="de-CH" sz="2200" dirty="0"/>
              <a:t> qualitative </a:t>
            </a:r>
            <a:r>
              <a:rPr lang="de-CH" sz="2200" dirty="0" err="1"/>
              <a:t>covariates</a:t>
            </a:r>
            <a:endParaRPr lang="de-CH" sz="2200" dirty="0"/>
          </a:p>
          <a:p>
            <a:r>
              <a:rPr lang="de-CH" sz="2200" dirty="0" err="1"/>
              <a:t>Significance</a:t>
            </a:r>
            <a:r>
              <a:rPr lang="de-CH" sz="2200" dirty="0"/>
              <a:t> Level: 95%  (</a:t>
            </a:r>
            <a:r>
              <a:rPr lang="de-CH" sz="2200" dirty="0" err="1"/>
              <a:t>Pearson’s</a:t>
            </a:r>
            <a:r>
              <a:rPr lang="de-CH" sz="2200" dirty="0"/>
              <a:t> Chi^2-Test)</a:t>
            </a:r>
          </a:p>
          <a:p>
            <a:r>
              <a:rPr lang="de-CH" sz="2200" dirty="0" err="1"/>
              <a:t>Finding</a:t>
            </a:r>
            <a:r>
              <a:rPr lang="de-CH" sz="2200" dirty="0"/>
              <a:t> </a:t>
            </a:r>
            <a:r>
              <a:rPr lang="de-CH" sz="2200" dirty="0" err="1"/>
              <a:t>significant</a:t>
            </a:r>
            <a:r>
              <a:rPr lang="de-CH" sz="2200" dirty="0"/>
              <a:t> </a:t>
            </a:r>
            <a:r>
              <a:rPr lang="de-CH" sz="2200" dirty="0" err="1"/>
              <a:t>correlations</a:t>
            </a:r>
            <a:r>
              <a:rPr lang="de-CH" sz="2200" dirty="0"/>
              <a:t> </a:t>
            </a:r>
            <a:r>
              <a:rPr lang="de-CH" sz="2200" dirty="0" err="1"/>
              <a:t>with</a:t>
            </a:r>
            <a:r>
              <a:rPr lang="de-CH" sz="2200" dirty="0"/>
              <a:t> </a:t>
            </a:r>
            <a:r>
              <a:rPr lang="de-CH" sz="2200" dirty="0" err="1"/>
              <a:t>credit</a:t>
            </a:r>
            <a:r>
              <a:rPr lang="de-CH" sz="2200" dirty="0"/>
              <a:t> </a:t>
            </a:r>
            <a:r>
              <a:rPr lang="de-CH" sz="2200" dirty="0" err="1"/>
              <a:t>rating</a:t>
            </a:r>
            <a:r>
              <a:rPr lang="de-CH" sz="2200" dirty="0"/>
              <a:t> </a:t>
            </a:r>
            <a:r>
              <a:rPr lang="de-CH" sz="2200" dirty="0" err="1"/>
              <a:t>for</a:t>
            </a:r>
            <a:r>
              <a:rPr lang="de-CH" sz="2200" dirty="0"/>
              <a:t> </a:t>
            </a:r>
            <a:r>
              <a:rPr lang="de-CH" sz="2200" dirty="0" err="1"/>
              <a:t>most</a:t>
            </a:r>
            <a:r>
              <a:rPr lang="de-CH" sz="2200" dirty="0"/>
              <a:t> </a:t>
            </a:r>
            <a:r>
              <a:rPr lang="de-CH" sz="2200" dirty="0" err="1"/>
              <a:t>of</a:t>
            </a:r>
            <a:r>
              <a:rPr lang="de-CH" sz="2200" dirty="0"/>
              <a:t> </a:t>
            </a:r>
            <a:r>
              <a:rPr lang="de-CH" sz="2200" dirty="0" err="1"/>
              <a:t>the</a:t>
            </a:r>
            <a:r>
              <a:rPr lang="de-CH" sz="2200" dirty="0"/>
              <a:t> qualitative </a:t>
            </a:r>
            <a:r>
              <a:rPr lang="de-CH" sz="2200" dirty="0" err="1"/>
              <a:t>covariates</a:t>
            </a:r>
            <a:r>
              <a:rPr lang="de-CH" sz="2200" dirty="0"/>
              <a:t>!</a:t>
            </a:r>
          </a:p>
          <a:p>
            <a:r>
              <a:rPr lang="de-CH" sz="2200" dirty="0" err="1"/>
              <a:t>Conservative</a:t>
            </a:r>
            <a:r>
              <a:rPr lang="de-CH" sz="2200" dirty="0"/>
              <a:t> </a:t>
            </a:r>
            <a:r>
              <a:rPr lang="de-CH" sz="2200" dirty="0" err="1"/>
              <a:t>approach</a:t>
            </a:r>
            <a:r>
              <a:rPr lang="de-CH" sz="2200" dirty="0"/>
              <a:t> (</a:t>
            </a:r>
            <a:r>
              <a:rPr lang="de-CH" sz="2200" dirty="0" err="1"/>
              <a:t>keeping</a:t>
            </a:r>
            <a:r>
              <a:rPr lang="de-CH" sz="2200" dirty="0"/>
              <a:t> </a:t>
            </a:r>
            <a:r>
              <a:rPr lang="de-CH" sz="2200" dirty="0" err="1"/>
              <a:t>most</a:t>
            </a:r>
            <a:r>
              <a:rPr lang="de-CH" sz="2200" dirty="0"/>
              <a:t> variables </a:t>
            </a:r>
            <a:r>
              <a:rPr lang="de-CH" sz="2200" dirty="0" err="1"/>
              <a:t>with</a:t>
            </a:r>
            <a:r>
              <a:rPr lang="de-CH" sz="2200" dirty="0"/>
              <a:t> </a:t>
            </a:r>
            <a:r>
              <a:rPr lang="de-CH" sz="2200" dirty="0" err="1"/>
              <a:t>categories</a:t>
            </a:r>
            <a:r>
              <a:rPr lang="de-CH" sz="2200" dirty="0"/>
              <a:t> &gt;3)</a:t>
            </a:r>
          </a:p>
          <a:p>
            <a:r>
              <a:rPr lang="de-CH" sz="2200" dirty="0" err="1"/>
              <a:t>Finally</a:t>
            </a:r>
            <a:r>
              <a:rPr lang="de-CH" sz="2200" dirty="0"/>
              <a:t> </a:t>
            </a:r>
            <a:r>
              <a:rPr lang="de-CH" sz="2200"/>
              <a:t>eliminating</a:t>
            </a:r>
            <a:r>
              <a:rPr lang="de-CH" sz="2200" dirty="0"/>
              <a:t> </a:t>
            </a:r>
            <a:r>
              <a:rPr lang="de-CH" sz="2200" dirty="0" err="1"/>
              <a:t>only</a:t>
            </a:r>
            <a:r>
              <a:rPr lang="de-CH" sz="2200" dirty="0"/>
              <a:t> </a:t>
            </a:r>
            <a:r>
              <a:rPr lang="de-CH" sz="2200" dirty="0" err="1"/>
              <a:t>the</a:t>
            </a:r>
            <a:r>
              <a:rPr lang="de-CH" sz="2200" dirty="0"/>
              <a:t> </a:t>
            </a:r>
            <a:r>
              <a:rPr lang="de-CH" sz="2200" dirty="0" err="1"/>
              <a:t>following</a:t>
            </a:r>
            <a:r>
              <a:rPr lang="de-CH" sz="2200" dirty="0"/>
              <a:t> </a:t>
            </a:r>
            <a:r>
              <a:rPr lang="de-CH" sz="2200" dirty="0" err="1"/>
              <a:t>covariates</a:t>
            </a:r>
            <a:r>
              <a:rPr lang="de-CH" sz="2200" dirty="0"/>
              <a:t> at </a:t>
            </a:r>
            <a:r>
              <a:rPr lang="de-CH" sz="2200" dirty="0" err="1"/>
              <a:t>this</a:t>
            </a:r>
            <a:r>
              <a:rPr lang="de-CH" sz="2200" dirty="0"/>
              <a:t> </a:t>
            </a:r>
            <a:r>
              <a:rPr lang="de-CH" sz="2200" dirty="0" err="1"/>
              <a:t>step</a:t>
            </a:r>
            <a:r>
              <a:rPr lang="de-CH" sz="2200" dirty="0"/>
              <a:t>: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CH" sz="2000" dirty="0"/>
              <a:t>FURNITURE			RETRAINING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CH" sz="2000" dirty="0"/>
              <a:t>MALE_DIV			MALE_MAR_WID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CH" sz="2000" dirty="0"/>
              <a:t>GUARANTOR			PRESENT_RESIDENT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CH" sz="2000" dirty="0"/>
              <a:t>NUM_CREDITS		TELEPHONE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CH" sz="2000" dirty="0"/>
              <a:t>NUM_DEPENDENTS</a:t>
            </a:r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0040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33" y="609600"/>
            <a:ext cx="8597295" cy="610558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/>
              <a:t>IIb</a:t>
            </a:r>
            <a:r>
              <a:rPr lang="de-CH" dirty="0"/>
              <a:t> </a:t>
            </a:r>
            <a:r>
              <a:rPr lang="de-CH" dirty="0" err="1"/>
              <a:t>Exploratory</a:t>
            </a:r>
            <a:r>
              <a:rPr lang="de-CH" dirty="0"/>
              <a:t> Data Analysis:</a:t>
            </a:r>
            <a:br>
              <a:rPr lang="de-CH" dirty="0"/>
            </a:br>
            <a:r>
              <a:rPr lang="de-CH" dirty="0"/>
              <a:t>Quantitative Variables</a:t>
            </a:r>
            <a:br>
              <a:rPr lang="de-CH" dirty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457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400" dirty="0" err="1"/>
              <a:t>Boxplots</a:t>
            </a:r>
            <a:r>
              <a:rPr lang="de-CH" sz="2400" dirty="0"/>
              <a:t> </a:t>
            </a:r>
            <a:r>
              <a:rPr lang="de-CH" sz="2400" dirty="0" err="1"/>
              <a:t>of</a:t>
            </a:r>
            <a:r>
              <a:rPr lang="de-CH" sz="2400" dirty="0"/>
              <a:t> </a:t>
            </a:r>
            <a:r>
              <a:rPr lang="de-CH" sz="2400" dirty="0" err="1"/>
              <a:t>the</a:t>
            </a:r>
            <a:r>
              <a:rPr lang="de-CH" sz="2400" dirty="0"/>
              <a:t> quantitative </a:t>
            </a:r>
            <a:r>
              <a:rPr lang="de-CH" sz="2400" dirty="0" err="1"/>
              <a:t>Covariates</a:t>
            </a: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454698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54" y="1930400"/>
            <a:ext cx="8670448" cy="49276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/>
              <a:t>IIb</a:t>
            </a:r>
            <a:r>
              <a:rPr lang="de-CH" dirty="0"/>
              <a:t> </a:t>
            </a:r>
            <a:r>
              <a:rPr lang="de-CH" dirty="0" err="1"/>
              <a:t>Exploratory</a:t>
            </a:r>
            <a:r>
              <a:rPr lang="de-CH" dirty="0"/>
              <a:t> Data Analysis:</a:t>
            </a:r>
            <a:br>
              <a:rPr lang="de-CH" dirty="0"/>
            </a:br>
            <a:r>
              <a:rPr lang="de-CH" dirty="0"/>
              <a:t>Quantitative Variables</a:t>
            </a:r>
            <a:br>
              <a:rPr lang="de-CH" dirty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457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400" dirty="0" err="1"/>
              <a:t>Correlations</a:t>
            </a:r>
            <a:r>
              <a:rPr lang="de-CH" sz="2400" dirty="0"/>
              <a:t> </a:t>
            </a:r>
            <a:r>
              <a:rPr lang="de-CH" sz="2400" dirty="0" err="1"/>
              <a:t>between</a:t>
            </a:r>
            <a:r>
              <a:rPr lang="de-CH" sz="2400" dirty="0"/>
              <a:t> </a:t>
            </a:r>
            <a:r>
              <a:rPr lang="de-CH" sz="2400" dirty="0" err="1"/>
              <a:t>the</a:t>
            </a:r>
            <a:r>
              <a:rPr lang="de-CH" sz="2400" dirty="0"/>
              <a:t> quantitative </a:t>
            </a:r>
            <a:r>
              <a:rPr lang="de-CH" sz="2400" dirty="0" err="1"/>
              <a:t>Covariates</a:t>
            </a: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2071350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576504"/>
            <a:ext cx="7580948" cy="406292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/>
              <a:t>IIb</a:t>
            </a:r>
            <a:r>
              <a:rPr lang="de-CH" dirty="0"/>
              <a:t> </a:t>
            </a:r>
            <a:r>
              <a:rPr lang="de-CH" dirty="0" err="1"/>
              <a:t>Exploratory</a:t>
            </a:r>
            <a:r>
              <a:rPr lang="de-CH" dirty="0"/>
              <a:t> Data Analysis:</a:t>
            </a:r>
            <a:br>
              <a:rPr lang="de-CH" dirty="0"/>
            </a:br>
            <a:r>
              <a:rPr lang="de-CH" dirty="0"/>
              <a:t>Quantitative Variables</a:t>
            </a:r>
            <a:br>
              <a:rPr lang="de-CH" dirty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930400"/>
            <a:ext cx="8847666" cy="4457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400" dirty="0" err="1"/>
              <a:t>Logistic</a:t>
            </a:r>
            <a:r>
              <a:rPr lang="de-CH" sz="2400" dirty="0"/>
              <a:t> Regression Model (</a:t>
            </a:r>
            <a:r>
              <a:rPr lang="de-CH" sz="2400" dirty="0" err="1"/>
              <a:t>remaining</a:t>
            </a:r>
            <a:r>
              <a:rPr lang="de-CH" sz="2400" dirty="0"/>
              <a:t> 3 quantitative variables)</a:t>
            </a:r>
          </a:p>
        </p:txBody>
      </p:sp>
    </p:spTree>
    <p:extLst>
      <p:ext uri="{BB962C8B-B14F-4D97-AF65-F5344CB8AC3E}">
        <p14:creationId xmlns:p14="http://schemas.microsoft.com/office/powerpoint/2010/main" val="3095831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514600"/>
            <a:ext cx="7818120" cy="43434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/>
              <a:t>IIb</a:t>
            </a:r>
            <a:r>
              <a:rPr lang="de-CH" dirty="0"/>
              <a:t> </a:t>
            </a:r>
            <a:r>
              <a:rPr lang="de-CH" dirty="0" err="1"/>
              <a:t>Exploratory</a:t>
            </a:r>
            <a:r>
              <a:rPr lang="de-CH" dirty="0"/>
              <a:t> Data Analysis:</a:t>
            </a:r>
            <a:br>
              <a:rPr lang="de-CH" dirty="0"/>
            </a:br>
            <a:r>
              <a:rPr lang="de-CH" dirty="0"/>
              <a:t>Quantitative Variables</a:t>
            </a:r>
            <a:br>
              <a:rPr lang="de-CH" dirty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457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400" dirty="0" err="1"/>
              <a:t>Logistic</a:t>
            </a:r>
            <a:r>
              <a:rPr lang="de-CH" sz="2400" dirty="0"/>
              <a:t> Regression Model (all original quantitative variables)</a:t>
            </a:r>
          </a:p>
        </p:txBody>
      </p:sp>
    </p:spTree>
    <p:extLst>
      <p:ext uri="{BB962C8B-B14F-4D97-AF65-F5344CB8AC3E}">
        <p14:creationId xmlns:p14="http://schemas.microsoft.com/office/powerpoint/2010/main" val="431741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/>
              <a:t>IIb</a:t>
            </a:r>
            <a:r>
              <a:rPr lang="de-CH" dirty="0"/>
              <a:t> </a:t>
            </a:r>
            <a:r>
              <a:rPr lang="de-CH" dirty="0" err="1"/>
              <a:t>Exploratory</a:t>
            </a:r>
            <a:r>
              <a:rPr lang="de-CH" dirty="0"/>
              <a:t> Data Analysis:</a:t>
            </a:r>
            <a:br>
              <a:rPr lang="de-CH" dirty="0"/>
            </a:br>
            <a:r>
              <a:rPr lang="de-CH" dirty="0"/>
              <a:t>Quantitative Variables</a:t>
            </a:r>
            <a:br>
              <a:rPr lang="de-CH" dirty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457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400" dirty="0" err="1"/>
              <a:t>Logistic</a:t>
            </a:r>
            <a:r>
              <a:rPr lang="de-CH" sz="2400" dirty="0"/>
              <a:t> Regression Model (4 quantitative variables)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492963"/>
            <a:ext cx="6966857" cy="436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2811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844</Words>
  <Application>Microsoft Office PowerPoint</Application>
  <PresentationFormat>Breitbild</PresentationFormat>
  <Paragraphs>114</Paragraphs>
  <Slides>13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Arial</vt:lpstr>
      <vt:lpstr>Calibri</vt:lpstr>
      <vt:lpstr>Symbol</vt:lpstr>
      <vt:lpstr>Trebuchet MS</vt:lpstr>
      <vt:lpstr>Wingdings 3</vt:lpstr>
      <vt:lpstr>Facette</vt:lpstr>
      <vt:lpstr>Homework in Seminar of  Applied Statistics</vt:lpstr>
      <vt:lpstr>Content</vt:lpstr>
      <vt:lpstr>I Introduction to the Problem </vt:lpstr>
      <vt:lpstr>IIa Exploratory Data Analysis: Qualitative Variables </vt:lpstr>
      <vt:lpstr>IIb Exploratory Data Analysis: Quantitative Variables </vt:lpstr>
      <vt:lpstr>IIb Exploratory Data Analysis: Quantitative Variables </vt:lpstr>
      <vt:lpstr>IIb Exploratory Data Analysis: Quantitative Variables </vt:lpstr>
      <vt:lpstr>IIb Exploratory Data Analysis: Quantitative Variables </vt:lpstr>
      <vt:lpstr>IIb Exploratory Data Analysis: Quantitative Variables </vt:lpstr>
      <vt:lpstr>IIIa Modelling: Classification Tree  </vt:lpstr>
      <vt:lpstr>IIIb Modelling: Random Forest </vt:lpstr>
      <vt:lpstr>IV Conclusion: Model recommandation </vt:lpstr>
      <vt:lpstr>IV Conclusion: Most important variables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Elmar Spörri</dc:creator>
  <cp:lastModifiedBy>Elmar Spörri</cp:lastModifiedBy>
  <cp:revision>262</cp:revision>
  <dcterms:created xsi:type="dcterms:W3CDTF">2017-05-23T07:52:34Z</dcterms:created>
  <dcterms:modified xsi:type="dcterms:W3CDTF">2017-05-30T06:05:22Z</dcterms:modified>
</cp:coreProperties>
</file>