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70" r:id="rId5"/>
    <p:sldId id="262" r:id="rId6"/>
    <p:sldId id="271" r:id="rId7"/>
    <p:sldId id="272" r:id="rId8"/>
    <p:sldId id="273" r:id="rId9"/>
    <p:sldId id="274" r:id="rId10"/>
    <p:sldId id="275" r:id="rId11"/>
    <p:sldId id="268" r:id="rId12"/>
    <p:sldId id="277" r:id="rId13"/>
    <p:sldId id="278" r:id="rId14"/>
    <p:sldId id="279" r:id="rId15"/>
    <p:sldId id="266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2467" autoAdjust="0"/>
  </p:normalViewPr>
  <p:slideViewPr>
    <p:cSldViewPr snapToGrid="0">
      <p:cViewPr varScale="1">
        <p:scale>
          <a:sx n="42" d="100"/>
          <a:sy n="42" d="100"/>
        </p:scale>
        <p:origin x="1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6AFC4-6E26-4023-89E8-128883E3FC61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4C143-3EED-4096-AFA5-55DE1A70944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7853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1702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Error Rate in Dependance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trees</a:t>
            </a:r>
            <a:endParaRPr lang="de-CH" dirty="0"/>
          </a:p>
          <a:p>
            <a:endParaRPr lang="de-CH" dirty="0"/>
          </a:p>
          <a:p>
            <a:r>
              <a:rPr lang="de-CH" dirty="0"/>
              <a:t>After </a:t>
            </a:r>
            <a:r>
              <a:rPr lang="de-CH" dirty="0" err="1"/>
              <a:t>around</a:t>
            </a:r>
            <a:r>
              <a:rPr lang="de-CH" dirty="0"/>
              <a:t> 30 </a:t>
            </a:r>
            <a:r>
              <a:rPr lang="de-CH" dirty="0" err="1"/>
              <a:t>trees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error</a:t>
            </a:r>
            <a:r>
              <a:rPr lang="de-CH" dirty="0"/>
              <a:t> </a:t>
            </a:r>
            <a:r>
              <a:rPr lang="de-CH" dirty="0" err="1"/>
              <a:t>keeps</a:t>
            </a:r>
            <a:r>
              <a:rPr lang="de-CH" dirty="0"/>
              <a:t> </a:t>
            </a:r>
            <a:r>
              <a:rPr lang="de-CH" dirty="0" err="1"/>
              <a:t>stable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2382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The Random Forest </a:t>
            </a:r>
            <a:r>
              <a:rPr lang="de-CH" dirty="0" err="1"/>
              <a:t>supports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findings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Classification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quite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.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see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 variables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important</a:t>
            </a:r>
            <a:endParaRPr lang="de-CH" dirty="0"/>
          </a:p>
          <a:p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see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left</a:t>
            </a:r>
            <a:r>
              <a:rPr lang="de-CH" dirty="0"/>
              <a:t> </a:t>
            </a:r>
            <a:r>
              <a:rPr lang="de-CH" dirty="0" err="1"/>
              <a:t>graph</a:t>
            </a:r>
            <a:r>
              <a:rPr lang="de-CH" dirty="0"/>
              <a:t>,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MeanDecrease</a:t>
            </a:r>
            <a:r>
              <a:rPr lang="de-CH" dirty="0"/>
              <a:t> </a:t>
            </a:r>
            <a:r>
              <a:rPr lang="de-CH" dirty="0" err="1"/>
              <a:t>Accuracy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forced</a:t>
            </a:r>
            <a:r>
              <a:rPr lang="de-CH" dirty="0"/>
              <a:t> </a:t>
            </a:r>
            <a:r>
              <a:rPr lang="de-CH" dirty="0" err="1"/>
              <a:t>mainly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3 dominant Variables in </a:t>
            </a:r>
            <a:r>
              <a:rPr lang="de-CH" dirty="0" err="1"/>
              <a:t>the</a:t>
            </a:r>
            <a:r>
              <a:rPr lang="de-CH" dirty="0"/>
              <a:t> CT </a:t>
            </a:r>
            <a:r>
              <a:rPr lang="de-CH" dirty="0" err="1"/>
              <a:t>model</a:t>
            </a:r>
            <a:r>
              <a:rPr lang="de-CH" dirty="0"/>
              <a:t>, CHK_ACCT, DURATION,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History</a:t>
            </a:r>
            <a:r>
              <a:rPr lang="de-CH" dirty="0"/>
              <a:t>. </a:t>
            </a:r>
            <a:r>
              <a:rPr lang="de-CH" dirty="0" err="1"/>
              <a:t>Again</a:t>
            </a:r>
            <a:r>
              <a:rPr lang="de-CH" dirty="0"/>
              <a:t> CHK_ACCT </a:t>
            </a:r>
            <a:r>
              <a:rPr lang="de-CH" dirty="0" err="1"/>
              <a:t>points</a:t>
            </a:r>
            <a:r>
              <a:rPr lang="de-CH" dirty="0"/>
              <a:t> out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most</a:t>
            </a:r>
            <a:r>
              <a:rPr lang="de-CH" dirty="0"/>
              <a:t> </a:t>
            </a:r>
            <a:r>
              <a:rPr lang="de-CH" dirty="0" err="1"/>
              <a:t>influential</a:t>
            </a:r>
            <a:r>
              <a:rPr lang="de-CH" dirty="0"/>
              <a:t> </a:t>
            </a:r>
            <a:r>
              <a:rPr lang="de-CH" dirty="0" err="1"/>
              <a:t>coviariate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was </a:t>
            </a:r>
            <a:r>
              <a:rPr lang="de-CH" dirty="0" err="1"/>
              <a:t>before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Classification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represented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first</a:t>
            </a:r>
            <a:r>
              <a:rPr lang="de-CH" dirty="0"/>
              <a:t> </a:t>
            </a:r>
            <a:r>
              <a:rPr lang="de-CH" dirty="0" err="1"/>
              <a:t>node</a:t>
            </a:r>
            <a:r>
              <a:rPr lang="de-CH" dirty="0"/>
              <a:t>. </a:t>
            </a:r>
          </a:p>
          <a:p>
            <a:pPr marL="171450" indent="-171450">
              <a:buFontTx/>
              <a:buChar char="-"/>
            </a:pPr>
            <a:r>
              <a:rPr lang="de-CH" dirty="0"/>
              <a:t>CHK-ACCT, DURATION, HISTORY, AMOUNT, SAVE_ACCT</a:t>
            </a:r>
          </a:p>
          <a:p>
            <a:pPr marL="171450" indent="-171450">
              <a:buFontTx/>
              <a:buChar char="-"/>
            </a:pP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By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right</a:t>
            </a:r>
            <a:r>
              <a:rPr lang="de-CH" dirty="0"/>
              <a:t> </a:t>
            </a:r>
            <a:r>
              <a:rPr lang="de-CH" dirty="0" err="1"/>
              <a:t>graph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see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Age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employment</a:t>
            </a:r>
            <a:r>
              <a:rPr lang="de-CH" dirty="0"/>
              <a:t> </a:t>
            </a:r>
            <a:r>
              <a:rPr lang="de-CH" dirty="0" err="1"/>
              <a:t>affects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RESPONSE variable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. So </a:t>
            </a:r>
            <a:r>
              <a:rPr lang="de-CH" dirty="0" err="1"/>
              <a:t>the</a:t>
            </a:r>
            <a:r>
              <a:rPr lang="de-CH" dirty="0"/>
              <a:t> RF </a:t>
            </a:r>
            <a:r>
              <a:rPr lang="de-CH" dirty="0" err="1"/>
              <a:t>weights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importance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variables a </a:t>
            </a:r>
            <a:r>
              <a:rPr lang="de-CH" dirty="0" err="1"/>
              <a:t>bit</a:t>
            </a:r>
            <a:r>
              <a:rPr lang="de-CH" dirty="0"/>
              <a:t> </a:t>
            </a:r>
            <a:r>
              <a:rPr lang="de-CH" dirty="0" err="1"/>
              <a:t>higher</a:t>
            </a:r>
            <a:r>
              <a:rPr lang="de-CH" dirty="0"/>
              <a:t>, </a:t>
            </a:r>
            <a:r>
              <a:rPr lang="de-CH" dirty="0" err="1"/>
              <a:t>otherwise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classification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Car variable was </a:t>
            </a:r>
            <a:r>
              <a:rPr lang="de-CH" dirty="0" err="1"/>
              <a:t>quite</a:t>
            </a:r>
            <a:r>
              <a:rPr lang="de-CH" dirty="0"/>
              <a:t> </a:t>
            </a:r>
            <a:r>
              <a:rPr lang="de-CH" dirty="0" err="1"/>
              <a:t>important</a:t>
            </a:r>
            <a:r>
              <a:rPr lang="de-CH" dirty="0"/>
              <a:t>. But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both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core</a:t>
            </a:r>
            <a:r>
              <a:rPr lang="de-CH" dirty="0"/>
              <a:t> variables, CHEK ACC, DURATION, HISTORY AMOUNT </a:t>
            </a:r>
            <a:r>
              <a:rPr lang="de-CH" dirty="0" err="1"/>
              <a:t>and</a:t>
            </a:r>
            <a:r>
              <a:rPr lang="de-CH" dirty="0"/>
              <a:t> SAVE ACCOUNT </a:t>
            </a:r>
            <a:r>
              <a:rPr lang="de-CH" dirty="0" err="1"/>
              <a:t>stays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same, </a:t>
            </a:r>
            <a:r>
              <a:rPr lang="de-CH" dirty="0" err="1"/>
              <a:t>giving</a:t>
            </a:r>
            <a:r>
              <a:rPr lang="de-CH" dirty="0"/>
              <a:t> </a:t>
            </a:r>
            <a:r>
              <a:rPr lang="de-CH" dirty="0" err="1"/>
              <a:t>us</a:t>
            </a:r>
            <a:r>
              <a:rPr lang="de-CH" dirty="0"/>
              <a:t> </a:t>
            </a:r>
            <a:r>
              <a:rPr lang="de-CH" dirty="0" err="1"/>
              <a:t>robustness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both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evidence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most</a:t>
            </a:r>
            <a:r>
              <a:rPr lang="de-CH" dirty="0"/>
              <a:t> </a:t>
            </a:r>
            <a:r>
              <a:rPr lang="de-CH" dirty="0" err="1"/>
              <a:t>important</a:t>
            </a:r>
            <a:r>
              <a:rPr lang="de-CH" dirty="0"/>
              <a:t> variables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explain</a:t>
            </a:r>
            <a:r>
              <a:rPr lang="de-CH" dirty="0"/>
              <a:t> </a:t>
            </a:r>
            <a:r>
              <a:rPr lang="de-CH" dirty="0" err="1"/>
              <a:t>credit</a:t>
            </a:r>
            <a:r>
              <a:rPr lang="de-CH" dirty="0"/>
              <a:t> </a:t>
            </a:r>
            <a:r>
              <a:rPr lang="de-CH" dirty="0" err="1"/>
              <a:t>rating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person</a:t>
            </a:r>
            <a:r>
              <a:rPr lang="de-CH" dirty="0"/>
              <a:t>.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1681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0877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So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really</a:t>
            </a:r>
            <a:r>
              <a:rPr lang="de-CH" dirty="0"/>
              <a:t> </a:t>
            </a:r>
            <a:r>
              <a:rPr lang="de-CH" dirty="0" err="1"/>
              <a:t>emphasize</a:t>
            </a:r>
            <a:r>
              <a:rPr lang="de-CH" dirty="0"/>
              <a:t> on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few</a:t>
            </a:r>
            <a:r>
              <a:rPr lang="de-CH" dirty="0"/>
              <a:t> variables </a:t>
            </a:r>
            <a:r>
              <a:rPr lang="de-CH" dirty="0" err="1"/>
              <a:t>to</a:t>
            </a:r>
            <a:r>
              <a:rPr lang="de-CH" dirty="0"/>
              <a:t> find out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someone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a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credit</a:t>
            </a:r>
            <a:r>
              <a:rPr lang="de-CH" dirty="0"/>
              <a:t> </a:t>
            </a:r>
            <a:r>
              <a:rPr lang="de-CH" dirty="0" err="1"/>
              <a:t>rating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not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I </a:t>
            </a:r>
            <a:r>
              <a:rPr lang="de-CH" dirty="0" err="1"/>
              <a:t>think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3 variables </a:t>
            </a:r>
            <a:r>
              <a:rPr lang="de-CH" dirty="0" err="1"/>
              <a:t>chk_accdt</a:t>
            </a:r>
            <a:r>
              <a:rPr lang="de-CH" dirty="0"/>
              <a:t> </a:t>
            </a:r>
            <a:r>
              <a:rPr lang="de-CH" dirty="0" err="1"/>
              <a:t>duration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history</a:t>
            </a:r>
            <a:r>
              <a:rPr lang="de-CH" dirty="0"/>
              <a:t> </a:t>
            </a:r>
            <a:r>
              <a:rPr lang="de-CH" dirty="0" err="1"/>
              <a:t>suit</a:t>
            </a:r>
            <a:r>
              <a:rPr lang="de-CH" dirty="0"/>
              <a:t> </a:t>
            </a:r>
            <a:r>
              <a:rPr lang="de-CH" dirty="0" err="1"/>
              <a:t>quite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intuitive </a:t>
            </a:r>
            <a:r>
              <a:rPr lang="de-CH" dirty="0" err="1"/>
              <a:t>theoretical</a:t>
            </a:r>
            <a:r>
              <a:rPr lang="de-CH" dirty="0"/>
              <a:t> </a:t>
            </a:r>
            <a:r>
              <a:rPr lang="de-CH" dirty="0" err="1"/>
              <a:t>assumptions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impact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credit</a:t>
            </a:r>
            <a:r>
              <a:rPr lang="de-CH" dirty="0"/>
              <a:t> </a:t>
            </a:r>
            <a:r>
              <a:rPr lang="de-CH" dirty="0" err="1"/>
              <a:t>rating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Person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2359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2864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codelist</a:t>
            </a:r>
            <a:r>
              <a:rPr lang="de-CH" dirty="0"/>
              <a:t> 6 variables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defined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numeric</a:t>
            </a:r>
            <a:r>
              <a:rPr lang="de-CH" dirty="0"/>
              <a:t>. </a:t>
            </a:r>
            <a:r>
              <a:rPr lang="de-CH" dirty="0" err="1"/>
              <a:t>Anyhow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3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6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mostly</a:t>
            </a:r>
            <a:r>
              <a:rPr lang="de-CH" dirty="0"/>
              <a:t> </a:t>
            </a:r>
            <a:r>
              <a:rPr lang="de-CH" dirty="0" err="1"/>
              <a:t>ordinal</a:t>
            </a:r>
            <a:r>
              <a:rPr lang="de-CH" dirty="0"/>
              <a:t> variables </a:t>
            </a:r>
            <a:r>
              <a:rPr lang="de-CH" dirty="0" err="1"/>
              <a:t>with</a:t>
            </a:r>
            <a:r>
              <a:rPr lang="de-CH" dirty="0"/>
              <a:t> 4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few</a:t>
            </a:r>
            <a:r>
              <a:rPr lang="de-CH" dirty="0"/>
              <a:t> </a:t>
            </a:r>
            <a:r>
              <a:rPr lang="de-CH" dirty="0" err="1"/>
              <a:t>categories</a:t>
            </a:r>
            <a:r>
              <a:rPr lang="de-CH" dirty="0"/>
              <a:t>, I </a:t>
            </a:r>
            <a:r>
              <a:rPr lang="de-CH" dirty="0" err="1"/>
              <a:t>decided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classify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3 </a:t>
            </a:r>
            <a:r>
              <a:rPr lang="de-CH" dirty="0" err="1"/>
              <a:t>aswell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qualitative </a:t>
            </a:r>
            <a:r>
              <a:rPr lang="de-CH" dirty="0" err="1"/>
              <a:t>instead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quantitative </a:t>
            </a:r>
            <a:r>
              <a:rPr lang="de-CH" dirty="0" err="1"/>
              <a:t>vars</a:t>
            </a:r>
            <a:r>
              <a:rPr lang="de-CH" dirty="0"/>
              <a:t>.</a:t>
            </a:r>
          </a:p>
          <a:p>
            <a:r>
              <a:rPr lang="de-CH" dirty="0"/>
              <a:t>So at </a:t>
            </a:r>
            <a:r>
              <a:rPr lang="de-CH" dirty="0" err="1"/>
              <a:t>the</a:t>
            </a:r>
            <a:r>
              <a:rPr lang="de-CH" dirty="0"/>
              <a:t> end </a:t>
            </a:r>
            <a:r>
              <a:rPr lang="de-CH" dirty="0" err="1"/>
              <a:t>only</a:t>
            </a:r>
            <a:r>
              <a:rPr lang="de-CH" dirty="0"/>
              <a:t> 3 </a:t>
            </a:r>
            <a:r>
              <a:rPr lang="de-CH" dirty="0" err="1"/>
              <a:t>covariates</a:t>
            </a:r>
            <a:r>
              <a:rPr lang="de-CH" dirty="0"/>
              <a:t> </a:t>
            </a:r>
            <a:r>
              <a:rPr lang="de-CH" dirty="0" err="1"/>
              <a:t>remained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I </a:t>
            </a:r>
            <a:r>
              <a:rPr lang="de-CH" dirty="0" err="1"/>
              <a:t>consider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real </a:t>
            </a:r>
            <a:r>
              <a:rPr lang="de-CH" dirty="0" err="1"/>
              <a:t>continuous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lang="de-CH" dirty="0"/>
          </a:p>
          <a:p>
            <a:endParaRPr lang="de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Logically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Variance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red</a:t>
            </a:r>
            <a:r>
              <a:rPr lang="de-CH" dirty="0"/>
              <a:t> </a:t>
            </a:r>
            <a:r>
              <a:rPr lang="de-CH" dirty="0" err="1"/>
              <a:t>boxes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all 3 </a:t>
            </a:r>
            <a:r>
              <a:rPr lang="de-CH" dirty="0" err="1"/>
              <a:t>plots</a:t>
            </a:r>
            <a:r>
              <a:rPr lang="de-CH" dirty="0"/>
              <a:t> larger due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fact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a </a:t>
            </a:r>
            <a:r>
              <a:rPr lang="de-CH" dirty="0" err="1"/>
              <a:t>much</a:t>
            </a:r>
            <a:r>
              <a:rPr lang="de-CH" dirty="0"/>
              <a:t> </a:t>
            </a:r>
            <a:r>
              <a:rPr lang="de-CH" dirty="0" err="1"/>
              <a:t>smaller</a:t>
            </a:r>
            <a:r>
              <a:rPr lang="de-CH" dirty="0"/>
              <a:t>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bad</a:t>
            </a:r>
            <a:r>
              <a:rPr lang="de-CH" dirty="0"/>
              <a:t> </a:t>
            </a:r>
            <a:r>
              <a:rPr lang="de-CH" dirty="0" err="1"/>
              <a:t>credit</a:t>
            </a:r>
            <a:r>
              <a:rPr lang="de-CH" dirty="0"/>
              <a:t> </a:t>
            </a:r>
            <a:r>
              <a:rPr lang="de-CH" dirty="0" err="1"/>
              <a:t>ratings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6547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0202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5291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599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5593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6362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So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 </a:t>
            </a:r>
            <a:r>
              <a:rPr lang="de-CH" dirty="0" err="1"/>
              <a:t>distinguish</a:t>
            </a:r>
            <a:r>
              <a:rPr lang="de-CH" dirty="0"/>
              <a:t> </a:t>
            </a:r>
            <a:r>
              <a:rPr lang="de-CH" dirty="0" err="1"/>
              <a:t>true</a:t>
            </a:r>
            <a:r>
              <a:rPr lang="de-CH" dirty="0"/>
              <a:t> positives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false</a:t>
            </a:r>
            <a:r>
              <a:rPr lang="de-CH" dirty="0"/>
              <a:t> negatives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0793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867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23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8353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9567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491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7418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2741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247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289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337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382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553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585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164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385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345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992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Homework</a:t>
            </a:r>
            <a:r>
              <a:rPr lang="de-CH" dirty="0"/>
              <a:t> in Seminar </a:t>
            </a:r>
            <a:r>
              <a:rPr lang="de-CH" dirty="0" err="1"/>
              <a:t>of</a:t>
            </a:r>
            <a:r>
              <a:rPr lang="de-CH" dirty="0"/>
              <a:t>  Applied </a:t>
            </a:r>
            <a:r>
              <a:rPr lang="de-CH" dirty="0" err="1"/>
              <a:t>Statistics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de-CH" sz="2400" dirty="0"/>
          </a:p>
          <a:p>
            <a:pPr algn="ctr"/>
            <a:r>
              <a:rPr lang="de-CH" sz="2400" dirty="0" err="1"/>
              <a:t>Analyses</a:t>
            </a:r>
            <a:r>
              <a:rPr lang="de-CH" sz="2400" dirty="0"/>
              <a:t> </a:t>
            </a:r>
            <a:r>
              <a:rPr lang="de-CH" sz="2400" dirty="0" err="1"/>
              <a:t>of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Data Set «German </a:t>
            </a:r>
            <a:r>
              <a:rPr lang="de-CH" sz="2400" dirty="0" err="1"/>
              <a:t>Credits</a:t>
            </a:r>
            <a:r>
              <a:rPr lang="de-CH" sz="24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19971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270000"/>
            <a:ext cx="8351520" cy="558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IIIa</a:t>
            </a:r>
            <a:r>
              <a:rPr lang="de-CH" dirty="0"/>
              <a:t> </a:t>
            </a:r>
            <a:r>
              <a:rPr lang="de-CH" dirty="0" err="1"/>
              <a:t>Modelling</a:t>
            </a:r>
            <a:r>
              <a:rPr lang="de-CH" dirty="0"/>
              <a:t>: Classification </a:t>
            </a:r>
            <a:r>
              <a:rPr lang="de-CH" dirty="0" err="1"/>
              <a:t>Tree</a:t>
            </a:r>
            <a:br>
              <a:rPr lang="de-CH" dirty="0"/>
            </a:b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0125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16" y="1690688"/>
            <a:ext cx="6553284" cy="323481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CH" dirty="0"/>
            </a:br>
            <a:br>
              <a:rPr lang="de-CH" dirty="0"/>
            </a:br>
            <a:br>
              <a:rPr lang="de-CH" dirty="0"/>
            </a:br>
            <a:r>
              <a:rPr lang="de-CH" dirty="0" err="1"/>
              <a:t>IIIa</a:t>
            </a:r>
            <a:r>
              <a:rPr lang="de-CH" dirty="0"/>
              <a:t> </a:t>
            </a:r>
            <a:r>
              <a:rPr lang="de-CH" dirty="0" err="1"/>
              <a:t>Modelling</a:t>
            </a:r>
            <a:r>
              <a:rPr lang="de-CH" dirty="0"/>
              <a:t>: Classification </a:t>
            </a:r>
            <a:r>
              <a:rPr lang="de-CH" dirty="0" err="1"/>
              <a:t>Tree</a:t>
            </a:r>
            <a:br>
              <a:rPr lang="de-CH" dirty="0"/>
            </a:br>
            <a:r>
              <a:rPr lang="de-CH" dirty="0" err="1"/>
              <a:t>Prediction</a:t>
            </a:r>
            <a:r>
              <a:rPr lang="de-CH" dirty="0"/>
              <a:t> Performance</a:t>
            </a:r>
            <a:br>
              <a:rPr lang="de-CH" dirty="0"/>
            </a:br>
            <a:r>
              <a:rPr lang="de-CH" dirty="0"/>
              <a:t>	</a:t>
            </a:r>
            <a:br>
              <a:rPr lang="de-CH" dirty="0"/>
            </a:br>
            <a:br>
              <a:rPr lang="de-CH" dirty="0"/>
            </a:b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84200" y="2133600"/>
            <a:ext cx="10769600" cy="4622799"/>
          </a:xfrm>
        </p:spPr>
        <p:txBody>
          <a:bodyPr>
            <a:normAutofit lnSpcReduction="10000"/>
          </a:bodyPr>
          <a:lstStyle/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True negative rate: 137/300 -&gt; 45,7%</a:t>
            </a:r>
          </a:p>
          <a:p>
            <a:r>
              <a:rPr lang="de-CH" dirty="0"/>
              <a:t>True positive rate: 636/700 -&gt; 90,9%</a:t>
            </a:r>
          </a:p>
          <a:p>
            <a:r>
              <a:rPr lang="de-CH" dirty="0"/>
              <a:t>-&gt; </a:t>
            </a:r>
            <a:r>
              <a:rPr lang="de-CH" dirty="0" err="1"/>
              <a:t>Conclusion</a:t>
            </a:r>
            <a:r>
              <a:rPr lang="de-CH" dirty="0"/>
              <a:t>: CT </a:t>
            </a:r>
            <a:r>
              <a:rPr lang="de-CH" dirty="0" err="1"/>
              <a:t>Tree</a:t>
            </a:r>
            <a:r>
              <a:rPr lang="de-CH" dirty="0"/>
              <a:t>, </a:t>
            </a:r>
            <a:r>
              <a:rPr lang="de-CH" dirty="0" err="1"/>
              <a:t>besides</a:t>
            </a:r>
            <a:r>
              <a:rPr lang="de-CH" dirty="0"/>
              <a:t> </a:t>
            </a:r>
            <a:r>
              <a:rPr lang="de-CH" dirty="0" err="1"/>
              <a:t>its</a:t>
            </a:r>
            <a:r>
              <a:rPr lang="de-CH" dirty="0"/>
              <a:t> </a:t>
            </a:r>
            <a:r>
              <a:rPr lang="de-CH" dirty="0" err="1"/>
              <a:t>instability</a:t>
            </a:r>
            <a:r>
              <a:rPr lang="de-CH" dirty="0"/>
              <a:t>,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at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person</a:t>
            </a:r>
            <a:r>
              <a:rPr lang="de-CH" dirty="0"/>
              <a:t> </a:t>
            </a:r>
            <a:r>
              <a:rPr lang="de-CH" dirty="0" err="1"/>
              <a:t>got</a:t>
            </a:r>
            <a:r>
              <a:rPr lang="de-CH" dirty="0"/>
              <a:t> a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credit</a:t>
            </a:r>
            <a:r>
              <a:rPr lang="de-CH" dirty="0"/>
              <a:t> </a:t>
            </a:r>
            <a:r>
              <a:rPr lang="de-CH" dirty="0" err="1"/>
              <a:t>rating</a:t>
            </a:r>
            <a:r>
              <a:rPr lang="de-CH" dirty="0"/>
              <a:t>, but </a:t>
            </a:r>
            <a:r>
              <a:rPr lang="de-CH" dirty="0" err="1"/>
              <a:t>it’s</a:t>
            </a:r>
            <a:r>
              <a:rPr lang="de-CH" dirty="0"/>
              <a:t> not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at </a:t>
            </a:r>
            <a:r>
              <a:rPr lang="de-CH" dirty="0" err="1"/>
              <a:t>predicting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got</a:t>
            </a:r>
            <a:r>
              <a:rPr lang="de-CH" dirty="0"/>
              <a:t> a </a:t>
            </a:r>
            <a:r>
              <a:rPr lang="de-CH" dirty="0" err="1"/>
              <a:t>bad</a:t>
            </a:r>
            <a:r>
              <a:rPr lang="de-CH" dirty="0"/>
              <a:t> </a:t>
            </a:r>
            <a:r>
              <a:rPr lang="de-CH" dirty="0" err="1"/>
              <a:t>rating</a:t>
            </a:r>
            <a:r>
              <a:rPr lang="de-CH" dirty="0"/>
              <a:t>.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98421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634615"/>
            <a:ext cx="8085666" cy="420172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IIIb</a:t>
            </a:r>
            <a:r>
              <a:rPr lang="de-CH" dirty="0"/>
              <a:t> </a:t>
            </a:r>
            <a:r>
              <a:rPr lang="de-CH" dirty="0" err="1"/>
              <a:t>Modelling</a:t>
            </a:r>
            <a:r>
              <a:rPr lang="de-CH" dirty="0"/>
              <a:t>: Random Forest</a:t>
            </a:r>
            <a:br>
              <a:rPr lang="de-CH" dirty="0"/>
            </a:b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/>
              <a:t>Error rate in </a:t>
            </a:r>
            <a:r>
              <a:rPr lang="de-CH" sz="2400" dirty="0" err="1"/>
              <a:t>dependance</a:t>
            </a:r>
            <a:r>
              <a:rPr lang="de-CH" sz="2400" dirty="0"/>
              <a:t> </a:t>
            </a:r>
            <a:r>
              <a:rPr lang="de-CH" sz="2400" dirty="0" err="1"/>
              <a:t>of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number</a:t>
            </a:r>
            <a:r>
              <a:rPr lang="de-CH" sz="2400" dirty="0"/>
              <a:t> </a:t>
            </a:r>
            <a:r>
              <a:rPr lang="de-CH" sz="2400" dirty="0" err="1"/>
              <a:t>of</a:t>
            </a:r>
            <a:r>
              <a:rPr lang="de-CH" sz="2400" dirty="0"/>
              <a:t> </a:t>
            </a:r>
            <a:r>
              <a:rPr lang="de-CH" sz="2400" dirty="0" err="1"/>
              <a:t>trees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116370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40" y="2072832"/>
            <a:ext cx="5897880" cy="478516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IIIb</a:t>
            </a:r>
            <a:r>
              <a:rPr lang="de-CH" dirty="0"/>
              <a:t> </a:t>
            </a:r>
            <a:r>
              <a:rPr lang="de-CH" dirty="0" err="1"/>
              <a:t>Modelling</a:t>
            </a:r>
            <a:r>
              <a:rPr lang="de-CH" dirty="0"/>
              <a:t>: Random Forest</a:t>
            </a:r>
            <a:br>
              <a:rPr lang="de-CH" dirty="0"/>
            </a:br>
            <a:endParaRPr lang="de-CH" dirty="0"/>
          </a:p>
        </p:txBody>
      </p:sp>
      <p:sp>
        <p:nvSpPr>
          <p:cNvPr id="19" name="Inhaltsplatzhalter 7"/>
          <p:cNvSpPr>
            <a:spLocks noGrp="1"/>
          </p:cNvSpPr>
          <p:nvPr>
            <p:ph idx="1"/>
          </p:nvPr>
        </p:nvSpPr>
        <p:spPr>
          <a:xfrm>
            <a:off x="677334" y="1691639"/>
            <a:ext cx="8596668" cy="3880773"/>
          </a:xfrm>
        </p:spPr>
        <p:txBody>
          <a:bodyPr>
            <a:normAutofit/>
          </a:bodyPr>
          <a:lstStyle/>
          <a:p>
            <a:r>
              <a:rPr lang="de-CH" sz="2400" dirty="0"/>
              <a:t>Most </a:t>
            </a:r>
            <a:r>
              <a:rPr lang="de-CH" sz="2400" dirty="0" err="1"/>
              <a:t>important</a:t>
            </a:r>
            <a:r>
              <a:rPr lang="de-CH" sz="2400" dirty="0"/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3092949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IIIc</a:t>
            </a:r>
            <a:r>
              <a:rPr lang="de-CH" dirty="0"/>
              <a:t> </a:t>
            </a:r>
            <a:r>
              <a:rPr lang="de-CH" dirty="0" err="1"/>
              <a:t>Modelling</a:t>
            </a:r>
            <a:r>
              <a:rPr lang="de-CH" dirty="0"/>
              <a:t>: </a:t>
            </a:r>
            <a:r>
              <a:rPr lang="de-CH" dirty="0" err="1"/>
              <a:t>Comparison</a:t>
            </a:r>
            <a:br>
              <a:rPr lang="de-CH" dirty="0"/>
            </a:b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675746" y="1688543"/>
            <a:ext cx="4185623" cy="576262"/>
          </a:xfrm>
        </p:spPr>
        <p:txBody>
          <a:bodyPr/>
          <a:lstStyle/>
          <a:p>
            <a:r>
              <a:rPr lang="de-CH" dirty="0"/>
              <a:t>Classification </a:t>
            </a:r>
            <a:r>
              <a:rPr lang="de-CH" dirty="0" err="1"/>
              <a:t>Tree</a:t>
            </a: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508106" y="5036824"/>
            <a:ext cx="8498734" cy="16535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CH" sz="240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3"/>
          </p:nvPr>
        </p:nvSpPr>
        <p:spPr>
          <a:xfrm>
            <a:off x="5088384" y="1688543"/>
            <a:ext cx="4185618" cy="576262"/>
          </a:xfrm>
        </p:spPr>
        <p:txBody>
          <a:bodyPr/>
          <a:lstStyle/>
          <a:p>
            <a:r>
              <a:rPr lang="de-CH" dirty="0"/>
              <a:t>Random Forest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3" y="2264805"/>
            <a:ext cx="4824331" cy="270343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384" y="2321957"/>
            <a:ext cx="4589016" cy="264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861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CH" dirty="0"/>
            </a:br>
            <a:r>
              <a:rPr lang="de-CH" dirty="0"/>
              <a:t>III </a:t>
            </a:r>
            <a:r>
              <a:rPr lang="de-CH" dirty="0" err="1"/>
              <a:t>Modelling</a:t>
            </a:r>
            <a:r>
              <a:rPr lang="de-CH" dirty="0"/>
              <a:t>: Random Forest</a:t>
            </a:r>
            <a:br>
              <a:rPr lang="de-CH" dirty="0"/>
            </a:br>
            <a:r>
              <a:rPr lang="de-CH" dirty="0" err="1"/>
              <a:t>Prediction</a:t>
            </a:r>
            <a:r>
              <a:rPr lang="de-CH" dirty="0"/>
              <a:t> Performance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 err="1"/>
              <a:t>Similar</a:t>
            </a:r>
            <a:r>
              <a:rPr lang="de-CH" dirty="0"/>
              <a:t> </a:t>
            </a:r>
            <a:r>
              <a:rPr lang="de-CH" dirty="0" err="1"/>
              <a:t>Prediction</a:t>
            </a:r>
            <a:r>
              <a:rPr lang="de-CH" dirty="0"/>
              <a:t> Quality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Classification </a:t>
            </a:r>
            <a:r>
              <a:rPr lang="de-CH" dirty="0" err="1"/>
              <a:t>Tree</a:t>
            </a:r>
            <a:r>
              <a:rPr lang="de-CH" dirty="0"/>
              <a:t> (</a:t>
            </a:r>
            <a:r>
              <a:rPr lang="de-CH" dirty="0" err="1"/>
              <a:t>besides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RT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stable</a:t>
            </a:r>
            <a:r>
              <a:rPr lang="de-CH" dirty="0"/>
              <a:t>)</a:t>
            </a:r>
          </a:p>
          <a:p>
            <a:r>
              <a:rPr lang="de-CH" dirty="0"/>
              <a:t>Performing </a:t>
            </a:r>
            <a:r>
              <a:rPr lang="de-CH" dirty="0" err="1"/>
              <a:t>slightly</a:t>
            </a:r>
            <a:r>
              <a:rPr lang="de-CH" dirty="0"/>
              <a:t> </a:t>
            </a:r>
            <a:r>
              <a:rPr lang="de-CH" dirty="0" err="1"/>
              <a:t>better</a:t>
            </a:r>
            <a:r>
              <a:rPr lang="de-CH" dirty="0"/>
              <a:t> in </a:t>
            </a:r>
            <a:r>
              <a:rPr lang="de-CH" dirty="0" err="1"/>
              <a:t>terms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true</a:t>
            </a:r>
            <a:r>
              <a:rPr lang="de-CH" dirty="0"/>
              <a:t> positive rate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Classification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slightly</a:t>
            </a:r>
            <a:r>
              <a:rPr lang="de-CH" dirty="0"/>
              <a:t> </a:t>
            </a:r>
            <a:r>
              <a:rPr lang="de-CH" dirty="0" err="1"/>
              <a:t>worse</a:t>
            </a:r>
            <a:r>
              <a:rPr lang="de-CH" dirty="0"/>
              <a:t> in </a:t>
            </a:r>
            <a:r>
              <a:rPr lang="de-CH" dirty="0" err="1"/>
              <a:t>terms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true</a:t>
            </a:r>
            <a:r>
              <a:rPr lang="de-CH" dirty="0"/>
              <a:t> negative rate</a:t>
            </a:r>
          </a:p>
          <a:p>
            <a:r>
              <a:rPr lang="de-CH" dirty="0"/>
              <a:t>True negative rate: 137/300 -&gt; 41,3%  (CT: 45,7%)</a:t>
            </a:r>
          </a:p>
          <a:p>
            <a:r>
              <a:rPr lang="de-CH" dirty="0"/>
              <a:t>True positive rate: 636/700 -&gt; 91,9% (CT: 90,9%)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4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860" y="1930400"/>
            <a:ext cx="4581562" cy="133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42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IV </a:t>
            </a:r>
            <a:r>
              <a:rPr lang="de-CH" dirty="0" err="1"/>
              <a:t>Conclusion</a:t>
            </a:r>
            <a:r>
              <a:rPr lang="de-CH" dirty="0"/>
              <a:t>/</a:t>
            </a:r>
            <a:r>
              <a:rPr lang="de-CH" dirty="0" err="1"/>
              <a:t>Findings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CH" sz="3100" dirty="0"/>
              <a:t>Most </a:t>
            </a:r>
            <a:r>
              <a:rPr lang="de-CH" sz="3100" dirty="0" err="1"/>
              <a:t>important</a:t>
            </a:r>
            <a:r>
              <a:rPr lang="de-CH" sz="3100" dirty="0"/>
              <a:t> </a:t>
            </a:r>
            <a:r>
              <a:rPr lang="de-CH" sz="3100" dirty="0" err="1"/>
              <a:t>and</a:t>
            </a:r>
            <a:r>
              <a:rPr lang="de-CH" sz="3100" dirty="0"/>
              <a:t> robust Variables </a:t>
            </a:r>
            <a:r>
              <a:rPr lang="de-CH" sz="3100" b="1" dirty="0" err="1"/>
              <a:t>according</a:t>
            </a:r>
            <a:r>
              <a:rPr lang="de-CH" sz="3100" b="1" dirty="0"/>
              <a:t> </a:t>
            </a:r>
            <a:r>
              <a:rPr lang="de-CH" sz="3100" b="1" dirty="0" err="1"/>
              <a:t>to</a:t>
            </a:r>
            <a:r>
              <a:rPr lang="de-CH" sz="3100" b="1" dirty="0"/>
              <a:t> </a:t>
            </a:r>
            <a:r>
              <a:rPr lang="de-CH" sz="3100" b="1" dirty="0" err="1"/>
              <a:t>both</a:t>
            </a:r>
            <a:r>
              <a:rPr lang="de-CH" sz="3100" b="1" dirty="0"/>
              <a:t> </a:t>
            </a:r>
            <a:r>
              <a:rPr lang="de-CH" sz="3100" b="1" dirty="0" err="1"/>
              <a:t>models</a:t>
            </a:r>
            <a:r>
              <a:rPr lang="de-CH" sz="3100" b="1" dirty="0"/>
              <a:t> </a:t>
            </a:r>
            <a:r>
              <a:rPr lang="de-CH" sz="3100" dirty="0"/>
              <a:t>Classification </a:t>
            </a:r>
            <a:r>
              <a:rPr lang="de-CH" sz="3100" dirty="0" err="1"/>
              <a:t>Tree</a:t>
            </a:r>
            <a:r>
              <a:rPr lang="de-CH" sz="3100" dirty="0"/>
              <a:t> </a:t>
            </a:r>
            <a:r>
              <a:rPr lang="de-CH" sz="3100" dirty="0" err="1"/>
              <a:t>and</a:t>
            </a:r>
            <a:r>
              <a:rPr lang="de-CH" sz="3100" dirty="0"/>
              <a:t> Random Forest:</a:t>
            </a:r>
          </a:p>
          <a:p>
            <a:pPr marL="514350" indent="-514350">
              <a:buAutoNum type="arabicPeriod"/>
            </a:pPr>
            <a:r>
              <a:rPr lang="de-CH" sz="3100" dirty="0"/>
              <a:t>CHK_ACCT (</a:t>
            </a:r>
            <a:r>
              <a:rPr lang="de-CH" sz="3100" dirty="0" err="1"/>
              <a:t>most</a:t>
            </a:r>
            <a:r>
              <a:rPr lang="de-CH" sz="3100" dirty="0"/>
              <a:t> </a:t>
            </a:r>
            <a:r>
              <a:rPr lang="de-CH" sz="3100" dirty="0" err="1"/>
              <a:t>important</a:t>
            </a:r>
            <a:r>
              <a:rPr lang="de-CH" sz="3100" dirty="0"/>
              <a:t> Variable!)</a:t>
            </a:r>
          </a:p>
          <a:p>
            <a:pPr marL="0" indent="0">
              <a:buNone/>
            </a:pPr>
            <a:r>
              <a:rPr lang="de-CH" sz="3100" dirty="0"/>
              <a:t>Further: DURATION, HISTORY, AMOUNT, SAVE_ACCT</a:t>
            </a:r>
          </a:p>
          <a:p>
            <a:pPr marL="0" indent="0">
              <a:buNone/>
            </a:pPr>
            <a:endParaRPr lang="de-CH" sz="3100" dirty="0"/>
          </a:p>
          <a:p>
            <a:pPr marL="0" indent="0">
              <a:buNone/>
            </a:pPr>
            <a:r>
              <a:rPr lang="de-CH" sz="3100" dirty="0"/>
              <a:t>Further </a:t>
            </a:r>
            <a:r>
              <a:rPr lang="de-CH" sz="3100" dirty="0" err="1"/>
              <a:t>important</a:t>
            </a:r>
            <a:r>
              <a:rPr lang="de-CH" sz="3100" dirty="0"/>
              <a:t> </a:t>
            </a:r>
            <a:r>
              <a:rPr lang="de-CH" sz="3100" dirty="0" err="1"/>
              <a:t>only</a:t>
            </a:r>
            <a:r>
              <a:rPr lang="de-CH" sz="3100" dirty="0"/>
              <a:t> in Classification </a:t>
            </a:r>
            <a:r>
              <a:rPr lang="de-CH" sz="3100" dirty="0" err="1"/>
              <a:t>Tree</a:t>
            </a:r>
            <a:r>
              <a:rPr lang="de-CH" sz="3100" dirty="0"/>
              <a:t>: USED_CAR</a:t>
            </a:r>
          </a:p>
          <a:p>
            <a:pPr marL="0" indent="0">
              <a:buNone/>
            </a:pPr>
            <a:r>
              <a:rPr lang="de-CH" sz="3100" dirty="0"/>
              <a:t>Further </a:t>
            </a:r>
            <a:r>
              <a:rPr lang="de-CH" sz="3100" dirty="0" err="1"/>
              <a:t>important</a:t>
            </a:r>
            <a:r>
              <a:rPr lang="de-CH" sz="3100" dirty="0"/>
              <a:t> </a:t>
            </a:r>
            <a:r>
              <a:rPr lang="de-CH" sz="3100" dirty="0" err="1"/>
              <a:t>only</a:t>
            </a:r>
            <a:r>
              <a:rPr lang="de-CH" sz="3100" dirty="0"/>
              <a:t> in Random Forest: AGE, EMPLOYMENT</a:t>
            </a:r>
          </a:p>
          <a:p>
            <a:pPr marL="0" indent="0">
              <a:buNone/>
            </a:pPr>
            <a:endParaRPr lang="de-CH" sz="3100" dirty="0"/>
          </a:p>
          <a:p>
            <a:pPr marL="0" indent="0">
              <a:buNone/>
            </a:pPr>
            <a:r>
              <a:rPr lang="de-CH" sz="3100" dirty="0"/>
              <a:t>Both Models </a:t>
            </a:r>
            <a:r>
              <a:rPr lang="de-CH" sz="3100" dirty="0" err="1"/>
              <a:t>are</a:t>
            </a:r>
            <a:r>
              <a:rPr lang="de-CH" sz="3100" dirty="0"/>
              <a:t> </a:t>
            </a:r>
            <a:r>
              <a:rPr lang="de-CH" sz="3100" dirty="0" err="1"/>
              <a:t>good</a:t>
            </a:r>
            <a:r>
              <a:rPr lang="de-CH" sz="3100" dirty="0"/>
              <a:t> in </a:t>
            </a:r>
            <a:r>
              <a:rPr lang="de-CH" sz="3100" dirty="0" err="1"/>
              <a:t>prediction</a:t>
            </a:r>
            <a:r>
              <a:rPr lang="de-CH" sz="3100" dirty="0"/>
              <a:t> </a:t>
            </a:r>
            <a:r>
              <a:rPr lang="de-CH" sz="3100" dirty="0" err="1"/>
              <a:t>if</a:t>
            </a:r>
            <a:r>
              <a:rPr lang="de-CH" sz="3100" dirty="0"/>
              <a:t> an </a:t>
            </a:r>
            <a:r>
              <a:rPr lang="de-CH" sz="3100" dirty="0" err="1"/>
              <a:t>applicant</a:t>
            </a:r>
            <a:r>
              <a:rPr lang="de-CH" sz="3100" dirty="0"/>
              <a:t> </a:t>
            </a:r>
            <a:r>
              <a:rPr lang="de-CH" sz="3100" dirty="0" err="1"/>
              <a:t>has</a:t>
            </a:r>
            <a:r>
              <a:rPr lang="de-CH" sz="3100" dirty="0"/>
              <a:t> a </a:t>
            </a:r>
            <a:r>
              <a:rPr lang="de-CH" sz="3100" dirty="0" err="1"/>
              <a:t>good</a:t>
            </a:r>
            <a:r>
              <a:rPr lang="de-CH" sz="3100" dirty="0"/>
              <a:t> </a:t>
            </a:r>
            <a:r>
              <a:rPr lang="de-CH" sz="3100" dirty="0" err="1"/>
              <a:t>credit</a:t>
            </a:r>
            <a:r>
              <a:rPr lang="de-CH" sz="3100" dirty="0"/>
              <a:t> </a:t>
            </a:r>
            <a:r>
              <a:rPr lang="de-CH" sz="3100" dirty="0" err="1"/>
              <a:t>rating</a:t>
            </a:r>
            <a:endParaRPr lang="de-CH" sz="3100" dirty="0"/>
          </a:p>
          <a:p>
            <a:pPr marL="0" indent="0">
              <a:buNone/>
            </a:pPr>
            <a:r>
              <a:rPr lang="de-CH" sz="3100" dirty="0"/>
              <a:t>Not </a:t>
            </a:r>
            <a:r>
              <a:rPr lang="de-CH" sz="3100" dirty="0" err="1"/>
              <a:t>very</a:t>
            </a:r>
            <a:r>
              <a:rPr lang="de-CH" sz="3100" dirty="0"/>
              <a:t> </a:t>
            </a:r>
            <a:r>
              <a:rPr lang="de-CH" sz="3100" dirty="0" err="1"/>
              <a:t>precise</a:t>
            </a:r>
            <a:r>
              <a:rPr lang="de-CH" sz="3100" dirty="0"/>
              <a:t> in </a:t>
            </a:r>
            <a:r>
              <a:rPr lang="de-CH" sz="3100" dirty="0" err="1"/>
              <a:t>predicting</a:t>
            </a:r>
            <a:r>
              <a:rPr lang="de-CH" sz="3100" dirty="0"/>
              <a:t> </a:t>
            </a:r>
            <a:r>
              <a:rPr lang="de-CH" sz="3100" dirty="0" err="1"/>
              <a:t>applicants</a:t>
            </a:r>
            <a:r>
              <a:rPr lang="de-CH" sz="3100" dirty="0"/>
              <a:t> </a:t>
            </a:r>
            <a:r>
              <a:rPr lang="de-CH" sz="3100" dirty="0" err="1"/>
              <a:t>having</a:t>
            </a:r>
            <a:r>
              <a:rPr lang="de-CH" sz="3100" dirty="0"/>
              <a:t> a </a:t>
            </a:r>
            <a:r>
              <a:rPr lang="de-CH" sz="3100" dirty="0" err="1"/>
              <a:t>bad</a:t>
            </a:r>
            <a:r>
              <a:rPr lang="de-CH" sz="3100" dirty="0"/>
              <a:t> </a:t>
            </a:r>
            <a:r>
              <a:rPr lang="de-CH" sz="3100" dirty="0" err="1"/>
              <a:t>credit</a:t>
            </a:r>
            <a:r>
              <a:rPr lang="de-CH" sz="3100" dirty="0"/>
              <a:t> </a:t>
            </a:r>
            <a:r>
              <a:rPr lang="de-CH" sz="3100" dirty="0" err="1"/>
              <a:t>rating</a:t>
            </a:r>
            <a:endParaRPr lang="de-CH" sz="3100" dirty="0"/>
          </a:p>
          <a:p>
            <a:pPr marL="0" indent="0">
              <a:buNone/>
            </a:pPr>
            <a:endParaRPr lang="de-CH" sz="3100" dirty="0"/>
          </a:p>
          <a:p>
            <a:pPr marL="0" indent="0">
              <a:buNone/>
            </a:pPr>
            <a:r>
              <a:rPr lang="de-CH" sz="3100" dirty="0" err="1"/>
              <a:t>Conclusion</a:t>
            </a:r>
            <a:r>
              <a:rPr lang="de-CH" sz="3100" dirty="0"/>
              <a:t>: </a:t>
            </a:r>
            <a:r>
              <a:rPr lang="de-CH" sz="3100" dirty="0" err="1"/>
              <a:t>One</a:t>
            </a:r>
            <a:r>
              <a:rPr lang="de-CH" sz="3100" dirty="0"/>
              <a:t> </a:t>
            </a:r>
            <a:r>
              <a:rPr lang="de-CH" sz="3100" dirty="0" err="1"/>
              <a:t>should</a:t>
            </a:r>
            <a:r>
              <a:rPr lang="de-CH" sz="3100" dirty="0"/>
              <a:t> </a:t>
            </a:r>
            <a:r>
              <a:rPr lang="de-CH" sz="3100" dirty="0" err="1"/>
              <a:t>emphasize</a:t>
            </a:r>
            <a:r>
              <a:rPr lang="de-CH" sz="3100" dirty="0"/>
              <a:t> </a:t>
            </a:r>
            <a:r>
              <a:rPr lang="de-CH" sz="3100" dirty="0" err="1"/>
              <a:t>especially</a:t>
            </a:r>
            <a:r>
              <a:rPr lang="de-CH" sz="3100" dirty="0"/>
              <a:t> on </a:t>
            </a:r>
            <a:r>
              <a:rPr lang="de-CH" sz="3100" dirty="0" err="1"/>
              <a:t>the</a:t>
            </a:r>
            <a:r>
              <a:rPr lang="de-CH" sz="3100" dirty="0"/>
              <a:t> </a:t>
            </a:r>
            <a:r>
              <a:rPr lang="de-CH" sz="3100" dirty="0" err="1"/>
              <a:t>Checking</a:t>
            </a:r>
            <a:r>
              <a:rPr lang="de-CH" sz="3100" dirty="0"/>
              <a:t> </a:t>
            </a:r>
            <a:r>
              <a:rPr lang="de-CH" sz="3100" dirty="0" err="1"/>
              <a:t>account</a:t>
            </a:r>
            <a:r>
              <a:rPr lang="de-CH" sz="3100" dirty="0"/>
              <a:t> </a:t>
            </a:r>
            <a:r>
              <a:rPr lang="de-CH" sz="3100" dirty="0" err="1"/>
              <a:t>status</a:t>
            </a:r>
            <a:r>
              <a:rPr lang="de-CH" sz="3100" dirty="0"/>
              <a:t> </a:t>
            </a:r>
            <a:r>
              <a:rPr lang="de-CH" sz="3100" dirty="0" err="1"/>
              <a:t>and</a:t>
            </a:r>
            <a:r>
              <a:rPr lang="de-CH" sz="3100" dirty="0"/>
              <a:t> </a:t>
            </a:r>
            <a:r>
              <a:rPr lang="de-CH" sz="3100" dirty="0" err="1"/>
              <a:t>one</a:t>
            </a:r>
            <a:r>
              <a:rPr lang="de-CH" sz="3100" dirty="0"/>
              <a:t> </a:t>
            </a:r>
            <a:r>
              <a:rPr lang="de-CH" sz="3100" dirty="0" err="1"/>
              <a:t>can</a:t>
            </a:r>
            <a:r>
              <a:rPr lang="de-CH" sz="3100" dirty="0"/>
              <a:t> </a:t>
            </a:r>
            <a:r>
              <a:rPr lang="de-CH" sz="3100" dirty="0" err="1"/>
              <a:t>further</a:t>
            </a:r>
            <a:r>
              <a:rPr lang="de-CH" sz="3100" dirty="0"/>
              <a:t> </a:t>
            </a:r>
            <a:r>
              <a:rPr lang="de-CH" sz="3100" dirty="0" err="1"/>
              <a:t>emphasize</a:t>
            </a:r>
            <a:r>
              <a:rPr lang="de-CH" sz="3100" dirty="0"/>
              <a:t> on variables like </a:t>
            </a:r>
            <a:r>
              <a:rPr lang="de-CH" sz="3100" dirty="0" err="1"/>
              <a:t>Credit</a:t>
            </a:r>
            <a:r>
              <a:rPr lang="de-CH" sz="3100" dirty="0"/>
              <a:t> Duration, </a:t>
            </a:r>
            <a:r>
              <a:rPr lang="de-CH" sz="3100" dirty="0" err="1"/>
              <a:t>Credit</a:t>
            </a:r>
            <a:r>
              <a:rPr lang="de-CH" sz="3100" dirty="0"/>
              <a:t> </a:t>
            </a:r>
            <a:r>
              <a:rPr lang="de-CH" sz="3100" dirty="0" err="1"/>
              <a:t>History</a:t>
            </a:r>
            <a:r>
              <a:rPr lang="de-CH" sz="3100" dirty="0"/>
              <a:t>, </a:t>
            </a:r>
            <a:r>
              <a:rPr lang="de-CH" sz="3100" dirty="0" err="1"/>
              <a:t>Credit</a:t>
            </a:r>
            <a:r>
              <a:rPr lang="de-CH" sz="3100" dirty="0"/>
              <a:t> </a:t>
            </a:r>
            <a:r>
              <a:rPr lang="de-CH" sz="3100" dirty="0" err="1"/>
              <a:t>Amount</a:t>
            </a:r>
            <a:r>
              <a:rPr lang="de-CH" sz="3100" dirty="0"/>
              <a:t> </a:t>
            </a:r>
            <a:r>
              <a:rPr lang="de-CH" sz="3100" dirty="0" err="1"/>
              <a:t>as</a:t>
            </a:r>
            <a:r>
              <a:rPr lang="de-CH" sz="3100" dirty="0"/>
              <a:t> </a:t>
            </a:r>
            <a:r>
              <a:rPr lang="de-CH" sz="3100" dirty="0" err="1"/>
              <a:t>well</a:t>
            </a:r>
            <a:r>
              <a:rPr lang="de-CH" sz="3100" dirty="0"/>
              <a:t> </a:t>
            </a:r>
            <a:r>
              <a:rPr lang="de-CH" sz="3100" dirty="0" err="1"/>
              <a:t>as</a:t>
            </a:r>
            <a:r>
              <a:rPr lang="de-CH" sz="3100" dirty="0"/>
              <a:t> on </a:t>
            </a:r>
            <a:r>
              <a:rPr lang="de-CH" sz="3100" dirty="0" err="1"/>
              <a:t>the</a:t>
            </a:r>
            <a:r>
              <a:rPr lang="de-CH" sz="3100" dirty="0"/>
              <a:t> </a:t>
            </a:r>
            <a:r>
              <a:rPr lang="de-CH" sz="3100" dirty="0" err="1"/>
              <a:t>purpose</a:t>
            </a:r>
            <a:r>
              <a:rPr lang="de-CH" sz="3100" dirty="0"/>
              <a:t> (</a:t>
            </a:r>
            <a:r>
              <a:rPr lang="de-CH" sz="3100" dirty="0" err="1"/>
              <a:t>Used_Car</a:t>
            </a:r>
            <a:r>
              <a:rPr lang="de-CH" sz="3100" dirty="0"/>
              <a:t>) </a:t>
            </a:r>
            <a:r>
              <a:rPr lang="de-CH" sz="3100" dirty="0" err="1"/>
              <a:t>and</a:t>
            </a:r>
            <a:r>
              <a:rPr lang="de-CH" sz="3100" dirty="0"/>
              <a:t> </a:t>
            </a:r>
            <a:r>
              <a:rPr lang="de-CH" sz="3100" dirty="0" err="1"/>
              <a:t>socio-economic</a:t>
            </a:r>
            <a:r>
              <a:rPr lang="de-CH" sz="3100" dirty="0"/>
              <a:t> variables </a:t>
            </a:r>
            <a:r>
              <a:rPr lang="de-CH" sz="3100" dirty="0" err="1"/>
              <a:t>as</a:t>
            </a:r>
            <a:r>
              <a:rPr lang="de-CH" sz="3100" dirty="0"/>
              <a:t> AGE </a:t>
            </a:r>
            <a:r>
              <a:rPr lang="de-CH" sz="3100" dirty="0" err="1"/>
              <a:t>and</a:t>
            </a:r>
            <a:r>
              <a:rPr lang="de-CH" sz="3100" dirty="0"/>
              <a:t> EMPLOYMENT in </a:t>
            </a:r>
            <a:r>
              <a:rPr lang="de-CH" sz="3100" dirty="0" err="1"/>
              <a:t>order</a:t>
            </a:r>
            <a:r>
              <a:rPr lang="de-CH" sz="3100" dirty="0"/>
              <a:t> </a:t>
            </a:r>
            <a:r>
              <a:rPr lang="de-CH" sz="3100" dirty="0" err="1"/>
              <a:t>to</a:t>
            </a:r>
            <a:r>
              <a:rPr lang="de-CH" sz="3100" dirty="0"/>
              <a:t> rate a </a:t>
            </a:r>
            <a:r>
              <a:rPr lang="de-CH" sz="3100" dirty="0" err="1"/>
              <a:t>Persons</a:t>
            </a:r>
            <a:r>
              <a:rPr lang="de-CH" sz="3100" dirty="0"/>
              <a:t> </a:t>
            </a:r>
            <a:r>
              <a:rPr lang="de-CH" sz="3100" dirty="0" err="1"/>
              <a:t>Credibility</a:t>
            </a:r>
            <a:endParaRPr lang="de-CH" sz="3100" dirty="0"/>
          </a:p>
          <a:p>
            <a:pPr marL="0" indent="0">
              <a:buNone/>
            </a:pPr>
            <a:r>
              <a:rPr lang="de-CH" sz="3100" dirty="0"/>
              <a:t>Be </a:t>
            </a:r>
            <a:r>
              <a:rPr lang="de-CH" sz="3100" dirty="0" err="1"/>
              <a:t>aware</a:t>
            </a:r>
            <a:r>
              <a:rPr lang="de-CH" sz="3100" dirty="0"/>
              <a:t> </a:t>
            </a:r>
            <a:r>
              <a:rPr lang="de-CH" sz="3100" dirty="0" err="1"/>
              <a:t>of</a:t>
            </a:r>
            <a:r>
              <a:rPr lang="de-CH" sz="3100" dirty="0"/>
              <a:t> </a:t>
            </a:r>
            <a:r>
              <a:rPr lang="de-CH" sz="3100" dirty="0" err="1"/>
              <a:t>predicting</a:t>
            </a:r>
            <a:r>
              <a:rPr lang="de-CH" sz="3100" dirty="0"/>
              <a:t> </a:t>
            </a:r>
            <a:r>
              <a:rPr lang="de-CH" sz="3100" dirty="0" err="1"/>
              <a:t>bad</a:t>
            </a:r>
            <a:r>
              <a:rPr lang="de-CH" sz="3100" dirty="0"/>
              <a:t> </a:t>
            </a:r>
            <a:r>
              <a:rPr lang="de-CH" sz="3100" dirty="0" err="1"/>
              <a:t>rated</a:t>
            </a:r>
            <a:r>
              <a:rPr lang="de-CH" sz="3100" dirty="0"/>
              <a:t> </a:t>
            </a:r>
            <a:r>
              <a:rPr lang="de-CH" sz="3100" dirty="0" err="1"/>
              <a:t>applicants</a:t>
            </a:r>
            <a:r>
              <a:rPr lang="de-CH" sz="3100" dirty="0"/>
              <a:t> -&gt; True negative rate </a:t>
            </a:r>
            <a:r>
              <a:rPr lang="de-CH" sz="3100" dirty="0" err="1"/>
              <a:t>of</a:t>
            </a:r>
            <a:r>
              <a:rPr lang="de-CH" sz="3100" dirty="0"/>
              <a:t> </a:t>
            </a:r>
            <a:r>
              <a:rPr lang="de-CH" sz="3100" dirty="0" err="1"/>
              <a:t>only</a:t>
            </a:r>
            <a:r>
              <a:rPr lang="de-CH" sz="3100" dirty="0"/>
              <a:t> 41%!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976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8843" y="1930400"/>
            <a:ext cx="8735159" cy="442467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r>
              <a:rPr lang="de-CH" sz="2800" dirty="0" err="1"/>
              <a:t>Introduction</a:t>
            </a:r>
            <a:r>
              <a:rPr lang="de-CH" sz="2800" dirty="0"/>
              <a:t> </a:t>
            </a:r>
            <a:r>
              <a:rPr lang="de-CH" sz="2800" dirty="0" err="1"/>
              <a:t>to</a:t>
            </a:r>
            <a:r>
              <a:rPr lang="de-CH" sz="2800" dirty="0"/>
              <a:t> </a:t>
            </a:r>
            <a:r>
              <a:rPr lang="de-CH" sz="2800" dirty="0" err="1"/>
              <a:t>the</a:t>
            </a:r>
            <a:r>
              <a:rPr lang="de-CH" sz="2800" dirty="0"/>
              <a:t> Problem</a:t>
            </a:r>
          </a:p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endParaRPr lang="de-CH" sz="2800" dirty="0"/>
          </a:p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r>
              <a:rPr lang="de-CH" sz="2800" dirty="0" err="1"/>
              <a:t>Exploratory</a:t>
            </a:r>
            <a:r>
              <a:rPr lang="de-CH" sz="2800" dirty="0"/>
              <a:t> Data Analysis</a:t>
            </a:r>
          </a:p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endParaRPr lang="de-CH" sz="2800" dirty="0"/>
          </a:p>
          <a:p>
            <a:pPr marL="514350" indent="-514350">
              <a:buFont typeface="+mj-lt"/>
              <a:buAutoNum type="romanUcPeriod"/>
            </a:pPr>
            <a:r>
              <a:rPr lang="de-CH" sz="2800" dirty="0" err="1"/>
              <a:t>Modelling</a:t>
            </a:r>
            <a:endParaRPr lang="de-CH" sz="2800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CH" sz="2800" dirty="0"/>
              <a:t>Classification </a:t>
            </a:r>
            <a:r>
              <a:rPr lang="de-CH" sz="2800" dirty="0" err="1"/>
              <a:t>Tree</a:t>
            </a:r>
            <a:endParaRPr lang="de-CH" sz="2800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CH" sz="2800" dirty="0"/>
              <a:t>Random Forest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sz="2800" dirty="0" err="1"/>
              <a:t>Neural</a:t>
            </a:r>
            <a:r>
              <a:rPr lang="de-CH" sz="2800" dirty="0"/>
              <a:t> Network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sz="2800" dirty="0" err="1"/>
              <a:t>Comparison</a:t>
            </a:r>
            <a:r>
              <a:rPr lang="de-CH" sz="2800" dirty="0"/>
              <a:t> </a:t>
            </a:r>
            <a:r>
              <a:rPr lang="de-CH" sz="2800" dirty="0" err="1"/>
              <a:t>of</a:t>
            </a:r>
            <a:r>
              <a:rPr lang="de-CH" sz="2800" dirty="0"/>
              <a:t> </a:t>
            </a:r>
            <a:r>
              <a:rPr lang="de-CH" sz="2800" dirty="0" err="1"/>
              <a:t>the</a:t>
            </a:r>
            <a:r>
              <a:rPr lang="de-CH" sz="2800" dirty="0"/>
              <a:t> Models</a:t>
            </a:r>
          </a:p>
          <a:p>
            <a:pPr marL="514350" indent="-514350">
              <a:buFont typeface="+mj-lt"/>
              <a:buAutoNum type="romanUcPeriod"/>
            </a:pPr>
            <a:r>
              <a:rPr lang="de-CH" sz="2800" dirty="0" err="1"/>
              <a:t>Conclusion</a:t>
            </a:r>
            <a:r>
              <a:rPr lang="de-CH" sz="2800" dirty="0"/>
              <a:t>/</a:t>
            </a:r>
            <a:r>
              <a:rPr lang="de-CH" sz="2800" dirty="0" err="1"/>
              <a:t>Findings</a:t>
            </a:r>
            <a:endParaRPr lang="de-CH" sz="2800" dirty="0"/>
          </a:p>
          <a:p>
            <a:pPr marL="514350" indent="-514350">
              <a:buFont typeface="+mj-lt"/>
              <a:buAutoNum type="romanUcPeriod"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0020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 </a:t>
            </a:r>
            <a:r>
              <a:rPr lang="de-CH" dirty="0" err="1"/>
              <a:t>Introduction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Problem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645921"/>
            <a:ext cx="9274386" cy="5105400"/>
          </a:xfrm>
        </p:spPr>
        <p:txBody>
          <a:bodyPr>
            <a:normAutofit fontScale="92500" lnSpcReduction="20000"/>
          </a:bodyPr>
          <a:lstStyle/>
          <a:p>
            <a:r>
              <a:rPr lang="de-CH" sz="2400" dirty="0" err="1"/>
              <a:t>Estimating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Credit</a:t>
            </a:r>
            <a:r>
              <a:rPr lang="de-CH" sz="2400" dirty="0"/>
              <a:t> Rating </a:t>
            </a:r>
            <a:r>
              <a:rPr lang="de-CH" sz="2400" dirty="0" err="1"/>
              <a:t>of</a:t>
            </a:r>
            <a:r>
              <a:rPr lang="de-CH" sz="2400" dirty="0"/>
              <a:t> a </a:t>
            </a:r>
            <a:r>
              <a:rPr lang="de-CH" sz="2400" dirty="0" err="1"/>
              <a:t>Credit</a:t>
            </a:r>
            <a:r>
              <a:rPr lang="de-CH" sz="2400" dirty="0"/>
              <a:t> </a:t>
            </a:r>
            <a:r>
              <a:rPr lang="de-CH" sz="2400" dirty="0" err="1"/>
              <a:t>Applicant</a:t>
            </a:r>
            <a:endParaRPr lang="de-CH" sz="2400" dirty="0"/>
          </a:p>
          <a:p>
            <a:endParaRPr lang="de-CH" sz="2400" dirty="0"/>
          </a:p>
          <a:p>
            <a:r>
              <a:rPr lang="de-CH" sz="2400" dirty="0"/>
              <a:t>Data Set: German </a:t>
            </a:r>
            <a:r>
              <a:rPr lang="de-CH" sz="2400" dirty="0" err="1"/>
              <a:t>Credit</a:t>
            </a:r>
            <a:r>
              <a:rPr lang="de-CH" sz="2400" dirty="0"/>
              <a:t> Data </a:t>
            </a:r>
          </a:p>
          <a:p>
            <a:endParaRPr lang="de-CH" sz="2400" dirty="0"/>
          </a:p>
          <a:p>
            <a:r>
              <a:rPr lang="de-CH" sz="2400" dirty="0"/>
              <a:t>1st </a:t>
            </a:r>
            <a:r>
              <a:rPr lang="de-CH" sz="2400" dirty="0" err="1"/>
              <a:t>step</a:t>
            </a:r>
            <a:r>
              <a:rPr lang="de-CH" sz="2400" dirty="0"/>
              <a:t>: </a:t>
            </a:r>
            <a:r>
              <a:rPr lang="de-CH" sz="2400" dirty="0" err="1"/>
              <a:t>Explanatory</a:t>
            </a:r>
            <a:r>
              <a:rPr lang="de-CH" sz="2400" dirty="0"/>
              <a:t> Data Analysis </a:t>
            </a:r>
            <a:r>
              <a:rPr lang="de-CH" sz="2400" dirty="0" err="1"/>
              <a:t>and</a:t>
            </a:r>
            <a:r>
              <a:rPr lang="de-CH" sz="2400" dirty="0"/>
              <a:t> Variable </a:t>
            </a:r>
            <a:r>
              <a:rPr lang="de-CH" sz="2400" dirty="0" err="1"/>
              <a:t>Selection</a:t>
            </a:r>
            <a:endParaRPr lang="de-CH" sz="2400" dirty="0"/>
          </a:p>
          <a:p>
            <a:endParaRPr lang="de-CH" sz="2400" dirty="0"/>
          </a:p>
          <a:p>
            <a:r>
              <a:rPr lang="de-CH" sz="2400" dirty="0"/>
              <a:t>2st </a:t>
            </a:r>
            <a:r>
              <a:rPr lang="de-CH" sz="2400" dirty="0" err="1"/>
              <a:t>step</a:t>
            </a:r>
            <a:r>
              <a:rPr lang="de-CH" sz="2400" dirty="0"/>
              <a:t>: </a:t>
            </a:r>
            <a:r>
              <a:rPr lang="de-CH" sz="2400" dirty="0" err="1"/>
              <a:t>Modelling</a:t>
            </a:r>
            <a:r>
              <a:rPr lang="de-CH" sz="2400" dirty="0"/>
              <a:t> </a:t>
            </a:r>
            <a:r>
              <a:rPr lang="de-CH" sz="2400" dirty="0" err="1"/>
              <a:t>by</a:t>
            </a:r>
            <a:r>
              <a:rPr lang="de-CH" sz="2400" dirty="0"/>
              <a:t> </a:t>
            </a:r>
            <a:r>
              <a:rPr lang="de-CH" sz="2400" dirty="0" err="1"/>
              <a:t>applying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following</a:t>
            </a:r>
            <a:r>
              <a:rPr lang="de-CH" sz="2400" dirty="0"/>
              <a:t> </a:t>
            </a:r>
            <a:r>
              <a:rPr lang="de-CH" sz="2400" dirty="0" err="1"/>
              <a:t>methods</a:t>
            </a:r>
            <a:endParaRPr lang="de-CH" sz="2400" dirty="0"/>
          </a:p>
          <a:p>
            <a:pPr lvl="1"/>
            <a:r>
              <a:rPr lang="de-CH" sz="2200" dirty="0"/>
              <a:t>Classification </a:t>
            </a:r>
            <a:r>
              <a:rPr lang="de-CH" sz="2200" dirty="0" err="1"/>
              <a:t>Tree</a:t>
            </a:r>
            <a:endParaRPr lang="de-CH" sz="2200" dirty="0"/>
          </a:p>
          <a:p>
            <a:pPr lvl="1"/>
            <a:r>
              <a:rPr lang="de-CH" sz="2200" dirty="0"/>
              <a:t>Random Forest Method</a:t>
            </a:r>
          </a:p>
          <a:p>
            <a:pPr lvl="1"/>
            <a:r>
              <a:rPr lang="de-CH" sz="2200" dirty="0" err="1"/>
              <a:t>Neural</a:t>
            </a:r>
            <a:r>
              <a:rPr lang="de-CH" sz="2200" dirty="0"/>
              <a:t> Networks</a:t>
            </a:r>
          </a:p>
          <a:p>
            <a:r>
              <a:rPr lang="de-CH" sz="2400" dirty="0"/>
              <a:t>3st </a:t>
            </a:r>
            <a:r>
              <a:rPr lang="de-CH" sz="2400" dirty="0" err="1"/>
              <a:t>step</a:t>
            </a:r>
            <a:r>
              <a:rPr lang="de-CH" sz="2400" dirty="0"/>
              <a:t>: </a:t>
            </a:r>
            <a:r>
              <a:rPr lang="de-CH" sz="2400" dirty="0" err="1"/>
              <a:t>Conclusion</a:t>
            </a:r>
            <a:endParaRPr lang="de-CH" sz="2400" dirty="0"/>
          </a:p>
          <a:p>
            <a:pPr lvl="1"/>
            <a:r>
              <a:rPr lang="de-CH" sz="2000" dirty="0"/>
              <a:t>Most </a:t>
            </a:r>
            <a:r>
              <a:rPr lang="de-CH" sz="2000" dirty="0" err="1"/>
              <a:t>appropriate</a:t>
            </a:r>
            <a:r>
              <a:rPr lang="de-CH" sz="2000" dirty="0"/>
              <a:t> Model</a:t>
            </a:r>
          </a:p>
          <a:p>
            <a:pPr lvl="1"/>
            <a:r>
              <a:rPr lang="de-CH" sz="2000" dirty="0"/>
              <a:t>Most </a:t>
            </a:r>
            <a:r>
              <a:rPr lang="de-CH" sz="2000" dirty="0" err="1"/>
              <a:t>important</a:t>
            </a:r>
            <a:r>
              <a:rPr lang="de-CH" sz="2000" dirty="0"/>
              <a:t> variables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32484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IIa</a:t>
            </a:r>
            <a:r>
              <a:rPr lang="de-CH" dirty="0"/>
              <a:t> </a:t>
            </a:r>
            <a:r>
              <a:rPr lang="de-CH" dirty="0" err="1"/>
              <a:t>Exploratory</a:t>
            </a:r>
            <a:r>
              <a:rPr lang="de-CH" dirty="0"/>
              <a:t> Data Analysis:</a:t>
            </a:r>
            <a:br>
              <a:rPr lang="de-CH" dirty="0"/>
            </a:br>
            <a:r>
              <a:rPr lang="de-CH" dirty="0"/>
              <a:t>Qualitative Variables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930399"/>
            <a:ext cx="9259146" cy="4927601"/>
          </a:xfrm>
        </p:spPr>
        <p:txBody>
          <a:bodyPr>
            <a:normAutofit/>
          </a:bodyPr>
          <a:lstStyle/>
          <a:p>
            <a:r>
              <a:rPr lang="de-CH" sz="2200" dirty="0" err="1"/>
              <a:t>Crosstabling</a:t>
            </a:r>
            <a:r>
              <a:rPr lang="de-CH" sz="2200" dirty="0"/>
              <a:t> </a:t>
            </a:r>
            <a:r>
              <a:rPr lang="de-CH" sz="2200" dirty="0" err="1"/>
              <a:t>the</a:t>
            </a:r>
            <a:r>
              <a:rPr lang="de-CH" sz="2200" dirty="0"/>
              <a:t> qualitative </a:t>
            </a:r>
            <a:r>
              <a:rPr lang="de-CH" sz="2200" dirty="0" err="1"/>
              <a:t>covariates</a:t>
            </a:r>
            <a:endParaRPr lang="de-CH" sz="2200" dirty="0"/>
          </a:p>
          <a:p>
            <a:r>
              <a:rPr lang="de-CH" sz="2200" dirty="0" err="1"/>
              <a:t>Signification</a:t>
            </a:r>
            <a:r>
              <a:rPr lang="de-CH" sz="2200" dirty="0"/>
              <a:t> </a:t>
            </a:r>
            <a:r>
              <a:rPr lang="de-CH" sz="2200" dirty="0" err="1"/>
              <a:t>Criteria</a:t>
            </a:r>
            <a:r>
              <a:rPr lang="de-CH" sz="2200" dirty="0"/>
              <a:t>: p-Value Pearson’ Chi^2-Test</a:t>
            </a:r>
          </a:p>
          <a:p>
            <a:r>
              <a:rPr lang="de-CH" sz="2200" dirty="0" err="1"/>
              <a:t>Finding</a:t>
            </a:r>
            <a:r>
              <a:rPr lang="de-CH" sz="2200" dirty="0"/>
              <a:t> </a:t>
            </a:r>
            <a:r>
              <a:rPr lang="de-CH" sz="2200" dirty="0" err="1"/>
              <a:t>significant</a:t>
            </a:r>
            <a:r>
              <a:rPr lang="de-CH" sz="2200" dirty="0"/>
              <a:t> </a:t>
            </a:r>
            <a:r>
              <a:rPr lang="de-CH" sz="2200" dirty="0" err="1"/>
              <a:t>relationships</a:t>
            </a:r>
            <a:r>
              <a:rPr lang="de-CH" sz="2200" dirty="0"/>
              <a:t> </a:t>
            </a:r>
            <a:r>
              <a:rPr lang="de-CH" sz="2200" dirty="0" err="1"/>
              <a:t>to</a:t>
            </a:r>
            <a:r>
              <a:rPr lang="de-CH" sz="2200" dirty="0"/>
              <a:t> </a:t>
            </a:r>
            <a:r>
              <a:rPr lang="de-CH" sz="2200" dirty="0" err="1"/>
              <a:t>Credit</a:t>
            </a:r>
            <a:r>
              <a:rPr lang="de-CH" sz="2200" dirty="0"/>
              <a:t> Rating </a:t>
            </a:r>
            <a:r>
              <a:rPr lang="de-CH" sz="2200" dirty="0" err="1"/>
              <a:t>for</a:t>
            </a:r>
            <a:r>
              <a:rPr lang="de-CH" sz="2200" dirty="0"/>
              <a:t> </a:t>
            </a:r>
            <a:r>
              <a:rPr lang="de-CH" sz="2200" dirty="0" err="1"/>
              <a:t>most</a:t>
            </a:r>
            <a:r>
              <a:rPr lang="de-CH" sz="2200" dirty="0"/>
              <a:t> </a:t>
            </a:r>
            <a:r>
              <a:rPr lang="de-CH" sz="2200" dirty="0" err="1"/>
              <a:t>of</a:t>
            </a:r>
            <a:r>
              <a:rPr lang="de-CH" sz="2200" dirty="0"/>
              <a:t> </a:t>
            </a:r>
            <a:r>
              <a:rPr lang="de-CH" sz="2200" dirty="0" err="1"/>
              <a:t>the</a:t>
            </a:r>
            <a:r>
              <a:rPr lang="de-CH" sz="2200" dirty="0"/>
              <a:t> qualitative </a:t>
            </a:r>
            <a:r>
              <a:rPr lang="de-CH" sz="2200" dirty="0" err="1"/>
              <a:t>covariates</a:t>
            </a:r>
            <a:r>
              <a:rPr lang="de-CH" sz="2200" dirty="0"/>
              <a:t>!</a:t>
            </a:r>
          </a:p>
          <a:p>
            <a:r>
              <a:rPr lang="de-CH" sz="2200" dirty="0" err="1"/>
              <a:t>Eliminating</a:t>
            </a:r>
            <a:r>
              <a:rPr lang="de-CH" sz="2200" dirty="0"/>
              <a:t> </a:t>
            </a:r>
            <a:r>
              <a:rPr lang="de-CH" sz="2200" dirty="0" err="1"/>
              <a:t>the</a:t>
            </a:r>
            <a:r>
              <a:rPr lang="de-CH" sz="2200" dirty="0"/>
              <a:t> </a:t>
            </a:r>
            <a:r>
              <a:rPr lang="de-CH" sz="2200" dirty="0" err="1"/>
              <a:t>following</a:t>
            </a:r>
            <a:r>
              <a:rPr lang="de-CH" sz="2200" dirty="0"/>
              <a:t> </a:t>
            </a:r>
            <a:r>
              <a:rPr lang="de-CH" sz="2200" dirty="0" err="1"/>
              <a:t>covariates</a:t>
            </a:r>
            <a:r>
              <a:rPr lang="de-CH" sz="2200" dirty="0"/>
              <a:t> at </a:t>
            </a:r>
            <a:r>
              <a:rPr lang="de-CH" sz="2200" dirty="0" err="1"/>
              <a:t>this</a:t>
            </a:r>
            <a:r>
              <a:rPr lang="de-CH" sz="2200" dirty="0"/>
              <a:t> </a:t>
            </a:r>
            <a:r>
              <a:rPr lang="de-CH" sz="2200" dirty="0" err="1"/>
              <a:t>step</a:t>
            </a:r>
            <a:r>
              <a:rPr lang="de-CH" sz="2200" dirty="0"/>
              <a:t>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sz="2200" dirty="0"/>
              <a:t>FURNITURE			RETRAINING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sz="2200" dirty="0"/>
              <a:t>MALE_DIV			MALE_MAR_WID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sz="2200" dirty="0"/>
              <a:t>GUARANTOR			PRESENT_RESIDENT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sz="2200" dirty="0"/>
              <a:t>NUM_CREDITS		TELEPHONE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sz="2200" dirty="0"/>
              <a:t>NUM_DEPENDENTS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040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33" y="609600"/>
            <a:ext cx="8597295" cy="610558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IIb</a:t>
            </a:r>
            <a:r>
              <a:rPr lang="de-CH" dirty="0"/>
              <a:t> </a:t>
            </a:r>
            <a:r>
              <a:rPr lang="de-CH" dirty="0" err="1"/>
              <a:t>Exploratory</a:t>
            </a:r>
            <a:r>
              <a:rPr lang="de-CH" dirty="0"/>
              <a:t> Data Analysis:</a:t>
            </a:r>
            <a:br>
              <a:rPr lang="de-CH" dirty="0"/>
            </a:br>
            <a:r>
              <a:rPr lang="de-CH" dirty="0"/>
              <a:t>Quantitative Variables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57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 err="1"/>
              <a:t>Boxplots</a:t>
            </a:r>
            <a:r>
              <a:rPr lang="de-CH" sz="2400" dirty="0"/>
              <a:t> </a:t>
            </a:r>
            <a:r>
              <a:rPr lang="de-CH" sz="2400" dirty="0" err="1"/>
              <a:t>of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quantitative </a:t>
            </a:r>
            <a:r>
              <a:rPr lang="de-CH" sz="2400" dirty="0" err="1"/>
              <a:t>Covariates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45469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54" y="1930400"/>
            <a:ext cx="8670448" cy="49276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IIb</a:t>
            </a:r>
            <a:r>
              <a:rPr lang="de-CH" dirty="0"/>
              <a:t> </a:t>
            </a:r>
            <a:r>
              <a:rPr lang="de-CH" dirty="0" err="1"/>
              <a:t>Exploratory</a:t>
            </a:r>
            <a:r>
              <a:rPr lang="de-CH" dirty="0"/>
              <a:t> Data Analysis:</a:t>
            </a:r>
            <a:br>
              <a:rPr lang="de-CH" dirty="0"/>
            </a:br>
            <a:r>
              <a:rPr lang="de-CH" dirty="0"/>
              <a:t>Quantitative Variables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57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 err="1"/>
              <a:t>Correlations</a:t>
            </a:r>
            <a:r>
              <a:rPr lang="de-CH" sz="2400" dirty="0"/>
              <a:t> </a:t>
            </a:r>
            <a:r>
              <a:rPr lang="de-CH" sz="2400" dirty="0" err="1"/>
              <a:t>between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quantitative </a:t>
            </a:r>
            <a:r>
              <a:rPr lang="de-CH" sz="2400" dirty="0" err="1"/>
              <a:t>Covariates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07135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52" y="2515544"/>
            <a:ext cx="7580948" cy="406292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IIb</a:t>
            </a:r>
            <a:r>
              <a:rPr lang="de-CH" dirty="0"/>
              <a:t> </a:t>
            </a:r>
            <a:r>
              <a:rPr lang="de-CH" dirty="0" err="1"/>
              <a:t>Exploratory</a:t>
            </a:r>
            <a:r>
              <a:rPr lang="de-CH" dirty="0"/>
              <a:t> Data Analysis:</a:t>
            </a:r>
            <a:br>
              <a:rPr lang="de-CH" dirty="0"/>
            </a:br>
            <a:r>
              <a:rPr lang="de-CH" dirty="0"/>
              <a:t>Quantitative Variables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930400"/>
            <a:ext cx="8847666" cy="4457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 err="1"/>
              <a:t>Logistic</a:t>
            </a:r>
            <a:r>
              <a:rPr lang="de-CH" sz="2400" dirty="0"/>
              <a:t> Regression Model (</a:t>
            </a:r>
            <a:r>
              <a:rPr lang="de-CH" sz="2400" dirty="0" err="1"/>
              <a:t>remaining</a:t>
            </a:r>
            <a:r>
              <a:rPr lang="de-CH" sz="2400" dirty="0"/>
              <a:t> 3 quantitative variables)</a:t>
            </a:r>
          </a:p>
        </p:txBody>
      </p:sp>
    </p:spTree>
    <p:extLst>
      <p:ext uri="{BB962C8B-B14F-4D97-AF65-F5344CB8AC3E}">
        <p14:creationId xmlns:p14="http://schemas.microsoft.com/office/powerpoint/2010/main" val="3095831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407920"/>
            <a:ext cx="8192346" cy="445008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IIb</a:t>
            </a:r>
            <a:r>
              <a:rPr lang="de-CH" dirty="0"/>
              <a:t> </a:t>
            </a:r>
            <a:r>
              <a:rPr lang="de-CH" dirty="0" err="1"/>
              <a:t>Exploratory</a:t>
            </a:r>
            <a:r>
              <a:rPr lang="de-CH" dirty="0"/>
              <a:t> Data Analysis:</a:t>
            </a:r>
            <a:br>
              <a:rPr lang="de-CH" dirty="0"/>
            </a:br>
            <a:r>
              <a:rPr lang="de-CH" dirty="0"/>
              <a:t>Quantitative Variables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57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 err="1"/>
              <a:t>Logistic</a:t>
            </a:r>
            <a:r>
              <a:rPr lang="de-CH" sz="2400" dirty="0"/>
              <a:t> Regression Model (all original quantitative variables)</a:t>
            </a:r>
          </a:p>
        </p:txBody>
      </p:sp>
    </p:spTree>
    <p:extLst>
      <p:ext uri="{BB962C8B-B14F-4D97-AF65-F5344CB8AC3E}">
        <p14:creationId xmlns:p14="http://schemas.microsoft.com/office/powerpoint/2010/main" val="431741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IIb</a:t>
            </a:r>
            <a:r>
              <a:rPr lang="de-CH" dirty="0"/>
              <a:t> </a:t>
            </a:r>
            <a:r>
              <a:rPr lang="de-CH" dirty="0" err="1"/>
              <a:t>Exploratory</a:t>
            </a:r>
            <a:r>
              <a:rPr lang="de-CH" dirty="0"/>
              <a:t> Data Analysis:</a:t>
            </a:r>
            <a:br>
              <a:rPr lang="de-CH" dirty="0"/>
            </a:br>
            <a:r>
              <a:rPr lang="de-CH" dirty="0"/>
              <a:t>Quantitative Variables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57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 err="1"/>
              <a:t>Logistic</a:t>
            </a:r>
            <a:r>
              <a:rPr lang="de-CH" sz="2400" dirty="0"/>
              <a:t> Regression Model (4 quantitative variables)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56" y="2520740"/>
            <a:ext cx="6966857" cy="436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81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848</Words>
  <Application>Microsoft Office PowerPoint</Application>
  <PresentationFormat>Breitbild</PresentationFormat>
  <Paragraphs>136</Paragraphs>
  <Slides>16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Symbol</vt:lpstr>
      <vt:lpstr>Trebuchet MS</vt:lpstr>
      <vt:lpstr>Wingdings 3</vt:lpstr>
      <vt:lpstr>Facette</vt:lpstr>
      <vt:lpstr>Homework in Seminar of  Applied Statistics</vt:lpstr>
      <vt:lpstr>Content</vt:lpstr>
      <vt:lpstr>I Introduction to the Problem </vt:lpstr>
      <vt:lpstr>IIa Exploratory Data Analysis: Qualitative Variables </vt:lpstr>
      <vt:lpstr>IIb Exploratory Data Analysis: Quantitative Variables </vt:lpstr>
      <vt:lpstr>IIb Exploratory Data Analysis: Quantitative Variables </vt:lpstr>
      <vt:lpstr>IIb Exploratory Data Analysis: Quantitative Variables </vt:lpstr>
      <vt:lpstr>IIb Exploratory Data Analysis: Quantitative Variables </vt:lpstr>
      <vt:lpstr>IIb Exploratory Data Analysis: Quantitative Variables </vt:lpstr>
      <vt:lpstr>IIIa Modelling: Classification Tree  </vt:lpstr>
      <vt:lpstr>   IIIa Modelling: Classification Tree Prediction Performance    </vt:lpstr>
      <vt:lpstr>IIIb Modelling: Random Forest </vt:lpstr>
      <vt:lpstr>IIIb Modelling: Random Forest </vt:lpstr>
      <vt:lpstr>IIIc Modelling: Comparison </vt:lpstr>
      <vt:lpstr> III Modelling: Random Forest Prediction Performance </vt:lpstr>
      <vt:lpstr>IV Conclusion/Findings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Elmar Spörri</dc:creator>
  <cp:lastModifiedBy>Elmar Spörri</cp:lastModifiedBy>
  <cp:revision>184</cp:revision>
  <dcterms:created xsi:type="dcterms:W3CDTF">2017-05-23T07:52:34Z</dcterms:created>
  <dcterms:modified xsi:type="dcterms:W3CDTF">2017-05-29T20:59:12Z</dcterms:modified>
</cp:coreProperties>
</file>