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467" autoAdjust="0"/>
  </p:normalViewPr>
  <p:slideViewPr>
    <p:cSldViewPr snapToGrid="0">
      <p:cViewPr varScale="1">
        <p:scale>
          <a:sx n="42" d="100"/>
          <a:sy n="42" d="100"/>
        </p:scale>
        <p:origin x="1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70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Both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Precision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CT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Precision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, but </a:t>
            </a:r>
            <a:r>
              <a:rPr lang="de-CH" dirty="0" err="1"/>
              <a:t>taking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Classifciation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instable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therefore</a:t>
            </a:r>
            <a:r>
              <a:rPr lang="de-CH" dirty="0"/>
              <a:t>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Random Forest Model</a:t>
            </a:r>
          </a:p>
          <a:p>
            <a:r>
              <a:rPr lang="de-CH" dirty="0"/>
              <a:t>But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support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Random </a:t>
            </a:r>
            <a:r>
              <a:rPr lang="de-CH" dirty="0" err="1"/>
              <a:t>FOrest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87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3 </a:t>
            </a:r>
            <a:r>
              <a:rPr lang="de-CH" dirty="0" err="1"/>
              <a:t>plots</a:t>
            </a:r>
            <a:r>
              <a:rPr lang="de-CH" dirty="0"/>
              <a:t> larger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20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29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59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3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8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56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9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41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47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8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8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92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de-CH" sz="2400" dirty="0"/>
          </a:p>
          <a:p>
            <a:pPr algn="ctr"/>
            <a:r>
              <a:rPr lang="de-CH" sz="2400" dirty="0" err="1"/>
              <a:t>Analyses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Data Set «German </a:t>
            </a:r>
            <a:r>
              <a:rPr lang="de-CH" sz="2400" dirty="0" err="1"/>
              <a:t>Credits</a:t>
            </a:r>
            <a:r>
              <a:rPr lang="de-CH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70000"/>
            <a:ext cx="8351520" cy="55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01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021080"/>
            <a:ext cx="5090160" cy="5836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294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: Model </a:t>
            </a:r>
            <a:r>
              <a:rPr lang="de-CH" dirty="0" err="1"/>
              <a:t>recommandation</a:t>
            </a:r>
            <a:br>
              <a:rPr lang="de-CH" dirty="0"/>
            </a:b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77334" y="1411290"/>
            <a:ext cx="4185623" cy="576262"/>
          </a:xfrm>
        </p:spPr>
        <p:txBody>
          <a:bodyPr/>
          <a:lstStyle/>
          <a:p>
            <a:r>
              <a:rPr lang="de-CH" dirty="0"/>
              <a:t>Classification </a:t>
            </a:r>
            <a:r>
              <a:rPr lang="de-CH" dirty="0" err="1"/>
              <a:t>Tree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63231" y="5036826"/>
            <a:ext cx="4512437" cy="19278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300" dirty="0"/>
              <a:t>True negative rate: 137/300 -&gt; 45,7%</a:t>
            </a:r>
          </a:p>
          <a:p>
            <a:pPr marL="0" indent="0">
              <a:buNone/>
            </a:pPr>
            <a:r>
              <a:rPr lang="de-CH" sz="2300" dirty="0"/>
              <a:t>True positive rate: 636/700 -&gt; 90,9%</a:t>
            </a:r>
          </a:p>
          <a:p>
            <a:pPr marL="0" indent="0">
              <a:buNone/>
            </a:pPr>
            <a:r>
              <a:rPr lang="de-CH" sz="2800" dirty="0"/>
              <a:t>Precision: 636/(636+163) -&gt; 79.6%</a:t>
            </a:r>
          </a:p>
          <a:p>
            <a:pPr marL="0" indent="0">
              <a:buNone/>
            </a:pPr>
            <a:r>
              <a:rPr lang="de-CH" sz="2800" dirty="0" err="1"/>
              <a:t>Accuracy</a:t>
            </a:r>
            <a:r>
              <a:rPr lang="de-CH" sz="2800" dirty="0"/>
              <a:t>:(636+137)/1000 -&gt; 77.3%</a:t>
            </a:r>
          </a:p>
          <a:p>
            <a:pPr marL="0" indent="0">
              <a:buNone/>
            </a:pPr>
            <a:endParaRPr lang="de-CH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5089972" y="1411290"/>
            <a:ext cx="4185618" cy="576262"/>
          </a:xfrm>
        </p:spPr>
        <p:txBody>
          <a:bodyPr/>
          <a:lstStyle/>
          <a:p>
            <a:r>
              <a:rPr lang="de-CH" dirty="0"/>
              <a:t>Random Forest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" y="1998985"/>
            <a:ext cx="4981705" cy="296925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4" y="2056135"/>
            <a:ext cx="4848096" cy="2884809"/>
          </a:xfrm>
          <a:prstGeom prst="rect">
            <a:avLst/>
          </a:prstGeom>
        </p:spPr>
      </p:pic>
      <p:sp>
        <p:nvSpPr>
          <p:cNvPr id="18" name="Inhaltsplatzhalter 7"/>
          <p:cNvSpPr>
            <a:spLocks noGrp="1"/>
          </p:cNvSpPr>
          <p:nvPr>
            <p:ph sz="half" idx="2"/>
          </p:nvPr>
        </p:nvSpPr>
        <p:spPr>
          <a:xfrm>
            <a:off x="5006149" y="4998094"/>
            <a:ext cx="4353263" cy="1653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True negative rate: 24/60 -&gt; 40,0%</a:t>
            </a:r>
          </a:p>
          <a:p>
            <a:pPr marL="0" indent="0">
              <a:buNone/>
            </a:pPr>
            <a:r>
              <a:rPr lang="de-CH" dirty="0"/>
              <a:t>True positive rate: 129/140 -&gt; 92,1%</a:t>
            </a:r>
          </a:p>
          <a:p>
            <a:pPr marL="0" indent="0">
              <a:buNone/>
            </a:pPr>
            <a:r>
              <a:rPr lang="de-CH" sz="2200" dirty="0"/>
              <a:t>Precision: 129/(129+36) -&gt; 78.2%</a:t>
            </a:r>
          </a:p>
          <a:p>
            <a:pPr marL="0" indent="0">
              <a:buNone/>
            </a:pPr>
            <a:r>
              <a:rPr lang="de-CH" sz="2200" dirty="0" err="1"/>
              <a:t>Accuracy</a:t>
            </a:r>
            <a:r>
              <a:rPr lang="de-CH" sz="2200" dirty="0"/>
              <a:t>: (129+24)/200 -&gt; 76.5</a:t>
            </a:r>
            <a:r>
              <a:rPr lang="de-CH" sz="2400" dirty="0"/>
              <a:t>%</a:t>
            </a:r>
          </a:p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82986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: Most </a:t>
            </a:r>
            <a:r>
              <a:rPr lang="de-CH" dirty="0" err="1"/>
              <a:t>important</a:t>
            </a:r>
            <a:r>
              <a:rPr lang="de-CH" dirty="0"/>
              <a:t>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3339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6200" dirty="0"/>
              <a:t>Most </a:t>
            </a:r>
            <a:r>
              <a:rPr lang="de-CH" sz="6200" dirty="0" err="1"/>
              <a:t>important</a:t>
            </a:r>
            <a:r>
              <a:rPr lang="de-CH" sz="6200" dirty="0"/>
              <a:t> </a:t>
            </a:r>
            <a:r>
              <a:rPr lang="de-CH" sz="6200" dirty="0" err="1"/>
              <a:t>and</a:t>
            </a:r>
            <a:r>
              <a:rPr lang="de-CH" sz="6200" dirty="0"/>
              <a:t> robust variables </a:t>
            </a:r>
            <a:r>
              <a:rPr lang="de-CH" sz="6200" b="1" dirty="0" err="1"/>
              <a:t>according</a:t>
            </a:r>
            <a:r>
              <a:rPr lang="de-CH" sz="6200" b="1" dirty="0"/>
              <a:t> </a:t>
            </a:r>
            <a:r>
              <a:rPr lang="de-CH" sz="6200" b="1" dirty="0" err="1"/>
              <a:t>to</a:t>
            </a:r>
            <a:r>
              <a:rPr lang="de-CH" sz="6200" b="1" dirty="0"/>
              <a:t> </a:t>
            </a:r>
            <a:r>
              <a:rPr lang="de-CH" sz="6200" b="1" dirty="0" err="1"/>
              <a:t>both</a:t>
            </a:r>
            <a:r>
              <a:rPr lang="de-CH" sz="6200" b="1" dirty="0"/>
              <a:t> </a:t>
            </a:r>
            <a:r>
              <a:rPr lang="de-CH" sz="6200" b="1" dirty="0" err="1"/>
              <a:t>models</a:t>
            </a:r>
            <a:r>
              <a:rPr lang="de-CH" sz="6200" b="1" dirty="0"/>
              <a:t> </a:t>
            </a:r>
            <a:r>
              <a:rPr lang="de-CH" sz="5500" dirty="0"/>
              <a:t>:</a:t>
            </a:r>
          </a:p>
          <a:p>
            <a:pPr marL="514350" indent="-514350">
              <a:buAutoNum type="arabicPeriod"/>
            </a:pPr>
            <a:r>
              <a:rPr lang="de-CH" sz="6800" dirty="0"/>
              <a:t>CHK_ACCT </a:t>
            </a:r>
          </a:p>
          <a:p>
            <a:pPr marL="514350" indent="-514350">
              <a:buAutoNum type="arabicPeriod"/>
            </a:pPr>
            <a:r>
              <a:rPr lang="de-CH" sz="6800" dirty="0"/>
              <a:t>DURATION</a:t>
            </a:r>
          </a:p>
          <a:p>
            <a:pPr marL="514350" indent="-514350">
              <a:buAutoNum type="arabicPeriod"/>
            </a:pPr>
            <a:r>
              <a:rPr lang="de-CH" sz="6800" dirty="0"/>
              <a:t>Further </a:t>
            </a:r>
            <a:r>
              <a:rPr lang="de-CH" sz="6800" dirty="0" err="1"/>
              <a:t>important</a:t>
            </a:r>
            <a:r>
              <a:rPr lang="de-CH" sz="6800" dirty="0"/>
              <a:t> variables: DURATION, HISTORY, SAVE_ACCT </a:t>
            </a:r>
            <a:r>
              <a:rPr lang="de-CH" sz="6800" dirty="0" err="1"/>
              <a:t>and</a:t>
            </a:r>
            <a:r>
              <a:rPr lang="de-CH" sz="6800" dirty="0"/>
              <a:t> AMOUNT (</a:t>
            </a:r>
            <a:r>
              <a:rPr lang="de-CH" sz="6800" dirty="0" err="1"/>
              <a:t>only</a:t>
            </a:r>
            <a:r>
              <a:rPr lang="de-CH" sz="6800" dirty="0"/>
              <a:t> </a:t>
            </a:r>
            <a:r>
              <a:rPr lang="de-CH" sz="6800" dirty="0" err="1"/>
              <a:t>supported</a:t>
            </a:r>
            <a:r>
              <a:rPr lang="de-CH" sz="6800" dirty="0"/>
              <a:t> </a:t>
            </a:r>
            <a:r>
              <a:rPr lang="de-CH" sz="6800" dirty="0" err="1"/>
              <a:t>by</a:t>
            </a:r>
            <a:r>
              <a:rPr lang="de-CH" sz="6800" dirty="0"/>
              <a:t> Random Forest)</a:t>
            </a:r>
          </a:p>
          <a:p>
            <a:pPr marL="0" indent="0">
              <a:buNone/>
            </a:pPr>
            <a:endParaRPr lang="de-CH" sz="5500" dirty="0"/>
          </a:p>
          <a:p>
            <a:pPr marL="0" indent="0">
              <a:buNone/>
            </a:pPr>
            <a:r>
              <a:rPr lang="de-CH" sz="6200" dirty="0" err="1"/>
              <a:t>Conclusion</a:t>
            </a:r>
            <a:r>
              <a:rPr lang="de-CH" sz="6200" dirty="0"/>
              <a:t>: </a:t>
            </a:r>
            <a:r>
              <a:rPr lang="de-CH" sz="6200" dirty="0" err="1"/>
              <a:t>To</a:t>
            </a:r>
            <a:r>
              <a:rPr lang="de-CH" sz="6200" dirty="0"/>
              <a:t> rate an </a:t>
            </a:r>
            <a:r>
              <a:rPr lang="de-CH" sz="6200" dirty="0" err="1"/>
              <a:t>applicant’s</a:t>
            </a:r>
            <a:r>
              <a:rPr lang="de-CH" sz="6200" dirty="0"/>
              <a:t>  </a:t>
            </a:r>
            <a:r>
              <a:rPr lang="de-CH" sz="6200" dirty="0" err="1"/>
              <a:t>credit</a:t>
            </a:r>
            <a:r>
              <a:rPr lang="de-CH" sz="6200" dirty="0"/>
              <a:t> </a:t>
            </a:r>
            <a:r>
              <a:rPr lang="de-CH" sz="6200" dirty="0" err="1"/>
              <a:t>rating</a:t>
            </a:r>
            <a:r>
              <a:rPr lang="de-CH" sz="6200" dirty="0"/>
              <a:t> </a:t>
            </a:r>
            <a:r>
              <a:rPr lang="de-CH" sz="6200" dirty="0" err="1"/>
              <a:t>one</a:t>
            </a:r>
            <a:r>
              <a:rPr lang="de-CH" sz="6200" dirty="0"/>
              <a:t> </a:t>
            </a:r>
            <a:r>
              <a:rPr lang="de-CH" sz="6200" dirty="0" err="1"/>
              <a:t>should</a:t>
            </a:r>
            <a:r>
              <a:rPr lang="de-CH" sz="6200" dirty="0"/>
              <a:t> </a:t>
            </a:r>
            <a:r>
              <a:rPr lang="de-CH" sz="6200" dirty="0" err="1"/>
              <a:t>emphasize</a:t>
            </a:r>
            <a:r>
              <a:rPr lang="de-CH" sz="6200" dirty="0"/>
              <a:t> </a:t>
            </a:r>
            <a:r>
              <a:rPr lang="de-CH" sz="6200" dirty="0" err="1"/>
              <a:t>especially</a:t>
            </a:r>
            <a:r>
              <a:rPr lang="de-CH" sz="6200" dirty="0"/>
              <a:t> on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checking</a:t>
            </a:r>
            <a:r>
              <a:rPr lang="de-CH" sz="6200" dirty="0"/>
              <a:t> </a:t>
            </a:r>
            <a:r>
              <a:rPr lang="de-CH" sz="6200" dirty="0" err="1"/>
              <a:t>account</a:t>
            </a:r>
            <a:r>
              <a:rPr lang="de-CH" sz="6200" dirty="0"/>
              <a:t> </a:t>
            </a:r>
            <a:r>
              <a:rPr lang="de-CH" sz="6200" dirty="0" err="1"/>
              <a:t>status</a:t>
            </a:r>
            <a:r>
              <a:rPr lang="de-CH" sz="6200" dirty="0"/>
              <a:t> </a:t>
            </a:r>
            <a:r>
              <a:rPr lang="de-CH" sz="6200" dirty="0" err="1"/>
              <a:t>and</a:t>
            </a:r>
            <a:r>
              <a:rPr lang="de-CH" sz="6200" dirty="0"/>
              <a:t> on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Credit</a:t>
            </a:r>
            <a:r>
              <a:rPr lang="de-CH" sz="6200" dirty="0"/>
              <a:t> Duration </a:t>
            </a:r>
            <a:r>
              <a:rPr lang="de-CH" sz="6200" dirty="0" err="1"/>
              <a:t>demanded</a:t>
            </a:r>
            <a:r>
              <a:rPr lang="de-CH" sz="6200" dirty="0"/>
              <a:t> </a:t>
            </a:r>
          </a:p>
          <a:p>
            <a:pPr marL="0" indent="0">
              <a:buNone/>
            </a:pPr>
            <a:r>
              <a:rPr lang="de-CH" sz="6200" dirty="0"/>
              <a:t>Further </a:t>
            </a:r>
            <a:r>
              <a:rPr lang="de-CH" sz="6200" dirty="0" err="1"/>
              <a:t>important</a:t>
            </a:r>
            <a:r>
              <a:rPr lang="de-CH" sz="6200" dirty="0"/>
              <a:t> </a:t>
            </a:r>
            <a:r>
              <a:rPr lang="de-CH" sz="6200" dirty="0" err="1"/>
              <a:t>are</a:t>
            </a:r>
            <a:r>
              <a:rPr lang="de-CH" sz="6200" dirty="0"/>
              <a:t>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Credit</a:t>
            </a:r>
            <a:r>
              <a:rPr lang="de-CH" sz="6200" dirty="0"/>
              <a:t> </a:t>
            </a:r>
            <a:r>
              <a:rPr lang="de-CH" sz="6200" dirty="0" err="1"/>
              <a:t>History</a:t>
            </a:r>
            <a:r>
              <a:rPr lang="de-CH" sz="6200" dirty="0"/>
              <a:t>,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Credit</a:t>
            </a:r>
            <a:r>
              <a:rPr lang="de-CH" sz="6200" dirty="0"/>
              <a:t> </a:t>
            </a:r>
            <a:r>
              <a:rPr lang="de-CH" sz="6200" dirty="0" err="1"/>
              <a:t>Amount</a:t>
            </a:r>
            <a:r>
              <a:rPr lang="de-CH" sz="6200" dirty="0"/>
              <a:t> </a:t>
            </a:r>
            <a:r>
              <a:rPr lang="de-CH" sz="6200" dirty="0" err="1"/>
              <a:t>as</a:t>
            </a:r>
            <a:r>
              <a:rPr lang="de-CH" sz="6200" dirty="0"/>
              <a:t> </a:t>
            </a:r>
            <a:r>
              <a:rPr lang="de-CH" sz="6200" dirty="0" err="1"/>
              <a:t>well</a:t>
            </a:r>
            <a:r>
              <a:rPr lang="de-CH" sz="6200" dirty="0"/>
              <a:t> </a:t>
            </a:r>
            <a:r>
              <a:rPr lang="de-CH" sz="6200" dirty="0" err="1"/>
              <a:t>as</a:t>
            </a:r>
            <a:r>
              <a:rPr lang="de-CH" sz="6200" dirty="0"/>
              <a:t> </a:t>
            </a:r>
            <a:r>
              <a:rPr lang="de-CH" sz="6200" dirty="0" err="1"/>
              <a:t>the</a:t>
            </a:r>
            <a:r>
              <a:rPr lang="de-CH" sz="6200" dirty="0"/>
              <a:t> SAVE_ACCT.</a:t>
            </a:r>
          </a:p>
          <a:p>
            <a:r>
              <a:rPr lang="de-CH" sz="6200" dirty="0"/>
              <a:t>Be </a:t>
            </a:r>
            <a:r>
              <a:rPr lang="de-CH" sz="6200" dirty="0" err="1"/>
              <a:t>aware</a:t>
            </a:r>
            <a:r>
              <a:rPr lang="de-CH" sz="6200" dirty="0"/>
              <a:t> </a:t>
            </a:r>
            <a:r>
              <a:rPr lang="de-CH" sz="6200" dirty="0" err="1"/>
              <a:t>of</a:t>
            </a:r>
            <a:r>
              <a:rPr lang="de-CH" sz="6200" dirty="0"/>
              <a:t> </a:t>
            </a:r>
            <a:r>
              <a:rPr lang="de-CH" sz="6200" dirty="0" err="1"/>
              <a:t>predicting</a:t>
            </a:r>
            <a:r>
              <a:rPr lang="de-CH" sz="6200" dirty="0"/>
              <a:t> </a:t>
            </a:r>
            <a:r>
              <a:rPr lang="de-CH" sz="6200" dirty="0" err="1"/>
              <a:t>bad</a:t>
            </a:r>
            <a:r>
              <a:rPr lang="de-CH" sz="6200" dirty="0"/>
              <a:t> </a:t>
            </a:r>
            <a:r>
              <a:rPr lang="de-CH" sz="6200" dirty="0" err="1"/>
              <a:t>rating</a:t>
            </a:r>
            <a:r>
              <a:rPr lang="de-CH" sz="6200" dirty="0"/>
              <a:t> -&gt; The </a:t>
            </a:r>
            <a:r>
              <a:rPr lang="de-CH" sz="6200" dirty="0" err="1"/>
              <a:t>misclassification</a:t>
            </a:r>
            <a:r>
              <a:rPr lang="de-CH" sz="6200" dirty="0"/>
              <a:t> </a:t>
            </a:r>
            <a:r>
              <a:rPr lang="de-CH" sz="6200" dirty="0" err="1"/>
              <a:t>error</a:t>
            </a:r>
            <a:r>
              <a:rPr lang="de-CH" sz="6200" dirty="0"/>
              <a:t> </a:t>
            </a:r>
            <a:r>
              <a:rPr lang="de-CH" sz="6200" dirty="0" err="1"/>
              <a:t>for</a:t>
            </a:r>
            <a:r>
              <a:rPr lang="de-CH" sz="6200" dirty="0"/>
              <a:t> </a:t>
            </a:r>
            <a:r>
              <a:rPr lang="de-CH" sz="6200" dirty="0" err="1"/>
              <a:t>these</a:t>
            </a:r>
            <a:r>
              <a:rPr lang="de-CH" sz="6200" dirty="0"/>
              <a:t> </a:t>
            </a:r>
            <a:r>
              <a:rPr lang="de-CH" sz="6200" dirty="0" err="1"/>
              <a:t>cases</a:t>
            </a:r>
            <a:r>
              <a:rPr lang="de-CH" sz="6200" dirty="0"/>
              <a:t> </a:t>
            </a:r>
            <a:r>
              <a:rPr lang="de-CH" sz="6200" dirty="0" err="1"/>
              <a:t>is</a:t>
            </a:r>
            <a:r>
              <a:rPr lang="de-CH" sz="6200" dirty="0"/>
              <a:t> high! </a:t>
            </a:r>
          </a:p>
          <a:p>
            <a:r>
              <a:rPr lang="de-CH" sz="6200" dirty="0" err="1"/>
              <a:t>Therefore</a:t>
            </a:r>
            <a:r>
              <a:rPr lang="de-CH" sz="6200" dirty="0"/>
              <a:t> </a:t>
            </a:r>
            <a:r>
              <a:rPr lang="de-CH" sz="6200" dirty="0" err="1"/>
              <a:t>both</a:t>
            </a:r>
            <a:r>
              <a:rPr lang="de-CH" sz="6200" dirty="0"/>
              <a:t> </a:t>
            </a:r>
            <a:r>
              <a:rPr lang="de-CH" sz="6200" dirty="0" err="1"/>
              <a:t>models</a:t>
            </a:r>
            <a:r>
              <a:rPr lang="de-CH" sz="6200" dirty="0"/>
              <a:t> </a:t>
            </a:r>
            <a:r>
              <a:rPr lang="de-CH" sz="6200" dirty="0" err="1"/>
              <a:t>should</a:t>
            </a:r>
            <a:r>
              <a:rPr lang="de-CH" sz="6200" dirty="0"/>
              <a:t> </a:t>
            </a:r>
            <a:r>
              <a:rPr lang="de-CH" sz="6200" dirty="0" err="1"/>
              <a:t>only</a:t>
            </a:r>
            <a:r>
              <a:rPr lang="de-CH" sz="6200" dirty="0"/>
              <a:t> </a:t>
            </a:r>
            <a:r>
              <a:rPr lang="de-CH" sz="6200" dirty="0" err="1"/>
              <a:t>be</a:t>
            </a:r>
            <a:r>
              <a:rPr lang="de-CH" sz="6200" dirty="0"/>
              <a:t> </a:t>
            </a:r>
            <a:r>
              <a:rPr lang="de-CH" sz="6200" dirty="0" err="1"/>
              <a:t>used</a:t>
            </a:r>
            <a:r>
              <a:rPr lang="de-CH" sz="6200" dirty="0"/>
              <a:t> </a:t>
            </a:r>
            <a:r>
              <a:rPr lang="de-CH" sz="6200" dirty="0" err="1"/>
              <a:t>to</a:t>
            </a:r>
            <a:r>
              <a:rPr lang="de-CH" sz="6200" dirty="0"/>
              <a:t> </a:t>
            </a:r>
            <a:r>
              <a:rPr lang="de-CH" sz="6200" dirty="0" err="1"/>
              <a:t>predict</a:t>
            </a:r>
            <a:r>
              <a:rPr lang="de-CH" sz="6200" dirty="0"/>
              <a:t> </a:t>
            </a:r>
            <a:r>
              <a:rPr lang="de-CH" sz="6200" dirty="0" err="1"/>
              <a:t>good</a:t>
            </a:r>
            <a:r>
              <a:rPr lang="de-CH" sz="6200" dirty="0"/>
              <a:t> </a:t>
            </a:r>
            <a:r>
              <a:rPr lang="de-CH" sz="6200" dirty="0" err="1"/>
              <a:t>ratings</a:t>
            </a:r>
            <a:r>
              <a:rPr lang="de-CH" sz="6200" dirty="0"/>
              <a:t>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43" y="1661160"/>
            <a:ext cx="9504317" cy="469391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Introduction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Exploratory</a:t>
            </a:r>
            <a:r>
              <a:rPr lang="de-CH" sz="2800" dirty="0"/>
              <a:t> Data Analysis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Modelling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Classification </a:t>
            </a:r>
            <a:r>
              <a:rPr lang="de-CH" sz="2800" dirty="0" err="1"/>
              <a:t>Tree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Random Forest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Conclusion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Model </a:t>
            </a:r>
            <a:r>
              <a:rPr lang="de-CH" sz="2800" dirty="0" err="1"/>
              <a:t>recommendation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Most </a:t>
            </a:r>
            <a:r>
              <a:rPr lang="de-CH" sz="2800" dirty="0" err="1"/>
              <a:t>important</a:t>
            </a:r>
            <a:r>
              <a:rPr lang="de-CH" sz="2800" dirty="0"/>
              <a:t> variables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45921"/>
            <a:ext cx="9274386" cy="5105400"/>
          </a:xfrm>
        </p:spPr>
        <p:txBody>
          <a:bodyPr>
            <a:normAutofit fontScale="92500" lnSpcReduction="20000"/>
          </a:bodyPr>
          <a:lstStyle/>
          <a:p>
            <a:r>
              <a:rPr lang="de-CH" sz="2400" dirty="0" err="1"/>
              <a:t>Estimating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Credit</a:t>
            </a:r>
            <a:r>
              <a:rPr lang="de-CH" sz="2400" dirty="0"/>
              <a:t> Rating </a:t>
            </a:r>
            <a:r>
              <a:rPr lang="de-CH" sz="2400" dirty="0" err="1"/>
              <a:t>of</a:t>
            </a:r>
            <a:r>
              <a:rPr lang="de-CH" sz="2400" dirty="0"/>
              <a:t> a </a:t>
            </a:r>
            <a:r>
              <a:rPr lang="de-CH" sz="2400" dirty="0" err="1"/>
              <a:t>Credit</a:t>
            </a:r>
            <a:r>
              <a:rPr lang="de-CH" sz="2400" dirty="0"/>
              <a:t> </a:t>
            </a:r>
            <a:r>
              <a:rPr lang="de-CH" sz="2400" dirty="0" err="1"/>
              <a:t>Applicant</a:t>
            </a:r>
            <a:r>
              <a:rPr lang="de-CH" sz="2400" dirty="0"/>
              <a:t> (Binary Response)</a:t>
            </a:r>
          </a:p>
          <a:p>
            <a:endParaRPr lang="de-CH" sz="2400" dirty="0"/>
          </a:p>
          <a:p>
            <a:r>
              <a:rPr lang="de-CH" sz="2400" dirty="0"/>
              <a:t>Data Set: German </a:t>
            </a:r>
            <a:r>
              <a:rPr lang="de-CH" sz="2400" dirty="0" err="1"/>
              <a:t>Credit</a:t>
            </a:r>
            <a:r>
              <a:rPr lang="de-CH" sz="2400" dirty="0"/>
              <a:t> Data (1000 </a:t>
            </a:r>
            <a:r>
              <a:rPr lang="de-CH" sz="2400" dirty="0" err="1"/>
              <a:t>observations</a:t>
            </a:r>
            <a:r>
              <a:rPr lang="de-CH" sz="2400" dirty="0"/>
              <a:t>, ~30attributes)</a:t>
            </a:r>
          </a:p>
          <a:p>
            <a:endParaRPr lang="de-CH" sz="2400" dirty="0"/>
          </a:p>
          <a:p>
            <a:r>
              <a:rPr lang="de-CH" sz="2400" dirty="0"/>
              <a:t>1st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Explanatory</a:t>
            </a:r>
            <a:r>
              <a:rPr lang="de-CH" sz="2400" dirty="0"/>
              <a:t> Data Analysis </a:t>
            </a:r>
            <a:r>
              <a:rPr lang="de-CH" sz="2400" dirty="0" err="1"/>
              <a:t>and</a:t>
            </a:r>
            <a:r>
              <a:rPr lang="de-CH" sz="2400" dirty="0"/>
              <a:t> Variable </a:t>
            </a:r>
            <a:r>
              <a:rPr lang="de-CH" sz="2400" dirty="0" err="1"/>
              <a:t>Selection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2st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Modelling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applying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following</a:t>
            </a:r>
            <a:r>
              <a:rPr lang="de-CH" sz="2400" dirty="0"/>
              <a:t> </a:t>
            </a:r>
            <a:r>
              <a:rPr lang="de-CH" sz="2400" dirty="0" err="1"/>
              <a:t>methods</a:t>
            </a:r>
            <a:endParaRPr lang="de-CH" sz="2400" dirty="0"/>
          </a:p>
          <a:p>
            <a:pPr lvl="1"/>
            <a:r>
              <a:rPr lang="de-CH" sz="2200" dirty="0"/>
              <a:t>Classification </a:t>
            </a:r>
            <a:r>
              <a:rPr lang="de-CH" sz="2200" dirty="0" err="1"/>
              <a:t>Tree</a:t>
            </a:r>
            <a:endParaRPr lang="de-CH" sz="2200" dirty="0"/>
          </a:p>
          <a:p>
            <a:pPr lvl="1"/>
            <a:r>
              <a:rPr lang="de-CH" sz="2200" dirty="0"/>
              <a:t>Random Forest Method</a:t>
            </a:r>
          </a:p>
          <a:p>
            <a:pPr lvl="1"/>
            <a:r>
              <a:rPr lang="de-CH" sz="2200" dirty="0" err="1"/>
              <a:t>Neural</a:t>
            </a:r>
            <a:r>
              <a:rPr lang="de-CH" sz="2200" dirty="0"/>
              <a:t> Networks</a:t>
            </a:r>
          </a:p>
          <a:p>
            <a:r>
              <a:rPr lang="de-CH" sz="2400" dirty="0"/>
              <a:t>3st </a:t>
            </a:r>
            <a:r>
              <a:rPr lang="de-CH" sz="2400" dirty="0" err="1"/>
              <a:t>step</a:t>
            </a:r>
            <a:r>
              <a:rPr lang="de-CH" sz="2400" dirty="0"/>
              <a:t>: Goal</a:t>
            </a:r>
          </a:p>
          <a:p>
            <a:pPr lvl="1"/>
            <a:r>
              <a:rPr lang="de-CH" sz="2200" dirty="0" err="1"/>
              <a:t>Showing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</a:t>
            </a:r>
            <a:r>
              <a:rPr lang="de-CH" sz="2200" dirty="0" err="1"/>
              <a:t>appropriate</a:t>
            </a:r>
            <a:r>
              <a:rPr lang="de-CH" sz="2200" dirty="0"/>
              <a:t> Model</a:t>
            </a:r>
          </a:p>
          <a:p>
            <a:pPr lvl="1"/>
            <a:r>
              <a:rPr lang="de-CH" sz="2200" dirty="0"/>
              <a:t>Most </a:t>
            </a:r>
            <a:r>
              <a:rPr lang="de-CH" sz="2200" dirty="0" err="1"/>
              <a:t>important</a:t>
            </a:r>
            <a:r>
              <a:rPr lang="de-CH" sz="2200" dirty="0"/>
              <a:t> variables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IIa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Qualitative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399"/>
            <a:ext cx="9259146" cy="4927601"/>
          </a:xfrm>
        </p:spPr>
        <p:txBody>
          <a:bodyPr>
            <a:normAutofit/>
          </a:bodyPr>
          <a:lstStyle/>
          <a:p>
            <a:r>
              <a:rPr lang="de-CH" sz="2200" dirty="0" err="1"/>
              <a:t>Crosstabling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endParaRPr lang="de-CH" sz="2200" dirty="0"/>
          </a:p>
          <a:p>
            <a:r>
              <a:rPr lang="de-CH" sz="2200" dirty="0" err="1"/>
              <a:t>Significance</a:t>
            </a:r>
            <a:r>
              <a:rPr lang="de-CH" sz="2200" dirty="0"/>
              <a:t> Level: 95%  (</a:t>
            </a:r>
            <a:r>
              <a:rPr lang="de-CH" sz="2200" dirty="0" err="1"/>
              <a:t>Pearson’s</a:t>
            </a:r>
            <a:r>
              <a:rPr lang="de-CH" sz="2200" dirty="0"/>
              <a:t> Chi^2-Test)</a:t>
            </a:r>
          </a:p>
          <a:p>
            <a:r>
              <a:rPr lang="de-CH" sz="2200" dirty="0" err="1"/>
              <a:t>Finding</a:t>
            </a:r>
            <a:r>
              <a:rPr lang="de-CH" sz="2200" dirty="0"/>
              <a:t> </a:t>
            </a:r>
            <a:r>
              <a:rPr lang="de-CH" sz="2200" dirty="0" err="1"/>
              <a:t>significant</a:t>
            </a:r>
            <a:r>
              <a:rPr lang="de-CH" sz="2200" dirty="0"/>
              <a:t> </a:t>
            </a:r>
            <a:r>
              <a:rPr lang="de-CH" sz="2200" dirty="0" err="1"/>
              <a:t>correlations</a:t>
            </a:r>
            <a:r>
              <a:rPr lang="de-CH" sz="2200" dirty="0"/>
              <a:t> </a:t>
            </a:r>
            <a:r>
              <a:rPr lang="de-CH" sz="2200" dirty="0" err="1"/>
              <a:t>with</a:t>
            </a:r>
            <a:r>
              <a:rPr lang="de-CH" sz="2200" dirty="0"/>
              <a:t> </a:t>
            </a:r>
            <a:r>
              <a:rPr lang="de-CH" sz="2200" dirty="0" err="1"/>
              <a:t>credit</a:t>
            </a:r>
            <a:r>
              <a:rPr lang="de-CH" sz="2200" dirty="0"/>
              <a:t> </a:t>
            </a:r>
            <a:r>
              <a:rPr lang="de-CH" sz="2200" dirty="0" err="1"/>
              <a:t>rating</a:t>
            </a:r>
            <a:r>
              <a:rPr lang="de-CH" sz="2200" dirty="0"/>
              <a:t> </a:t>
            </a:r>
            <a:r>
              <a:rPr lang="de-CH" sz="2200" dirty="0" err="1"/>
              <a:t>for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r>
              <a:rPr lang="de-CH" sz="2200" dirty="0"/>
              <a:t>!</a:t>
            </a:r>
          </a:p>
          <a:p>
            <a:r>
              <a:rPr lang="de-CH" sz="2200" dirty="0" err="1"/>
              <a:t>Conservative</a:t>
            </a:r>
            <a:r>
              <a:rPr lang="de-CH" sz="2200" dirty="0"/>
              <a:t> </a:t>
            </a:r>
            <a:r>
              <a:rPr lang="de-CH" sz="2200" dirty="0" err="1"/>
              <a:t>approach</a:t>
            </a:r>
            <a:r>
              <a:rPr lang="de-CH" sz="2200" dirty="0"/>
              <a:t> (</a:t>
            </a:r>
            <a:r>
              <a:rPr lang="de-CH" sz="2200" dirty="0" err="1"/>
              <a:t>keeping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variables </a:t>
            </a:r>
            <a:r>
              <a:rPr lang="de-CH" sz="2200" dirty="0" err="1"/>
              <a:t>with</a:t>
            </a:r>
            <a:r>
              <a:rPr lang="de-CH" sz="2200" dirty="0"/>
              <a:t> </a:t>
            </a:r>
            <a:r>
              <a:rPr lang="de-CH" sz="2200" dirty="0" err="1"/>
              <a:t>categories</a:t>
            </a:r>
            <a:r>
              <a:rPr lang="de-CH" sz="2200" dirty="0"/>
              <a:t> &gt;3)</a:t>
            </a:r>
          </a:p>
          <a:p>
            <a:r>
              <a:rPr lang="de-CH" sz="2200" dirty="0" err="1"/>
              <a:t>Finally</a:t>
            </a:r>
            <a:r>
              <a:rPr lang="de-CH" sz="2200" dirty="0"/>
              <a:t> </a:t>
            </a:r>
            <a:r>
              <a:rPr lang="de-CH" sz="2200" dirty="0" err="1"/>
              <a:t>eliminating</a:t>
            </a:r>
            <a:r>
              <a:rPr lang="de-CH" sz="2200" dirty="0"/>
              <a:t> </a:t>
            </a:r>
            <a:r>
              <a:rPr lang="de-CH" sz="2200" dirty="0" err="1"/>
              <a:t>only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following</a:t>
            </a:r>
            <a:r>
              <a:rPr lang="de-CH" sz="2200" dirty="0"/>
              <a:t> </a:t>
            </a:r>
            <a:r>
              <a:rPr lang="de-CH" sz="2200" dirty="0" err="1"/>
              <a:t>covariates</a:t>
            </a:r>
            <a:r>
              <a:rPr lang="de-CH" sz="2200" dirty="0"/>
              <a:t> at </a:t>
            </a:r>
            <a:r>
              <a:rPr lang="de-CH" sz="2200" dirty="0" err="1"/>
              <a:t>this</a:t>
            </a:r>
            <a:r>
              <a:rPr lang="de-CH" sz="2200" dirty="0"/>
              <a:t> </a:t>
            </a:r>
            <a:r>
              <a:rPr lang="de-CH" sz="2200" dirty="0" err="1"/>
              <a:t>step</a:t>
            </a:r>
            <a:r>
              <a:rPr lang="de-CH" sz="22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FURNITURE			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MALE_DIV			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GUARANTOR			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NUM_CREDITS		TELEPHONE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NUM_DEPENDENTS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609600"/>
            <a:ext cx="8597295" cy="610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Boxplots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1930400"/>
            <a:ext cx="8670448" cy="492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Correlations</a:t>
            </a:r>
            <a:r>
              <a:rPr lang="de-CH" sz="2400" dirty="0"/>
              <a:t>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713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76504"/>
            <a:ext cx="7580948" cy="4062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7666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</a:t>
            </a:r>
            <a:r>
              <a:rPr lang="de-CH" sz="2400" dirty="0" err="1"/>
              <a:t>remaining</a:t>
            </a:r>
            <a:r>
              <a:rPr lang="de-CH" sz="2400" dirty="0"/>
              <a:t> 3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09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14600"/>
            <a:ext cx="7818120" cy="434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(all original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431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92963"/>
            <a:ext cx="6966857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844</Words>
  <Application>Microsoft Office PowerPoint</Application>
  <PresentationFormat>Breitbild</PresentationFormat>
  <Paragraphs>114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Trebuchet MS</vt:lpstr>
      <vt:lpstr>Wingdings 3</vt:lpstr>
      <vt:lpstr>Facette</vt:lpstr>
      <vt:lpstr>Homework in Seminar of  Applied Statistics</vt:lpstr>
      <vt:lpstr>Content</vt:lpstr>
      <vt:lpstr>I Introduction to the Problem </vt:lpstr>
      <vt:lpstr>IIa Exploratory Data Analysis: Qualitative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IIIa Modelling: Classification Tree  </vt:lpstr>
      <vt:lpstr>IIIb Modelling: Random Forest </vt:lpstr>
      <vt:lpstr>IV Conclusion: Model recommandation </vt:lpstr>
      <vt:lpstr>IV Conclusion: Most important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263</cp:revision>
  <dcterms:created xsi:type="dcterms:W3CDTF">2017-05-23T07:52:34Z</dcterms:created>
  <dcterms:modified xsi:type="dcterms:W3CDTF">2017-05-30T06:53:11Z</dcterms:modified>
</cp:coreProperties>
</file>