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1" r:id="rId9"/>
    <p:sldId id="262" r:id="rId10"/>
    <p:sldId id="263" r:id="rId11"/>
    <p:sldId id="270" r:id="rId12"/>
    <p:sldId id="264" r:id="rId13"/>
    <p:sldId id="267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1757-5ED1-6197-613F-9CB0DDDCB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4B404-5685-21B6-6623-EE6FFBA6C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AFACC-2591-086B-9734-1938CC35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42D-403D-4F6A-A7D9-A72DE5FCC6E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2207-791A-91E6-92A9-A04C2310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F5035-DF38-D79B-DFCC-143791B8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90BA-E50E-4322-A007-EA1E652D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8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7182-8828-E954-CB9B-4179D69F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FA0DD-E629-9478-017A-DB530DCCA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E12E-1076-2EB0-22B8-0E83BCE3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42D-403D-4F6A-A7D9-A72DE5FCC6E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6D9C-D850-D9DE-0A9E-52BBE0D1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472FA-705E-14E5-3215-6C97CEA8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90BA-E50E-4322-A007-EA1E652D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5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08942-4AF6-867E-BA04-A5EA729D3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D349D-DF9C-AB4E-743C-C59C4CBEF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9DAB2-1517-7EF1-8C39-F5BD321D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42D-403D-4F6A-A7D9-A72DE5FCC6E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3F43D-24B8-19DA-9AFA-7A951878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FD307-57DF-B2DA-141D-379D510D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90BA-E50E-4322-A007-EA1E652D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6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A683-DDB0-822B-7171-2EC381D6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4B6E-EA31-FA24-8AB6-DBBB4A1A5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5143A-D5DB-40EB-0273-1E30F080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42D-403D-4F6A-A7D9-A72DE5FCC6E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55761-D2FA-0A32-CDD2-8A07486B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B1F6C-B0F3-F903-4E50-51A86495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90BA-E50E-4322-A007-EA1E652D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3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102E-8767-7127-E967-C826F2BE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77472-0198-C56E-DA33-51773E9CF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E7018-BB9A-8960-E973-76597F2B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42D-403D-4F6A-A7D9-A72DE5FCC6E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F03BA-820A-45F1-F8FA-767779EC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3EDD0-28FC-DA5F-0C91-649CC920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90BA-E50E-4322-A007-EA1E652D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8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73E2-91D5-327F-B0DE-BB7D24E6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D15BD-5B59-4DC0-0BDB-A4066E475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F8110-159E-E2CE-F0D4-088964AF2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27F86-FBA0-E49A-31F1-2FC8CA69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42D-403D-4F6A-A7D9-A72DE5FCC6E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4070E-7F5E-D232-E4F9-A840AA75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A7C03-0C7A-BAA5-94FA-71CED9F9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90BA-E50E-4322-A007-EA1E652D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8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246A-C091-2747-249A-2506E7F2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3E1F1-F76A-6FC9-E9A3-E66C5045F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821D6-8691-0FF6-E37E-DE333F1E9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82E4C-7567-803D-056E-EE2C756E4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B4A740-C10A-F5AD-D0A8-84FA9C274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7856A-517E-21CC-2369-B0483A14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42D-403D-4F6A-A7D9-A72DE5FCC6E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55B09-4972-215E-F921-0463BE1F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E2F8A-015C-6C4B-0D12-26A7DB8B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90BA-E50E-4322-A007-EA1E652D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0CF8-E208-DEFE-099C-13157102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184FD-8C1B-64BC-18C1-513D8B2E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42D-403D-4F6A-A7D9-A72DE5FCC6E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E0BDD-E677-83BF-25AB-06EC16EE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F91A5-3AAC-7241-AD15-C5B6EB98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90BA-E50E-4322-A007-EA1E652D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0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EB835-E0BD-4774-846F-C9CB0C21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42D-403D-4F6A-A7D9-A72DE5FCC6E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EA2D5-1FA3-8AD4-81FC-59E94E26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2D10B-8F86-259D-6D81-FB8180DE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90BA-E50E-4322-A007-EA1E652D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3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CEA1-37C2-8BEA-54AE-9FA78117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3DC01-8FB4-CA5B-2A2B-4755475C1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BE6CD-975D-969A-1E4E-86C4A6BC5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068EB-270D-7576-7050-23F2C5E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42D-403D-4F6A-A7D9-A72DE5FCC6E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7580C-F7AA-794A-5908-8AF0F791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CF5AA-533C-CEBD-1C42-C9CD3699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90BA-E50E-4322-A007-EA1E652D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1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A462-12D1-1BCC-DD01-18D3E7AE8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52DAC-7779-5EF6-BD1F-4B2C0E381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B4A95-31C5-0136-FC80-041B8DFC1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36546-16E4-5520-4C1D-B2C4CDDA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42D-403D-4F6A-A7D9-A72DE5FCC6E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10C7A-88A9-BD7E-E8FE-3EA7FD71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B08AC-0B09-0879-7FDA-65848CC6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90BA-E50E-4322-A007-EA1E652D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5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691A8-4B92-4D10-4910-D381EFFF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4BFD4-B70A-A616-EC1B-ECEEB2B34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6BE74-7499-1983-9712-22C6548B4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4842D-403D-4F6A-A7D9-A72DE5FCC6E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6643-D993-D480-6B9A-6DF07F4CD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A033-6A1B-7C96-7CD3-F2CA2F179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590BA-E50E-4322-A007-EA1E652D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3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abdullah0a/comprehensive-weight-change-predi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F60B-E9CF-483D-0844-931F0F577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1613"/>
            <a:ext cx="9144000" cy="203835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Weight Change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53637-2697-0894-14E1-95BF47DF5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425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Using</a:t>
            </a:r>
            <a:r>
              <a:rPr lang="en-US" sz="2800" dirty="0"/>
              <a:t> </a:t>
            </a:r>
            <a:r>
              <a:rPr lang="en-US" sz="2800" b="0" i="0" dirty="0">
                <a:solidFill>
                  <a:srgbClr val="002060"/>
                </a:solidFill>
                <a:effectLst/>
                <a:latin typeface="Inter"/>
              </a:rPr>
              <a:t>dietary habits, physical activity levels, and lifestyle factors to predict weight change over time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DF86D-75EE-4E04-1DEA-0B50A34500B6}"/>
              </a:ext>
            </a:extLst>
          </p:cNvPr>
          <p:cNvSpPr txBox="1"/>
          <p:nvPr/>
        </p:nvSpPr>
        <p:spPr>
          <a:xfrm>
            <a:off x="995363" y="5386387"/>
            <a:ext cx="457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Rafi Qamar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 November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0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4772-5463-67CE-3BD8-79B19B81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Model Performance After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E28A3-3967-F216-70F7-39C803538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Training Results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R2 score: 0.998</a:t>
            </a:r>
          </a:p>
          <a:p>
            <a:pPr lvl="1"/>
            <a:r>
              <a:rPr lang="en-US" dirty="0"/>
              <a:t>Adjusted R2 score: 0.998</a:t>
            </a:r>
          </a:p>
          <a:p>
            <a:pPr lvl="1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MSE: 0.029, MAE: 0.002, RMSE: 0.044</a:t>
            </a:r>
          </a:p>
          <a:p>
            <a:r>
              <a:rPr lang="en-US" b="1" dirty="0"/>
              <a:t>Testing Results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R2 score: 0.944</a:t>
            </a:r>
          </a:p>
          <a:p>
            <a:pPr lvl="1"/>
            <a:r>
              <a:rPr lang="en-US" dirty="0"/>
              <a:t>Adjusted R2 score: 0.911</a:t>
            </a:r>
          </a:p>
          <a:p>
            <a:pPr lvl="1"/>
            <a:r>
              <a:rPr lang="en-US" dirty="0"/>
              <a:t>Significant reduction in MAE, MSE, and RMSE, showing improved accuracy and robustness.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0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70FD94-75BC-75BD-63E7-B28B455F9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814" y="0"/>
            <a:ext cx="10544174" cy="6857999"/>
          </a:xfrm>
        </p:spPr>
      </p:pic>
    </p:spTree>
    <p:extLst>
      <p:ext uri="{BB962C8B-B14F-4D97-AF65-F5344CB8AC3E}">
        <p14:creationId xmlns:p14="http://schemas.microsoft.com/office/powerpoint/2010/main" val="163620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7BE3-9225-C868-1BEE-66380D28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797D0-8FA4-7DD1-1F4D-AC240B174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Most Important Features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Sleep Quality (75.2%)</a:t>
            </a:r>
          </a:p>
          <a:p>
            <a:pPr lvl="1"/>
            <a:r>
              <a:rPr lang="en-US" dirty="0"/>
              <a:t>Stress Level (14.8%)</a:t>
            </a:r>
          </a:p>
          <a:p>
            <a:pPr lvl="1"/>
            <a:r>
              <a:rPr lang="en-US" dirty="0"/>
              <a:t>Duration (4.3%)</a:t>
            </a:r>
          </a:p>
          <a:p>
            <a:pPr lvl="1"/>
            <a:r>
              <a:rPr lang="en-US" dirty="0"/>
              <a:t>Daily Caloric Surplus/Deficit (3.9%)</a:t>
            </a:r>
          </a:p>
          <a:p>
            <a:r>
              <a:rPr lang="en-US" b="1" dirty="0"/>
              <a:t>Insights:</a:t>
            </a:r>
          </a:p>
          <a:p>
            <a:pPr lvl="1"/>
            <a:r>
              <a:rPr lang="en-US" dirty="0"/>
              <a:t>Sleep Quality and Stress Level are major predictors.</a:t>
            </a:r>
          </a:p>
          <a:p>
            <a:pPr lvl="1"/>
            <a:r>
              <a:rPr lang="en-US" dirty="0"/>
              <a:t>Caloric Surplus/Deficit and Duration have moderate influence.</a:t>
            </a:r>
          </a:p>
          <a:p>
            <a:pPr lvl="1"/>
            <a:r>
              <a:rPr lang="en-US" dirty="0"/>
              <a:t>Age, Gender, Current Weight have minimal predictive value.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245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E8B4FA-84B5-BDC5-4446-4A9557625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" y="128588"/>
            <a:ext cx="11530013" cy="6678176"/>
          </a:xfrm>
        </p:spPr>
      </p:pic>
    </p:spTree>
    <p:extLst>
      <p:ext uri="{BB962C8B-B14F-4D97-AF65-F5344CB8AC3E}">
        <p14:creationId xmlns:p14="http://schemas.microsoft.com/office/powerpoint/2010/main" val="187175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6DD9-F31F-3AFD-D55E-57097B5D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Recommendations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E994-8AC9-A701-2496-BA0BE1332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Improving Weight Management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Prioritize sleep quality improvement and stress management.</a:t>
            </a:r>
          </a:p>
          <a:p>
            <a:pPr lvl="1"/>
            <a:r>
              <a:rPr lang="en-US" dirty="0"/>
              <a:t>Regular physical activity and balanced caloric intake are essential.</a:t>
            </a:r>
          </a:p>
          <a:p>
            <a:pPr lvl="1"/>
            <a:r>
              <a:rPr lang="en-US" dirty="0"/>
              <a:t>Monitor progress regularly to make necessary adjustments.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97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6A5C-9E6E-03B5-3DAB-360EF89C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EAD4-6485-A88F-4FDE-D9BA3AFA3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Model predicts weight change effectively, with key factors identified.</a:t>
            </a:r>
          </a:p>
          <a:p>
            <a:pPr lvl="1"/>
            <a:r>
              <a:rPr lang="en-US" dirty="0"/>
              <a:t>Provides relevant advice based on user inputs and predicted weight change.</a:t>
            </a:r>
          </a:p>
          <a:p>
            <a:pPr lvl="1"/>
            <a:r>
              <a:rPr lang="en-US" dirty="0"/>
              <a:t>Hyperparameter tuning significantly improved model accuracy.</a:t>
            </a:r>
          </a:p>
          <a:p>
            <a:r>
              <a:rPr lang="en-US" b="1" dirty="0"/>
              <a:t>Future Work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Test model on a larger dataset for generalizability.</a:t>
            </a:r>
          </a:p>
          <a:p>
            <a:pPr lvl="1"/>
            <a:r>
              <a:rPr lang="en-US" dirty="0"/>
              <a:t>Explore additional features such as diet quality or genetic factors.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8305-A6AC-EFE5-AF59-C3DA13DF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2379-FA25-35C1-34ED-85085346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Predict weight change based on features like caloric intake, activity level, sleep quality, and stress.</a:t>
            </a:r>
          </a:p>
          <a:p>
            <a:r>
              <a:rPr lang="en-US" b="1" dirty="0"/>
              <a:t>Key Goal</a:t>
            </a:r>
            <a:r>
              <a:rPr lang="en-US" dirty="0"/>
              <a:t>: Identify influential factors to provide actionable key insights &amp; advice for weight management strategy.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8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3F88-F5EB-8EBC-5577-B7F321DD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9C51-2FC1-0662-1FE3-0073011EA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Dataset Source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Kaggle Link</a:t>
            </a:r>
            <a:endParaRPr lang="en-US" dirty="0"/>
          </a:p>
          <a:p>
            <a:r>
              <a:rPr lang="en-US" b="1" dirty="0"/>
              <a:t>Features Included</a:t>
            </a:r>
            <a:r>
              <a:rPr lang="en-US" dirty="0"/>
              <a:t>: Age, Gender, Current Weight, BMR, Daily Calories, Physical Activity Level, Sleep Quality, Stress Level, and more.</a:t>
            </a:r>
          </a:p>
          <a:p>
            <a:r>
              <a:rPr lang="en-US" b="1" dirty="0"/>
              <a:t>Sample Rows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3F1E11-41E0-4520-9850-ED3714C88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880" y="3705037"/>
            <a:ext cx="10049856" cy="2471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00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30D4-E961-3667-AD7B-E697649B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567D-A1C6-0025-E158-40F778C8E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Summary</a:t>
            </a:r>
            <a:r>
              <a:rPr lang="en-US" dirty="0"/>
              <a:t>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/>
              <a:t>100 entries with 13 columns.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/>
              <a:t>We have zero missing values and all data types are already correct.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Findings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Correlation analysis suggests weak relationships between individual features (e.g., Daily Caloric Surplus/Deficit and Weight Change).</a:t>
            </a:r>
          </a:p>
          <a:p>
            <a:pPr lvl="1"/>
            <a:r>
              <a:rPr lang="en-US" dirty="0"/>
              <a:t>Relationships may be interactive rather than linear.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6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82CAF-9BC7-8AA3-F0AA-2A31ACEED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3" y="414338"/>
            <a:ext cx="8086725" cy="63150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61F219-7DF3-D775-1D47-8BFB87712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784" y="623599"/>
            <a:ext cx="4058216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2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B3283F-7B7B-29F5-5A29-1E6E6886F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950" y="1"/>
            <a:ext cx="10487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4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BFB5-F0D7-1B60-7F75-719B7FEC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Feature Engineering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F54E-A4C0-A996-D6B3-C517F2A5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Outliers</a:t>
            </a:r>
            <a:r>
              <a:rPr lang="en-US" dirty="0"/>
              <a:t>: Yeo-Johnson transformation applied to Weight Change to reduce outlier effects.</a:t>
            </a:r>
          </a:p>
          <a:p>
            <a:r>
              <a:rPr lang="en-US" b="1" dirty="0"/>
              <a:t>New Features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Caloric Intake Per Weight</a:t>
            </a:r>
          </a:p>
          <a:p>
            <a:pPr lvl="1"/>
            <a:r>
              <a:rPr lang="en-US" dirty="0"/>
              <a:t>Physical Activity MET Value</a:t>
            </a:r>
          </a:p>
          <a:p>
            <a:pPr lvl="1"/>
            <a:r>
              <a:rPr lang="en-US" dirty="0"/>
              <a:t>Activity Weighted Calories</a:t>
            </a:r>
          </a:p>
          <a:p>
            <a:r>
              <a:rPr lang="en-US" b="1" dirty="0"/>
              <a:t>Dropped Columns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Final Weight (to avoid target leakage)</a:t>
            </a:r>
          </a:p>
          <a:p>
            <a:pPr lvl="1"/>
            <a:r>
              <a:rPr lang="en-US" dirty="0"/>
              <a:t>Redundant features (Caloric Intake Per Weight, Physical Activity Level, BMR)</a:t>
            </a:r>
          </a:p>
        </p:txBody>
      </p:sp>
    </p:spTree>
    <p:extLst>
      <p:ext uri="{BB962C8B-B14F-4D97-AF65-F5344CB8AC3E}">
        <p14:creationId xmlns:p14="http://schemas.microsoft.com/office/powerpoint/2010/main" val="152035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E26E-1689-60BF-4587-8A0F533D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62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Modeling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1AD0-E8B2-C4E5-488E-95D5F88F9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1"/>
            <a:ext cx="10515600" cy="542925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Models Tested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List models like Multi-Linear Regressor, Decision Tree, Random Forest, XGB, etc.</a:t>
            </a:r>
          </a:p>
          <a:p>
            <a:pPr lvl="1"/>
            <a:r>
              <a:rPr lang="en-US" b="1" dirty="0"/>
              <a:t>Evaluation Metrics</a:t>
            </a:r>
            <a:r>
              <a:rPr lang="en-US" dirty="0"/>
              <a:t>: R², Adjusted R², Mean Absolute Error (MAE), Mean Squared Error (MSE), Root Mean Squared Error (RMSE)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Best Model Pre-Optimization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XGB Regressor: Highest R² of 0.906, indicating strong predictive performance.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D86AD4-8E3B-E7F8-7535-8C5ED84B1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3071813"/>
            <a:ext cx="9801225" cy="2657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366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23DC-00FA-6AAB-7459-AF686FE2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D4AB-697D-C774-9121-B48BF059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Optimization Approach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Fine-tuned parameters using grid search (e.g., learning rate, max depth, subsample).</a:t>
            </a:r>
          </a:p>
          <a:p>
            <a:pPr lvl="1"/>
            <a:r>
              <a:rPr lang="en-US" dirty="0"/>
              <a:t>4860 fits performed for optimal settings.</a:t>
            </a:r>
          </a:p>
          <a:p>
            <a:r>
              <a:rPr lang="en-US" b="1" dirty="0"/>
              <a:t>Best Parameters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'</a:t>
            </a:r>
            <a:r>
              <a:rPr lang="en-US" dirty="0" err="1"/>
              <a:t>learning_rate</a:t>
            </a:r>
            <a:r>
              <a:rPr lang="en-US" dirty="0"/>
              <a:t>': 0.2,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'</a:t>
            </a:r>
            <a:r>
              <a:rPr lang="en-US" dirty="0" err="1"/>
              <a:t>max_depth</a:t>
            </a:r>
            <a:r>
              <a:rPr lang="en-US" dirty="0"/>
              <a:t>': 4,’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min_samples_leaf</a:t>
            </a:r>
            <a:r>
              <a:rPr lang="en-US" dirty="0"/>
              <a:t>': 1,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'</a:t>
            </a:r>
            <a:r>
              <a:rPr lang="en-US" dirty="0" err="1"/>
              <a:t>min_samples_split</a:t>
            </a:r>
            <a:r>
              <a:rPr lang="en-US" dirty="0"/>
              <a:t>': 2,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'</a:t>
            </a:r>
            <a:r>
              <a:rPr lang="en-US" dirty="0" err="1"/>
              <a:t>n_estimators</a:t>
            </a:r>
            <a:r>
              <a:rPr lang="en-US" dirty="0"/>
              <a:t>': 100,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'subsample': 0.9</a:t>
            </a:r>
          </a:p>
        </p:txBody>
      </p:sp>
    </p:spTree>
    <p:extLst>
      <p:ext uri="{BB962C8B-B14F-4D97-AF65-F5344CB8AC3E}">
        <p14:creationId xmlns:p14="http://schemas.microsoft.com/office/powerpoint/2010/main" val="286353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563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Inter</vt:lpstr>
      <vt:lpstr>Office Theme</vt:lpstr>
      <vt:lpstr>Weight Change Prediction Model</vt:lpstr>
      <vt:lpstr>Project Overview</vt:lpstr>
      <vt:lpstr>Data Overview</vt:lpstr>
      <vt:lpstr>Exploratory Data Analysis (EDA)</vt:lpstr>
      <vt:lpstr>PowerPoint Presentation</vt:lpstr>
      <vt:lpstr>PowerPoint Presentation</vt:lpstr>
      <vt:lpstr>Feature Engineering and Preprocessing</vt:lpstr>
      <vt:lpstr>Modeling Process</vt:lpstr>
      <vt:lpstr>Hyperparameter Tuning</vt:lpstr>
      <vt:lpstr>Model Performance After Optimization</vt:lpstr>
      <vt:lpstr>PowerPoint Presentation</vt:lpstr>
      <vt:lpstr>Feature Importance</vt:lpstr>
      <vt:lpstr>PowerPoint Presentation</vt:lpstr>
      <vt:lpstr>Recommendations 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Rafi Qamar</dc:creator>
  <cp:lastModifiedBy>Rafi Qamar</cp:lastModifiedBy>
  <cp:revision>2</cp:revision>
  <dcterms:created xsi:type="dcterms:W3CDTF">2024-11-13T13:13:03Z</dcterms:created>
  <dcterms:modified xsi:type="dcterms:W3CDTF">2024-11-13T16:49:19Z</dcterms:modified>
</cp:coreProperties>
</file>