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70" r:id="rId12"/>
    <p:sldId id="266" r:id="rId13"/>
    <p:sldId id="271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878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9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7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43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4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8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6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9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46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DF8BC-9C9E-43E5-B264-25EAD97A19DD}" type="datetimeFigureOut">
              <a:rPr lang="id-ID" smtClean="0"/>
              <a:t>15/07/2020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B765D1-1B8F-4A10-8F44-2698392885A2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8C6-47D8-47A8-9FCB-0600E80E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PROJECT DATA ANALYSIS FOR B2B RETAIL :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CUSTOMER ANALYTICS REPORT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81586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C529-3803-48EB-A2FB-04EC7156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 Sales xyz.com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5F621-4A2A-4E8D-A171-C825061B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b="1" dirty="0">
                <a:solidFill>
                  <a:schemeClr val="tx1"/>
                </a:solidFill>
              </a:rPr>
              <a:t>DISTINCT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CustomerID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filter data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createDate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dan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Januari</a:t>
            </a:r>
            <a:r>
              <a:rPr lang="en-US" dirty="0">
                <a:solidFill>
                  <a:schemeClr val="tx1"/>
                </a:solidFill>
              </a:rPr>
              <a:t> 2004 dan 30 </a:t>
            </a:r>
            <a:r>
              <a:rPr lang="en-US" dirty="0" err="1">
                <a:solidFill>
                  <a:schemeClr val="tx1"/>
                </a:solidFill>
              </a:rPr>
              <a:t>Juni</a:t>
            </a:r>
            <a:r>
              <a:rPr lang="en-US" dirty="0">
                <a:solidFill>
                  <a:schemeClr val="tx1"/>
                </a:solidFill>
              </a:rPr>
              <a:t> 2004.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subquery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query.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query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table orders_1 dan orders_2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3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C529-3803-48EB-A2FB-04EC7156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 Sales xyz.com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471D9-B7DA-4A5F-B4BE-4F8B5317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2704"/>
            <a:ext cx="3650932" cy="1944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5EF85-35CA-4696-94C5-E54226CDD8D7}"/>
              </a:ext>
            </a:extLst>
          </p:cNvPr>
          <p:cNvSpPr txBox="1"/>
          <p:nvPr/>
        </p:nvSpPr>
        <p:spPr>
          <a:xfrm>
            <a:off x="4670364" y="2718487"/>
            <a:ext cx="752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di xyz.com. Hasil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di xyz.com pada quarter-2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quarter-1.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043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D4CA-43FB-4C52-A875-DF652B9D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 </a:t>
            </a:r>
            <a:r>
              <a:rPr lang="en-US" dirty="0" err="1"/>
              <a:t>Produk</a:t>
            </a:r>
            <a:r>
              <a:rPr lang="en-US" dirty="0"/>
              <a:t> xyz.com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533F2-DA9E-4147-93A1-44E2B1F8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b="1" dirty="0">
                <a:solidFill>
                  <a:schemeClr val="tx1"/>
                </a:solidFill>
              </a:rPr>
              <a:t>DISTINCT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orderNumber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LEFT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karakter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productCode</a:t>
            </a:r>
            <a:r>
              <a:rPr lang="en-US" dirty="0">
                <a:solidFill>
                  <a:schemeClr val="tx1"/>
                </a:solidFill>
              </a:rPr>
              <a:t>”. 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subquery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query.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038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D4CA-43FB-4C52-A875-DF652B9D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 </a:t>
            </a:r>
            <a:r>
              <a:rPr lang="en-US" dirty="0" err="1"/>
              <a:t>Produk</a:t>
            </a:r>
            <a:r>
              <a:rPr lang="en-US" dirty="0"/>
              <a:t> xyz.com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BB784-2560-412A-9E69-FF03BF193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582"/>
            <a:ext cx="4516527" cy="3024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3C42FC-54B4-41A3-BDAF-2D4C4870790D}"/>
              </a:ext>
            </a:extLst>
          </p:cNvPr>
          <p:cNvSpPr txBox="1"/>
          <p:nvPr/>
        </p:nvSpPr>
        <p:spPr>
          <a:xfrm>
            <a:off x="5354727" y="2935918"/>
            <a:ext cx="6643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Hasil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pada quarter-2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S18, S24, dan S32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paling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500.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82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B779-9AA4-438C-B947-7E1EE7F2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xyz.com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5E67-EC1B-48DA-AB8B-16706732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b="1" dirty="0">
                <a:solidFill>
                  <a:schemeClr val="tx1"/>
                </a:solidFill>
              </a:rPr>
              <a:t>DISTINCT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customerID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subquery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query.</a:t>
            </a:r>
            <a:endParaRPr lang="en-US" b="1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11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B779-9AA4-438C-B947-7E1EE7F2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xyz.com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B9DA7-00EF-432A-A71A-3B58DF223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1000"/>
            <a:ext cx="3366000" cy="1836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C9465-A6AE-4EFF-83E4-52F6C383EEAA}"/>
              </a:ext>
            </a:extLst>
          </p:cNvPr>
          <p:cNvSpPr txBox="1"/>
          <p:nvPr/>
        </p:nvSpPr>
        <p:spPr>
          <a:xfrm>
            <a:off x="4204200" y="2722514"/>
            <a:ext cx="780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Kembali (Retention customer) pada xyz.com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pada quarter-2. Hasil retention customer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24% </a:t>
            </a:r>
            <a:r>
              <a:rPr lang="en-US" dirty="0" err="1"/>
              <a:t>dari</a:t>
            </a:r>
            <a:r>
              <a:rPr lang="en-US" dirty="0"/>
              <a:t> total customer pada quarter-1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pada quarter-2.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666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B5BC-AF2D-4ADE-A6B5-C6B467AF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5B0-4A3B-43DA-92FF-1951447C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Performance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dan revenue xyz.com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r>
              <a:rPr lang="en-US" dirty="0">
                <a:solidFill>
                  <a:schemeClr val="tx1"/>
                </a:solidFill>
              </a:rPr>
              <a:t> pada quarter-2.</a:t>
            </a:r>
          </a:p>
          <a:p>
            <a:pPr algn="just"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Pertumbuhan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customers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xyz.com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r>
              <a:rPr lang="en-US" dirty="0">
                <a:solidFill>
                  <a:schemeClr val="tx1"/>
                </a:solidFill>
              </a:rPr>
              <a:t> pada quarter-2.</a:t>
            </a:r>
          </a:p>
          <a:p>
            <a:pPr algn="just"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Penurunan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customers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 xyz.com yang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dibandingkan</a:t>
            </a:r>
            <a:r>
              <a:rPr lang="en-US" dirty="0">
                <a:solidFill>
                  <a:schemeClr val="tx1"/>
                </a:solidFill>
              </a:rPr>
              <a:t> quarter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Category product S18 dan S24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performa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pada quarter-2.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Retention rate pada quarter-2 </a:t>
            </a:r>
            <a:r>
              <a:rPr lang="en-US" dirty="0" err="1">
                <a:solidFill>
                  <a:schemeClr val="tx1"/>
                </a:solidFill>
              </a:rPr>
              <a:t>relatif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rendah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24%.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72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BC2B-3B4C-407E-AEAE-BA62639C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34C-687E-4ED7-9568-1E32F4C2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xyz.com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rintisan</a:t>
            </a:r>
            <a:r>
              <a:rPr lang="en-US" dirty="0">
                <a:solidFill>
                  <a:schemeClr val="tx1"/>
                </a:solidFill>
              </a:rPr>
              <a:t> B2B.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xyz.com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data.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xyz.com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review performance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selama</a:t>
            </a:r>
            <a:r>
              <a:rPr lang="en-US" dirty="0">
                <a:solidFill>
                  <a:schemeClr val="tx1"/>
                </a:solidFill>
              </a:rPr>
              <a:t> quarter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quarter.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18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2710-1BB4-4C33-A5FA-3CDC46AE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di-review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FC51-7845-4460-A8AE-C633BA6F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Pertumbuhan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xyz.com.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Pertumbuhan</a:t>
            </a:r>
            <a:r>
              <a:rPr lang="en-US" dirty="0">
                <a:solidFill>
                  <a:schemeClr val="tx1"/>
                </a:solidFill>
              </a:rPr>
              <a:t> customers xyz.com.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Performa sales xyz.com.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Performa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xyz.com.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Loyalitas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konsumen</a:t>
            </a:r>
            <a:r>
              <a:rPr lang="en-US" dirty="0">
                <a:solidFill>
                  <a:schemeClr val="tx1"/>
                </a:solidFill>
              </a:rPr>
              <a:t> xyz.com.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9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4B8B-A148-4B6A-B8A5-FF685342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8786-B3AC-4037-8F3D-9680529E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Orders_1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quarter 1 (Jan – Mar 2004)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Orders_2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periode</a:t>
            </a:r>
            <a:r>
              <a:rPr lang="en-US" dirty="0">
                <a:solidFill>
                  <a:schemeClr val="tx1"/>
                </a:solidFill>
              </a:rPr>
              <a:t> quarter 2 (Apr – Jun 2004)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customer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profil</a:t>
            </a:r>
            <a:r>
              <a:rPr lang="en-US" dirty="0">
                <a:solidFill>
                  <a:schemeClr val="tx1"/>
                </a:solidFill>
              </a:rPr>
              <a:t> customer yang </a:t>
            </a:r>
            <a:r>
              <a:rPr lang="en-US" dirty="0" err="1">
                <a:solidFill>
                  <a:schemeClr val="tx1"/>
                </a:solidFill>
              </a:rPr>
              <a:t>mendaftar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customer xyz.com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6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53634-DD0C-44DA-AB17-C0ECC0B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Diagram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82008-E259-4FFF-8402-E1C888550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26" y="2028432"/>
            <a:ext cx="6912000" cy="3267710"/>
          </a:xfrm>
        </p:spPr>
      </p:pic>
    </p:spTree>
    <p:extLst>
      <p:ext uri="{BB962C8B-B14F-4D97-AF65-F5344CB8AC3E}">
        <p14:creationId xmlns:p14="http://schemas.microsoft.com/office/powerpoint/2010/main" val="35663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6AAC-7352-46E6-B90F-75FDA031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xyz.com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3952-B874-4689-AFEF-D97B4FB7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penjumlahan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>
                <a:solidFill>
                  <a:schemeClr val="tx1"/>
                </a:solidFill>
              </a:rPr>
              <a:t>quantity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aggregate </a:t>
            </a:r>
            <a:r>
              <a:rPr lang="en-US" b="1" dirty="0">
                <a:solidFill>
                  <a:schemeClr val="tx1"/>
                </a:solidFill>
              </a:rPr>
              <a:t>sum().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>
                <a:solidFill>
                  <a:schemeClr val="tx1"/>
                </a:solidFill>
              </a:rPr>
              <a:t>quantity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priceEach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menjumlahkan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>
                <a:solidFill>
                  <a:schemeClr val="tx1"/>
                </a:solidFill>
              </a:rPr>
              <a:t>revenue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WHERE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filter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>
                <a:solidFill>
                  <a:schemeClr val="tx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” dan status order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dirty="0">
                <a:solidFill>
                  <a:schemeClr val="tx1"/>
                </a:solidFill>
              </a:rPr>
              <a:t>Shipped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pada table </a:t>
            </a:r>
            <a:r>
              <a:rPr lang="en-US" b="1" dirty="0">
                <a:solidFill>
                  <a:schemeClr val="tx1"/>
                </a:solidFill>
              </a:rPr>
              <a:t>Orders_1</a:t>
            </a:r>
            <a:r>
              <a:rPr lang="en-US" dirty="0">
                <a:solidFill>
                  <a:schemeClr val="tx1"/>
                </a:solidFill>
              </a:rPr>
              <a:t> dan table </a:t>
            </a:r>
            <a:r>
              <a:rPr lang="en-US" b="1" dirty="0">
                <a:solidFill>
                  <a:schemeClr val="tx1"/>
                </a:solidFill>
              </a:rPr>
              <a:t>Orders_2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E316-84FC-4141-BC47-67905BDA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xyz.com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912D6-6893-42F3-AF4C-B9DA933C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92" y="2565000"/>
            <a:ext cx="4504613" cy="172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2C43-298A-4880-9F88-0AFB8AB8EE56}"/>
              </a:ext>
            </a:extLst>
          </p:cNvPr>
          <p:cNvSpPr txBox="1"/>
          <p:nvPr/>
        </p:nvSpPr>
        <p:spPr>
          <a:xfrm>
            <a:off x="5268673" y="1984233"/>
            <a:ext cx="6593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Performa </a:t>
            </a:r>
            <a:r>
              <a:rPr lang="en-US" dirty="0" err="1"/>
              <a:t>penjualan</a:t>
            </a:r>
            <a:r>
              <a:rPr lang="en-US" dirty="0"/>
              <a:t> xyz.com pada quarter-2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pada </a:t>
            </a:r>
            <a:r>
              <a:rPr lang="en-US" dirty="0" err="1"/>
              <a:t>periode</a:t>
            </a:r>
            <a:r>
              <a:rPr lang="en-US" dirty="0"/>
              <a:t> quarter-1.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xyz.com pada quarter-2 </a:t>
            </a:r>
            <a:r>
              <a:rPr lang="en-US" dirty="0" err="1"/>
              <a:t>mengakibatkan</a:t>
            </a:r>
            <a:r>
              <a:rPr lang="en-US" dirty="0"/>
              <a:t> revenue yang </a:t>
            </a:r>
            <a:r>
              <a:rPr lang="en-US" dirty="0" err="1"/>
              <a:t>diperoleh</a:t>
            </a:r>
            <a:r>
              <a:rPr lang="en-US" dirty="0"/>
              <a:t> juga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revenue pada quarter-1.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Persentase</a:t>
            </a:r>
            <a:r>
              <a:rPr lang="en-US" b="0" i="0" dirty="0">
                <a:effectLst/>
              </a:rPr>
              <a:t> Growth </a:t>
            </a:r>
            <a:r>
              <a:rPr lang="en-US" b="0" i="0" dirty="0" err="1">
                <a:effectLst/>
              </a:rPr>
              <a:t>Penjualan</a:t>
            </a:r>
            <a:r>
              <a:rPr lang="en-US" b="0" i="0" dirty="0">
                <a:effectLst/>
              </a:rPr>
              <a:t> = (6717 – 8694) / 8694 = -22%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Persentase</a:t>
            </a:r>
            <a:r>
              <a:rPr lang="en-US" b="0" i="0" dirty="0">
                <a:effectLst/>
              </a:rPr>
              <a:t> Growth Revenue = (607548320 – 799579310) / 799579310 = -24%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Terjadi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penurunan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penjualan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sebesar</a:t>
            </a:r>
            <a:r>
              <a:rPr lang="en-US" b="0" i="0" dirty="0">
                <a:effectLst/>
              </a:rPr>
              <a:t> 22% pada quarter-2 dan revenue yang </a:t>
            </a:r>
            <a:r>
              <a:rPr lang="en-US" b="0" i="0" dirty="0" err="1">
                <a:effectLst/>
              </a:rPr>
              <a:t>dihasilkan</a:t>
            </a:r>
            <a:r>
              <a:rPr lang="en-US" b="0" i="0" dirty="0">
                <a:effectLst/>
              </a:rPr>
              <a:t> juga </a:t>
            </a:r>
            <a:r>
              <a:rPr lang="en-US" b="0" i="0" dirty="0" err="1">
                <a:effectLst/>
              </a:rPr>
              <a:t>mengalami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penurunan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sebesar</a:t>
            </a:r>
            <a:r>
              <a:rPr lang="en-US" b="0" i="0" dirty="0">
                <a:effectLst/>
              </a:rPr>
              <a:t> 24%.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4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AE4-065D-45F8-A14B-FDF7E3E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Pertumbuhan</a:t>
            </a:r>
            <a:r>
              <a:rPr lang="en-US" dirty="0"/>
              <a:t> Customers xyz.com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63B4-9933-47EF-93EE-2BA8D7C5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b="1" dirty="0">
                <a:solidFill>
                  <a:schemeClr val="tx1"/>
                </a:solidFill>
              </a:rPr>
              <a:t>DISTINCT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CustomerID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filter data pada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createDate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dan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Januari</a:t>
            </a:r>
            <a:r>
              <a:rPr lang="en-US" dirty="0">
                <a:solidFill>
                  <a:schemeClr val="tx1"/>
                </a:solidFill>
              </a:rPr>
              <a:t> 2004 dan 30 </a:t>
            </a:r>
            <a:r>
              <a:rPr lang="en-US" dirty="0" err="1">
                <a:solidFill>
                  <a:schemeClr val="tx1"/>
                </a:solidFill>
              </a:rPr>
              <a:t>Juni</a:t>
            </a:r>
            <a:r>
              <a:rPr lang="en-US" dirty="0">
                <a:solidFill>
                  <a:schemeClr val="tx1"/>
                </a:solidFill>
              </a:rPr>
              <a:t> 2004.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QUARTER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quarter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createDate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subquery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query.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0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AE4-065D-45F8-A14B-FDF7E3E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Pertumbuhan</a:t>
            </a:r>
            <a:r>
              <a:rPr lang="en-US" dirty="0"/>
              <a:t> Customers xyz.com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AF1EE-44BD-49B4-85F2-7BCA228C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2341"/>
            <a:ext cx="4098643" cy="2016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6FFDC-CD08-409A-A5AC-022A8238E3D4}"/>
              </a:ext>
            </a:extLst>
          </p:cNvPr>
          <p:cNvSpPr txBox="1"/>
          <p:nvPr/>
        </p:nvSpPr>
        <p:spPr>
          <a:xfrm>
            <a:off x="4629665" y="3637175"/>
            <a:ext cx="7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pada xyz.com juga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pada quarter-2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quarter-1.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0548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</TotalTime>
  <Words>706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PROJECT DATA ANALYSIS FOR B2B RETAIL :  CUSTOMER ANALYTICS REPORT</vt:lpstr>
      <vt:lpstr>Latar Belakang</vt:lpstr>
      <vt:lpstr>Hal-hal yang akan di-review</vt:lpstr>
      <vt:lpstr>Tabel yang Digunakan</vt:lpstr>
      <vt:lpstr>Table Diagram</vt:lpstr>
      <vt:lpstr>Pertumbuhan Penjualan xyz.com</vt:lpstr>
      <vt:lpstr>Pertumbuhan Penjualan xyz.com</vt:lpstr>
      <vt:lpstr>Pertumbuhan Customers xyz.com</vt:lpstr>
      <vt:lpstr>Pertumbuhan Customers xyz.com</vt:lpstr>
      <vt:lpstr>Performa Sales xyz.com</vt:lpstr>
      <vt:lpstr>Performa Sales xyz.com</vt:lpstr>
      <vt:lpstr>Performa Produk xyz.com</vt:lpstr>
      <vt:lpstr>Performa Produk xyz.com</vt:lpstr>
      <vt:lpstr>Loyalitas Konsumen xyz.com</vt:lpstr>
      <vt:lpstr>Loyalitas Konsumen xyz.com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ANALYSIS FOR B2B RETAIL :  CUSTOMER ANALYTICS REPORT</dc:title>
  <dc:creator>Rafi W</dc:creator>
  <cp:lastModifiedBy>Rafi W</cp:lastModifiedBy>
  <cp:revision>17</cp:revision>
  <dcterms:created xsi:type="dcterms:W3CDTF">2020-07-10T09:31:07Z</dcterms:created>
  <dcterms:modified xsi:type="dcterms:W3CDTF">2020-07-15T03:57:16Z</dcterms:modified>
</cp:coreProperties>
</file>