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5/30/2021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Bitcoin </a:t>
            </a:r>
            <a:r>
              <a:rPr lang="en-US" dirty="0" smtClean="0"/>
              <a:t>Analysis and Forecasting Using Time Series Models</a:t>
            </a:r>
            <a:endParaRPr lang="en-US" dirty="0"/>
          </a:p>
        </p:txBody>
      </p:sp>
      <p:sp>
        <p:nvSpPr>
          <p:cNvPr id="3" name="Subtitle 2"/>
          <p:cNvSpPr>
            <a:spLocks noGrp="1"/>
          </p:cNvSpPr>
          <p:nvPr>
            <p:ph type="subTitle" idx="1"/>
          </p:nvPr>
        </p:nvSpPr>
        <p:spPr/>
        <p:txBody>
          <a:bodyPr/>
          <a:lstStyle/>
          <a:p>
            <a:r>
              <a:rPr lang="en-US" dirty="0" smtClean="0"/>
              <a:t>Group Partners: </a:t>
            </a:r>
            <a:r>
              <a:rPr lang="en-US" dirty="0" err="1" smtClean="0"/>
              <a:t>Rafia</a:t>
            </a:r>
            <a:r>
              <a:rPr lang="en-US" dirty="0" smtClean="0"/>
              <a:t> </a:t>
            </a:r>
          </a:p>
          <a:p>
            <a:r>
              <a:rPr lang="en-US" dirty="0"/>
              <a:t> </a:t>
            </a:r>
            <a:r>
              <a:rPr lang="en-US" dirty="0" smtClean="0"/>
              <a:t>                            Almas Ayesha Ansari (k201313)</a:t>
            </a:r>
          </a:p>
          <a:p>
            <a:endParaRPr lang="en-US" dirty="0"/>
          </a:p>
        </p:txBody>
      </p:sp>
    </p:spTree>
    <p:extLst>
      <p:ext uri="{BB962C8B-B14F-4D97-AF65-F5344CB8AC3E}">
        <p14:creationId xmlns:p14="http://schemas.microsoft.com/office/powerpoint/2010/main" val="1599264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ARCH MODEL RETURNS</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9213" y="2802535"/>
            <a:ext cx="8915400" cy="3044473"/>
          </a:xfrm>
        </p:spPr>
      </p:pic>
    </p:spTree>
    <p:extLst>
      <p:ext uri="{BB962C8B-B14F-4D97-AF65-F5344CB8AC3E}">
        <p14:creationId xmlns:p14="http://schemas.microsoft.com/office/powerpoint/2010/main" val="3488444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ARCH MODEL VOLATILITY</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9213" y="2661906"/>
            <a:ext cx="8915400" cy="2721638"/>
          </a:xfrm>
        </p:spPr>
      </p:pic>
    </p:spTree>
    <p:extLst>
      <p:ext uri="{BB962C8B-B14F-4D97-AF65-F5344CB8AC3E}">
        <p14:creationId xmlns:p14="http://schemas.microsoft.com/office/powerpoint/2010/main" val="2344811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ARCH MODEL PACF OF RETURNS</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3504" y="2613024"/>
            <a:ext cx="6604671" cy="3852169"/>
          </a:xfrm>
        </p:spPr>
      </p:pic>
    </p:spTree>
    <p:extLst>
      <p:ext uri="{BB962C8B-B14F-4D97-AF65-F5344CB8AC3E}">
        <p14:creationId xmlns:p14="http://schemas.microsoft.com/office/powerpoint/2010/main" val="1062423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ARCH MODEL PACF OF SQUARED RETURNS</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9414" y="2660650"/>
            <a:ext cx="6369699" cy="3624240"/>
          </a:xfrm>
        </p:spPr>
      </p:pic>
    </p:spTree>
    <p:extLst>
      <p:ext uri="{BB962C8B-B14F-4D97-AF65-F5344CB8AC3E}">
        <p14:creationId xmlns:p14="http://schemas.microsoft.com/office/powerpoint/2010/main" val="4120775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ARCH MODEL SUMMARY</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6991" y="2133600"/>
            <a:ext cx="7134895" cy="4499020"/>
          </a:xfrm>
        </p:spPr>
      </p:pic>
    </p:spTree>
    <p:extLst>
      <p:ext uri="{BB962C8B-B14F-4D97-AF65-F5344CB8AC3E}">
        <p14:creationId xmlns:p14="http://schemas.microsoft.com/office/powerpoint/2010/main" val="1012539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ARCH MODEL RESULTS</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7746" y="2133599"/>
            <a:ext cx="7392474" cy="4318715"/>
          </a:xfrm>
        </p:spPr>
      </p:pic>
    </p:spTree>
    <p:extLst>
      <p:ext uri="{BB962C8B-B14F-4D97-AF65-F5344CB8AC3E}">
        <p14:creationId xmlns:p14="http://schemas.microsoft.com/office/powerpoint/2010/main" val="1702351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GARCH MODEL</a:t>
            </a:r>
            <a:endParaRPr lang="en-US" b="1" u="sng" dirty="0"/>
          </a:p>
        </p:txBody>
      </p:sp>
      <p:sp>
        <p:nvSpPr>
          <p:cNvPr id="3" name="Content Placeholder 2"/>
          <p:cNvSpPr>
            <a:spLocks noGrp="1"/>
          </p:cNvSpPr>
          <p:nvPr>
            <p:ph idx="1"/>
          </p:nvPr>
        </p:nvSpPr>
        <p:spPr/>
        <p:txBody>
          <a:bodyPr/>
          <a:lstStyle/>
          <a:p>
            <a:r>
              <a:rPr lang="en-US" dirty="0" smtClean="0"/>
              <a:t>GARCH MODEL is an generalized autoregressive conditionally heteroscedastic model.</a:t>
            </a:r>
          </a:p>
          <a:p>
            <a:r>
              <a:rPr lang="en-US" dirty="0" smtClean="0"/>
              <a:t>The goal of GARCH model is to provide volatility measures for </a:t>
            </a:r>
            <a:r>
              <a:rPr lang="en-US" dirty="0" err="1" smtClean="0"/>
              <a:t>hetrocedastic</a:t>
            </a:r>
            <a:r>
              <a:rPr lang="en-US" dirty="0" smtClean="0"/>
              <a:t> time series data. </a:t>
            </a:r>
            <a:endParaRPr lang="en-US" dirty="0"/>
          </a:p>
        </p:txBody>
      </p:sp>
    </p:spTree>
    <p:extLst>
      <p:ext uri="{BB962C8B-B14F-4D97-AF65-F5344CB8AC3E}">
        <p14:creationId xmlns:p14="http://schemas.microsoft.com/office/powerpoint/2010/main" val="3819447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GARCH MODEL SUMMARY</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8285" y="2185115"/>
            <a:ext cx="7151179" cy="4331594"/>
          </a:xfrm>
        </p:spPr>
      </p:pic>
    </p:spTree>
    <p:extLst>
      <p:ext uri="{BB962C8B-B14F-4D97-AF65-F5344CB8AC3E}">
        <p14:creationId xmlns:p14="http://schemas.microsoft.com/office/powerpoint/2010/main" val="523713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Models</a:t>
            </a:r>
            <a:endParaRPr lang="en-US" dirty="0"/>
          </a:p>
        </p:txBody>
      </p:sp>
      <p:sp>
        <p:nvSpPr>
          <p:cNvPr id="3" name="Content Placeholder 2"/>
          <p:cNvSpPr>
            <a:spLocks noGrp="1"/>
          </p:cNvSpPr>
          <p:nvPr>
            <p:ph idx="1"/>
          </p:nvPr>
        </p:nvSpPr>
        <p:spPr/>
        <p:txBody>
          <a:bodyPr/>
          <a:lstStyle/>
          <a:p>
            <a:r>
              <a:rPr lang="en-US" dirty="0" smtClean="0"/>
              <a:t>FB_PROPHET</a:t>
            </a:r>
          </a:p>
          <a:p>
            <a:r>
              <a:rPr lang="en-US" dirty="0" smtClean="0"/>
              <a:t>ARIMA MODEL</a:t>
            </a:r>
          </a:p>
          <a:p>
            <a:r>
              <a:rPr lang="en-US" dirty="0" smtClean="0"/>
              <a:t>SARIMA MODEL</a:t>
            </a:r>
          </a:p>
          <a:p>
            <a:r>
              <a:rPr lang="en-US" dirty="0" smtClean="0"/>
              <a:t>ARCH MODEL</a:t>
            </a:r>
          </a:p>
        </p:txBody>
      </p:sp>
    </p:spTree>
    <p:extLst>
      <p:ext uri="{BB962C8B-B14F-4D97-AF65-F5344CB8AC3E}">
        <p14:creationId xmlns:p14="http://schemas.microsoft.com/office/powerpoint/2010/main" val="1160976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FB PROPHET MODEL</a:t>
            </a:r>
            <a:endParaRPr lang="en-US" b="1" u="sng" dirty="0"/>
          </a:p>
        </p:txBody>
      </p:sp>
      <p:sp>
        <p:nvSpPr>
          <p:cNvPr id="3" name="Content Placeholder 2"/>
          <p:cNvSpPr>
            <a:spLocks noGrp="1"/>
          </p:cNvSpPr>
          <p:nvPr>
            <p:ph idx="1"/>
          </p:nvPr>
        </p:nvSpPr>
        <p:spPr/>
        <p:txBody>
          <a:bodyPr/>
          <a:lstStyle/>
          <a:p>
            <a:r>
              <a:rPr lang="en-US" dirty="0"/>
              <a:t>Prophet is a procedure for forecasting time series data based on an additive model where non-linear trends are fit with yearly, weekly, and daily seasonality, plus holiday effects. It works best with time series that have strong seasonal effects and several seasons of historical data. Prophet is robust to missing data and shifts in the trend, and typically handles outliers well.</a:t>
            </a:r>
            <a:endParaRPr lang="en-US" dirty="0"/>
          </a:p>
        </p:txBody>
      </p:sp>
    </p:spTree>
    <p:extLst>
      <p:ext uri="{BB962C8B-B14F-4D97-AF65-F5344CB8AC3E}">
        <p14:creationId xmlns:p14="http://schemas.microsoft.com/office/powerpoint/2010/main" val="3434899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ARIMA MODEL</a:t>
            </a:r>
            <a:endParaRPr lang="en-US" b="1" u="sng"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74191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SARIMA MODEL</a:t>
            </a:r>
            <a:endParaRPr lang="en-US" b="1" u="sng" dirty="0"/>
          </a:p>
        </p:txBody>
      </p:sp>
      <p:sp>
        <p:nvSpPr>
          <p:cNvPr id="3" name="Content Placeholder 2"/>
          <p:cNvSpPr>
            <a:spLocks noGrp="1"/>
          </p:cNvSpPr>
          <p:nvPr>
            <p:ph idx="1"/>
          </p:nvPr>
        </p:nvSpPr>
        <p:spPr/>
        <p:txBody>
          <a:bodyPr/>
          <a:lstStyle/>
          <a:p>
            <a:r>
              <a:rPr lang="en-US" dirty="0" smtClean="0"/>
              <a:t>It is an seasonal autoregressive Integrated moving average model.</a:t>
            </a:r>
          </a:p>
          <a:p>
            <a:r>
              <a:rPr lang="en-US" dirty="0" smtClean="0"/>
              <a:t>It is an advanced version of ARIMA.</a:t>
            </a:r>
          </a:p>
          <a:p>
            <a:r>
              <a:rPr lang="en-US" dirty="0" smtClean="0"/>
              <a:t>It is based on Seasonal Trends.</a:t>
            </a:r>
          </a:p>
          <a:p>
            <a:r>
              <a:rPr lang="en-US" dirty="0" smtClean="0"/>
              <a:t>SARIMA Parameters are (P,D,Q) </a:t>
            </a:r>
          </a:p>
          <a:p>
            <a:r>
              <a:rPr lang="en-US" dirty="0" smtClean="0"/>
              <a:t>Where P indicates number of autoregressive terms , Q indicates number of moving average terms and D indicates seasonality. </a:t>
            </a:r>
            <a:endParaRPr lang="en-US" dirty="0"/>
          </a:p>
        </p:txBody>
      </p:sp>
    </p:spTree>
    <p:extLst>
      <p:ext uri="{BB962C8B-B14F-4D97-AF65-F5344CB8AC3E}">
        <p14:creationId xmlns:p14="http://schemas.microsoft.com/office/powerpoint/2010/main" val="2763728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SARIMA MODEL SUMMARY</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2135" y="2133599"/>
            <a:ext cx="8963696" cy="4550535"/>
          </a:xfrm>
        </p:spPr>
      </p:pic>
    </p:spTree>
    <p:extLst>
      <p:ext uri="{BB962C8B-B14F-4D97-AF65-F5344CB8AC3E}">
        <p14:creationId xmlns:p14="http://schemas.microsoft.com/office/powerpoint/2010/main" val="4219702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SARIMA MODEL PREDICTIONS</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1825" y="2702439"/>
            <a:ext cx="5215944" cy="355669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5728" y="2702440"/>
            <a:ext cx="5019675" cy="3556694"/>
          </a:xfrm>
          <a:prstGeom prst="rect">
            <a:avLst/>
          </a:prstGeom>
        </p:spPr>
      </p:pic>
    </p:spTree>
    <p:extLst>
      <p:ext uri="{BB962C8B-B14F-4D97-AF65-F5344CB8AC3E}">
        <p14:creationId xmlns:p14="http://schemas.microsoft.com/office/powerpoint/2010/main" val="777523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FORECASTING OF SARIMA MODEL</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2465387"/>
            <a:ext cx="7787738" cy="3922534"/>
          </a:xfrm>
        </p:spPr>
      </p:pic>
    </p:spTree>
    <p:extLst>
      <p:ext uri="{BB962C8B-B14F-4D97-AF65-F5344CB8AC3E}">
        <p14:creationId xmlns:p14="http://schemas.microsoft.com/office/powerpoint/2010/main" val="288052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ARCH MODEL</a:t>
            </a:r>
            <a:endParaRPr lang="en-US" b="1" u="sng" dirty="0"/>
          </a:p>
        </p:txBody>
      </p:sp>
      <p:sp>
        <p:nvSpPr>
          <p:cNvPr id="3" name="Content Placeholder 2"/>
          <p:cNvSpPr>
            <a:spLocks noGrp="1"/>
          </p:cNvSpPr>
          <p:nvPr>
            <p:ph idx="1"/>
          </p:nvPr>
        </p:nvSpPr>
        <p:spPr/>
        <p:txBody>
          <a:bodyPr/>
          <a:lstStyle/>
          <a:p>
            <a:r>
              <a:rPr lang="en-US" dirty="0" smtClean="0"/>
              <a:t>ARCH MODEL is an autoregressive conditionally heteroscedastic model which is used for the variance of a time series.</a:t>
            </a:r>
          </a:p>
          <a:p>
            <a:r>
              <a:rPr lang="en-US" dirty="0" smtClean="0"/>
              <a:t>ARCH MODEL is used to describe changing, possibly volatile variance.</a:t>
            </a:r>
          </a:p>
          <a:p>
            <a:r>
              <a:rPr lang="en-US" dirty="0" smtClean="0"/>
              <a:t>Although ARCH model could be used to describe a gradually increasing variance over time.  </a:t>
            </a:r>
            <a:endParaRPr lang="en-US" dirty="0"/>
          </a:p>
        </p:txBody>
      </p:sp>
    </p:spTree>
    <p:extLst>
      <p:ext uri="{BB962C8B-B14F-4D97-AF65-F5344CB8AC3E}">
        <p14:creationId xmlns:p14="http://schemas.microsoft.com/office/powerpoint/2010/main" val="183214199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1010</TotalTime>
  <Words>267</Words>
  <Application>Microsoft Office PowerPoint</Application>
  <PresentationFormat>Widescreen</PresentationFormat>
  <Paragraphs>34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Wisp</vt:lpstr>
      <vt:lpstr>Bitcoin Analysis and Forecasting Using Time Series Models</vt:lpstr>
      <vt:lpstr>Time Series Models</vt:lpstr>
      <vt:lpstr>FB PROPHET MODEL</vt:lpstr>
      <vt:lpstr>ARIMA MODEL</vt:lpstr>
      <vt:lpstr>SARIMA MODEL</vt:lpstr>
      <vt:lpstr>SARIMA MODEL SUMMARY</vt:lpstr>
      <vt:lpstr>SARIMA MODEL PREDICTIONS</vt:lpstr>
      <vt:lpstr>FORECASTING OF SARIMA MODEL</vt:lpstr>
      <vt:lpstr>ARCH MODEL</vt:lpstr>
      <vt:lpstr>ARCH MODEL RETURNS</vt:lpstr>
      <vt:lpstr>ARCH MODEL VOLATILITY</vt:lpstr>
      <vt:lpstr>ARCH MODEL PACF OF RETURNS</vt:lpstr>
      <vt:lpstr>ARCH MODEL PACF OF SQUARED RETURNS</vt:lpstr>
      <vt:lpstr>ARCH MODEL SUMMARY</vt:lpstr>
      <vt:lpstr>ARCH MODEL RESULTS</vt:lpstr>
      <vt:lpstr>GARCH MODEL</vt:lpstr>
      <vt:lpstr>GARCH MODEL 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Analysis and Forecasting Using Time Series Models</dc:title>
  <dc:creator>Windows User</dc:creator>
  <cp:lastModifiedBy>Windows User</cp:lastModifiedBy>
  <cp:revision>36</cp:revision>
  <dcterms:created xsi:type="dcterms:W3CDTF">2021-05-30T17:13:09Z</dcterms:created>
  <dcterms:modified xsi:type="dcterms:W3CDTF">2021-05-31T10:03:15Z</dcterms:modified>
</cp:coreProperties>
</file>