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4513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9" r:id="rId6"/>
    <p:sldId id="261" r:id="rId7"/>
    <p:sldId id="278" r:id="rId8"/>
    <p:sldId id="262" r:id="rId9"/>
    <p:sldId id="263" r:id="rId10"/>
    <p:sldId id="276" r:id="rId11"/>
    <p:sldId id="277" r:id="rId12"/>
    <p:sldId id="265" r:id="rId13"/>
    <p:sldId id="266" r:id="rId14"/>
    <p:sldId id="270" r:id="rId15"/>
    <p:sldId id="271" r:id="rId16"/>
    <p:sldId id="272" r:id="rId17"/>
    <p:sldId id="273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orient="horz" pos="576">
          <p15:clr>
            <a:srgbClr val="000000"/>
          </p15:clr>
        </p15:guide>
        <p15:guide id="3" pos="2880">
          <p15:clr>
            <a:srgbClr val="000000"/>
          </p15:clr>
        </p15:guide>
        <p15:guide id="4" pos="288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gMNp2TJ0AezaQ0ytxUc5QXXRq8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3812A2-6A9B-42B4-B51D-AE3144D2CCFD}">
  <a:tblStyle styleId="{463812A2-6A9B-42B4-B51D-AE3144D2CC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orient="horz" pos="576"/>
        <p:guide pos="2880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428818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This template can be used as a starter file to give updates for project milestones.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 b="1"/>
              <a:t>Sections</a:t>
            </a:r>
            <a:endParaRPr sz="1000"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 b="0"/>
              <a:t>Right-click on a slide to add sections. Sections can help to organize your slides or facilitate collaboration between multiple authors.</a:t>
            </a:r>
            <a:endParaRPr sz="1000"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 b="1"/>
              <a:t>Notes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Use the Notes section for delivery notes or to provide additional details for the audience. View these notes in Presentation View during your presentation.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/>
              <a:t>Keep in mind the font size (important for accessibility, visibility, videotaping, and online production)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1"/>
              <a:t>Coordinated colors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/>
              <a:t>Pay particular attention to the graphs, charts, and text boxes. </a:t>
            </a: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Consider that attendees will print in black and white or grayscale. Run a test print to make sure your colors work when printed in pure black and white and grayscale.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endParaRPr sz="10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</a:pPr>
            <a:r>
              <a:rPr lang="en-US" sz="1000" b="1"/>
              <a:t>Graphics, tables, and graphs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Keep it simple: If possible, use consistent, non-distracting styles and colors.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/>
              <a:t>Label all graphs and tables.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81156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562750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8018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78548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2" name="Google Shape;20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39607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6" name="Google Shape;21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25209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0603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29754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2544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11029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01860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8149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5574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4007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7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517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361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0559527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2218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8794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6098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29677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92135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265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59087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9032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612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795796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28188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5301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8093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15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14" r:id="rId1"/>
    <p:sldLayoutId id="2147484515" r:id="rId2"/>
    <p:sldLayoutId id="2147484516" r:id="rId3"/>
    <p:sldLayoutId id="2147484517" r:id="rId4"/>
    <p:sldLayoutId id="2147484518" r:id="rId5"/>
    <p:sldLayoutId id="2147484519" r:id="rId6"/>
    <p:sldLayoutId id="2147484520" r:id="rId7"/>
    <p:sldLayoutId id="2147484521" r:id="rId8"/>
    <p:sldLayoutId id="2147484522" r:id="rId9"/>
    <p:sldLayoutId id="2147484523" r:id="rId10"/>
    <p:sldLayoutId id="2147484524" r:id="rId11"/>
    <p:sldLayoutId id="2147484525" r:id="rId12"/>
    <p:sldLayoutId id="2147484526" r:id="rId13"/>
    <p:sldLayoutId id="2147484527" r:id="rId14"/>
    <p:sldLayoutId id="2147484528" r:id="rId15"/>
    <p:sldLayoutId id="2147484529" r:id="rId16"/>
    <p:sldLayoutId id="2147484530" r:id="rId17"/>
  </p:sldLayoutIdLst>
  <p:transition spd="slow">
    <p:fade/>
  </p:transition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1140542" y="1935938"/>
            <a:ext cx="7848600" cy="1066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buClr>
                <a:srgbClr val="4F6128"/>
              </a:buClr>
              <a:buSzPts val="4000"/>
            </a:pPr>
            <a:r>
              <a:rPr lang="en-US" sz="3200" b="1" dirty="0">
                <a:solidFill>
                  <a:schemeClr val="accent2"/>
                </a:solidFill>
              </a:rPr>
              <a:t>Smart POS Software System</a:t>
            </a:r>
            <a:endParaRPr sz="3200" b="1" dirty="0">
              <a:solidFill>
                <a:schemeClr val="accent2"/>
              </a:solidFill>
            </a:endParaRPr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567813" y="2624195"/>
            <a:ext cx="8303342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32423"/>
              </a:buClr>
              <a:buSzPts val="2400"/>
              <a:buNone/>
            </a:pPr>
            <a:r>
              <a:rPr lang="en-US" sz="2400" dirty="0">
                <a:solidFill>
                  <a:schemeClr val="accent3"/>
                </a:solidFill>
              </a:rPr>
              <a:t>Complete Inventory, Purchase, Sales &amp;</a:t>
            </a:r>
          </a:p>
          <a:p>
            <a:pPr lvl="0">
              <a:lnSpc>
                <a:spcPct val="100000"/>
              </a:lnSpc>
              <a:spcBef>
                <a:spcPts val="480"/>
              </a:spcBef>
              <a:buClr>
                <a:srgbClr val="632423"/>
              </a:buClr>
              <a:buSzPts val="2400"/>
            </a:pPr>
            <a:r>
              <a:rPr lang="en-US" sz="2400" dirty="0">
                <a:solidFill>
                  <a:schemeClr val="accent3"/>
                </a:solidFill>
              </a:rPr>
              <a:t>		 Return Management Solution</a:t>
            </a:r>
            <a:endParaRPr sz="2400" b="1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68F1AAD-2027-F199-127F-79E68B3678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1746791"/>
            <a:ext cx="5786576" cy="45736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24E932-9271-0E2E-973B-740EF5235DD2}"/>
              </a:ext>
            </a:extLst>
          </p:cNvPr>
          <p:cNvSpPr txBox="1"/>
          <p:nvPr/>
        </p:nvSpPr>
        <p:spPr>
          <a:xfrm>
            <a:off x="2882008" y="656304"/>
            <a:ext cx="46257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Arial Black" panose="020B0A04020102020204" pitchFamily="34" charset="0"/>
              </a:rPr>
              <a:t>LOGIN PAGE :</a:t>
            </a:r>
          </a:p>
        </p:txBody>
      </p:sp>
    </p:spTree>
    <p:extLst>
      <p:ext uri="{BB962C8B-B14F-4D97-AF65-F5344CB8AC3E}">
        <p14:creationId xmlns:p14="http://schemas.microsoft.com/office/powerpoint/2010/main" val="25570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FBDC91-A42C-06E3-0AEA-0BD4E4FB7D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91381" y="1858298"/>
            <a:ext cx="7167716" cy="3781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0520D54-D01B-19A4-FF55-8B0BC5FF6A48}"/>
              </a:ext>
            </a:extLst>
          </p:cNvPr>
          <p:cNvSpPr txBox="1"/>
          <p:nvPr/>
        </p:nvSpPr>
        <p:spPr>
          <a:xfrm>
            <a:off x="2621311" y="812898"/>
            <a:ext cx="5150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DASHBOARD</a:t>
            </a:r>
            <a:r>
              <a:rPr lang="en-US" sz="2800" dirty="0">
                <a:latin typeface="Arial Black" panose="020B0A04020102020204" pitchFamily="34" charset="0"/>
              </a:rPr>
              <a:t> </a:t>
            </a:r>
            <a:r>
              <a:rPr lang="en-US" sz="2800" dirty="0">
                <a:solidFill>
                  <a:schemeClr val="accent2"/>
                </a:solidFill>
                <a:latin typeface="Arial Black" panose="020B0A04020102020204" pitchFamily="34" charset="0"/>
              </a:rPr>
              <a:t>DESIGN :</a:t>
            </a:r>
          </a:p>
        </p:txBody>
      </p:sp>
    </p:spTree>
    <p:extLst>
      <p:ext uri="{BB962C8B-B14F-4D97-AF65-F5344CB8AC3E}">
        <p14:creationId xmlns:p14="http://schemas.microsoft.com/office/powerpoint/2010/main" val="194373130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4289377" y="456286"/>
            <a:ext cx="7208092" cy="699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 dirty="0">
                <a:solidFill>
                  <a:schemeClr val="accent2"/>
                </a:solidFill>
              </a:rPr>
              <a:t>Sales Invoice :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8FC16F-E740-2210-37F8-911E4EF82B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023548" y="1721223"/>
            <a:ext cx="4531659" cy="4518258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 sz="3200" dirty="0">
                <a:solidFill>
                  <a:schemeClr val="accent2"/>
                </a:solidFill>
              </a:rPr>
              <a:t>Example of Invoice Report</a:t>
            </a:r>
            <a:endParaRPr sz="3200" dirty="0">
              <a:solidFill>
                <a:schemeClr val="accent2"/>
              </a:solidFill>
            </a:endParaRPr>
          </a:p>
        </p:txBody>
      </p:sp>
      <p:pic>
        <p:nvPicPr>
          <p:cNvPr id="160" name="Google Shape;160;p11" descr="company-invoice-template-72684329.png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tretch/>
        </p:blipFill>
        <p:spPr>
          <a:xfrm>
            <a:off x="2996578" y="2193925"/>
            <a:ext cx="3150843" cy="407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/>
          <p:nvPr/>
        </p:nvSpPr>
        <p:spPr>
          <a:xfrm>
            <a:off x="3077496" y="417116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Milestone/Timeline</a:t>
            </a:r>
            <a:endParaRPr sz="2800" b="0" i="0" u="none" strike="noStrike" cap="none" dirty="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A0EA9F6-1CAB-3C2F-BD82-712D819B46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430166"/>
              </p:ext>
            </p:extLst>
          </p:nvPr>
        </p:nvGraphicFramePr>
        <p:xfrm>
          <a:off x="1135626" y="1560116"/>
          <a:ext cx="7315200" cy="4616431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316848576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28025410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2123944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623315718"/>
                    </a:ext>
                  </a:extLst>
                </a:gridCol>
              </a:tblGrid>
              <a:tr h="2293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chemeClr val="accent3"/>
                          </a:solidFill>
                        </a:rPr>
                        <a:t>Milestone</a:t>
                      </a:r>
                      <a:endParaRPr lang="en-US" sz="1000">
                        <a:solidFill>
                          <a:schemeClr val="accent3"/>
                        </a:solidFill>
                      </a:endParaRP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chemeClr val="accent3"/>
                          </a:solidFill>
                        </a:rPr>
                        <a:t>Description</a:t>
                      </a:r>
                      <a:endParaRPr lang="en-US" sz="1000">
                        <a:solidFill>
                          <a:schemeClr val="accent3"/>
                        </a:solidFill>
                      </a:endParaRP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chemeClr val="accent3"/>
                          </a:solidFill>
                        </a:rPr>
                        <a:t>Duration</a:t>
                      </a:r>
                      <a:endParaRPr lang="en-US" sz="1000">
                        <a:solidFill>
                          <a:schemeClr val="accent3"/>
                        </a:solidFill>
                      </a:endParaRP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>
                          <a:solidFill>
                            <a:schemeClr val="accent3"/>
                          </a:solidFill>
                        </a:rPr>
                        <a:t>Day Range</a:t>
                      </a:r>
                      <a:endParaRPr lang="en-US" sz="1000">
                        <a:solidFill>
                          <a:schemeClr val="accent3"/>
                        </a:solidFill>
                      </a:endParaRP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246358"/>
                  </a:ext>
                </a:extLst>
              </a:tr>
              <a:tr h="4018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📌 Planning &amp; ERD Design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Requirements, feature list, ERD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5 days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Day 1 – Day 5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281803"/>
                  </a:ext>
                </a:extLst>
              </a:tr>
              <a:tr h="7394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>
                          <a:solidFill>
                            <a:schemeClr val="accent3"/>
                          </a:solidFill>
                        </a:rPr>
                        <a:t>🏗️ Database Setup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>
                          <a:solidFill>
                            <a:schemeClr val="accent3"/>
                          </a:solidFill>
                        </a:rPr>
                        <a:t>Tables, views, stored procedures, triggers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6 days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Day 6 – Day 11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974064"/>
                  </a:ext>
                </a:extLst>
              </a:tr>
              <a:tr h="3981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💻 Backend Development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PHP CRUD for core modules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8 days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Day 12 – Day 19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5365109"/>
                  </a:ext>
                </a:extLst>
              </a:tr>
              <a:tr h="5687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🎨 Admin Panel Integration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AdminLTE setup, includes, role-based access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6 days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Day 20 – Day 25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969691"/>
                  </a:ext>
                </a:extLst>
              </a:tr>
              <a:tr h="5687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🛒 POS Functional Modules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Sales, purchase, return, invoices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8 days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Day 26 – Day 33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115741"/>
                  </a:ext>
                </a:extLst>
              </a:tr>
              <a:tr h="7394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📊 Reports &amp; Dashboard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Reports, analytics, low stock, expiry alerts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5 days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Day 34 – Day 38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638333"/>
                  </a:ext>
                </a:extLst>
              </a:tr>
              <a:tr h="5687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🧪 Testing &amp; Debugging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Functional &amp; UI testing, bug fixing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5 days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Day 39 – Day 43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163049"/>
                  </a:ext>
                </a:extLst>
              </a:tr>
              <a:tr h="4018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🎓 Final Demo &amp; Submission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Documentation, PPT, live demo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solidFill>
                            <a:schemeClr val="accent3"/>
                          </a:solidFill>
                        </a:rPr>
                        <a:t>5 days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>
                          <a:solidFill>
                            <a:schemeClr val="accent3"/>
                          </a:solidFill>
                        </a:rPr>
                        <a:t>Day 44 – Day 48</a:t>
                      </a:r>
                    </a:p>
                  </a:txBody>
                  <a:tcPr marL="50251" marR="50251" marT="25126" marB="2512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989982"/>
                  </a:ext>
                </a:extLst>
              </a:tr>
            </a:tbl>
          </a:graphicData>
        </a:graphic>
      </p:graphicFrame>
      <p:sp>
        <p:nvSpPr>
          <p:cNvPr id="13" name="Rectangle 9">
            <a:extLst>
              <a:ext uri="{FF2B5EF4-FFF2-40B4-BE49-F238E27FC236}">
                <a16:creationId xmlns:a16="http://schemas.microsoft.com/office/drawing/2014/main" id="{0CED36D7-CFC7-DE9E-6D90-583DC9EF3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6013" y="2098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/>
        </p:nvSpPr>
        <p:spPr>
          <a:xfrm>
            <a:off x="2104104" y="726832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Information Source &amp; Reference</a:t>
            </a:r>
            <a:endParaRPr sz="2800" b="0" i="0" u="none" strike="noStrike" cap="none" dirty="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88" name="Google Shape;188;p16"/>
          <p:cNvGrpSpPr/>
          <p:nvPr/>
        </p:nvGrpSpPr>
        <p:grpSpPr>
          <a:xfrm>
            <a:off x="1219199" y="1443840"/>
            <a:ext cx="7391053" cy="4499759"/>
            <a:chOff x="473816" y="1951628"/>
            <a:chExt cx="7718697" cy="3970318"/>
          </a:xfrm>
        </p:grpSpPr>
        <p:sp>
          <p:nvSpPr>
            <p:cNvPr id="189" name="Google Shape;189;p16"/>
            <p:cNvSpPr txBox="1"/>
            <p:nvPr/>
          </p:nvSpPr>
          <p:spPr>
            <a:xfrm>
              <a:off x="473816" y="1951628"/>
              <a:ext cx="3844887" cy="397031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en-US" sz="2400" b="0" i="0" u="none" strike="noStrike" cap="none" dirty="0" err="1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PHP.Net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MySql.com</a:t>
              </a:r>
              <a:endParaRPr sz="24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</a:t>
              </a:r>
              <a:r>
                <a:rPr lang="en-US" sz="2400" b="0" i="0" u="none" strike="noStrike" cap="none" dirty="0" err="1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Vcampus</a:t>
              </a:r>
              <a:endParaRPr sz="24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W3School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Income Tax Authority</a:t>
              </a:r>
              <a:endParaRPr sz="24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Audit Information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Supply chain management</a:t>
              </a:r>
              <a:endParaRPr sz="24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90" name="Google Shape;190;p16"/>
            <p:cNvSpPr txBox="1"/>
            <p:nvPr/>
          </p:nvSpPr>
          <p:spPr>
            <a:xfrm>
              <a:off x="4318703" y="1951628"/>
              <a:ext cx="3873810" cy="30143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Stock Management</a:t>
              </a:r>
              <a:endParaRPr sz="24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Bar Council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Ministry of Law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Wikipedia</a:t>
              </a:r>
              <a:endParaRPr sz="24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400"/>
                <a:buFont typeface="Noto Sans Symbols"/>
                <a:buChar char="❑"/>
              </a:pPr>
              <a:r>
                <a:rPr lang="en-US" sz="24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Legal Aid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/>
        </p:nvSpPr>
        <p:spPr>
          <a:xfrm>
            <a:off x="2885768" y="604498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Use Of Tools And Technology</a:t>
            </a:r>
            <a:endParaRPr sz="2800" b="0" i="0" u="none" strike="noStrike" cap="none" dirty="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1335958" y="1610261"/>
            <a:ext cx="72517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Font typeface="Georgia"/>
              <a:buNone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This is a </a:t>
            </a:r>
            <a:r>
              <a:rPr lang="en-US" sz="1800" b="0" i="0" u="none" strike="noStrike" cap="none" dirty="0" err="1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web</a:t>
            </a:r>
            <a:r>
              <a:rPr lang="en-US" dirty="0" err="1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_</a:t>
            </a:r>
            <a:r>
              <a:rPr lang="en-US" sz="1800" b="0" i="0" u="none" strike="noStrike" cap="none" dirty="0" err="1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based</a:t>
            </a:r>
            <a:r>
              <a:rPr lang="en-US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software and can be run either offline or online or both systems. It is based on frontend and backend system.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7" name="Google Shape;197;p17"/>
          <p:cNvGraphicFramePr/>
          <p:nvPr>
            <p:extLst>
              <p:ext uri="{D42A27DB-BD31-4B8C-83A1-F6EECF244321}">
                <p14:modId xmlns:p14="http://schemas.microsoft.com/office/powerpoint/2010/main" val="2797305207"/>
              </p:ext>
            </p:extLst>
          </p:nvPr>
        </p:nvGraphicFramePr>
        <p:xfrm>
          <a:off x="1180100" y="2381403"/>
          <a:ext cx="7241050" cy="1077075"/>
        </p:xfrm>
        <a:graphic>
          <a:graphicData uri="http://schemas.openxmlformats.org/drawingml/2006/table">
            <a:tbl>
              <a:tblPr>
                <a:noFill/>
                <a:tableStyleId>{463812A2-6A9B-42B4-B51D-AE3144D2CCFD}</a:tableStyleId>
              </a:tblPr>
              <a:tblGrid>
                <a:gridCol w="275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140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chemeClr val="accent3"/>
                          </a:solidFill>
                        </a:rPr>
                        <a:t>Frontend</a:t>
                      </a:r>
                      <a:endParaRPr sz="2000" b="0" u="none" strike="noStrike" cap="none" dirty="0">
                        <a:solidFill>
                          <a:schemeClr val="accent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chemeClr val="accent3"/>
                          </a:solidFill>
                        </a:rPr>
                        <a:t>Html 5, CSS3, Bootstrap, JavaScript</a:t>
                      </a:r>
                      <a:endParaRPr sz="2000" b="0" u="none" strike="noStrike" cap="none" dirty="0">
                        <a:solidFill>
                          <a:schemeClr val="accent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66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chemeClr val="accent3"/>
                          </a:solidFill>
                        </a:rPr>
                        <a:t>Back end</a:t>
                      </a:r>
                      <a:endParaRPr sz="2000" b="0" u="none" strike="noStrike" cap="none" dirty="0">
                        <a:solidFill>
                          <a:schemeClr val="accent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000" b="0" u="none" strike="noStrike" cap="none" dirty="0">
                          <a:solidFill>
                            <a:schemeClr val="accent3"/>
                          </a:solidFill>
                        </a:rPr>
                        <a:t>PHP, MYSQL</a:t>
                      </a:r>
                      <a:endParaRPr sz="2000" b="0" u="none" strike="noStrike" cap="none" dirty="0">
                        <a:solidFill>
                          <a:schemeClr val="accent3"/>
                        </a:solidFill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68575" marR="68575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98" name="Google Shape;198;p17"/>
          <p:cNvGraphicFramePr/>
          <p:nvPr>
            <p:extLst>
              <p:ext uri="{D42A27DB-BD31-4B8C-83A1-F6EECF244321}">
                <p14:modId xmlns:p14="http://schemas.microsoft.com/office/powerpoint/2010/main" val="4075410150"/>
              </p:ext>
            </p:extLst>
          </p:nvPr>
        </p:nvGraphicFramePr>
        <p:xfrm>
          <a:off x="1180100" y="3788473"/>
          <a:ext cx="7241025" cy="2098195"/>
        </p:xfrm>
        <a:graphic>
          <a:graphicData uri="http://schemas.openxmlformats.org/drawingml/2006/table">
            <a:tbl>
              <a:tblPr>
                <a:noFill/>
                <a:tableStyleId>{463812A2-6A9B-42B4-B51D-AE3144D2CCFD}</a:tableStyleId>
              </a:tblPr>
              <a:tblGrid>
                <a:gridCol w="327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70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4212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accent3"/>
                          </a:solidFill>
                        </a:rPr>
                        <a:t>Server Software Configuration</a:t>
                      </a:r>
                      <a:endParaRPr sz="2400" b="0" u="none" strike="noStrike" cap="none" dirty="0">
                        <a:solidFill>
                          <a:schemeClr val="accent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3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accent3"/>
                          </a:solidFill>
                        </a:rPr>
                        <a:t>Operating System</a:t>
                      </a:r>
                      <a:endParaRPr sz="1800" b="0" u="none" strike="noStrike" cap="none" dirty="0">
                        <a:solidFill>
                          <a:schemeClr val="accent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accent3"/>
                          </a:solidFill>
                        </a:rPr>
                        <a:t>Windows 7 and higher</a:t>
                      </a:r>
                      <a:endParaRPr sz="1800" b="0" u="none" strike="noStrike" cap="none" dirty="0">
                        <a:solidFill>
                          <a:schemeClr val="accent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26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accent3"/>
                          </a:solidFill>
                        </a:rPr>
                        <a:t>Language</a:t>
                      </a:r>
                      <a:endParaRPr sz="1800" b="0" u="none" strike="noStrike" cap="none" dirty="0">
                        <a:solidFill>
                          <a:schemeClr val="accent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accent3"/>
                          </a:solidFill>
                        </a:rPr>
                        <a:t>PHP</a:t>
                      </a:r>
                      <a:endParaRPr sz="1800" b="0" u="none" strike="noStrike" cap="none" dirty="0">
                        <a:solidFill>
                          <a:schemeClr val="accent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33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accent3"/>
                          </a:solidFill>
                        </a:rPr>
                        <a:t>Database</a:t>
                      </a:r>
                      <a:endParaRPr sz="1800" b="0" u="none" strike="noStrike" cap="none" dirty="0">
                        <a:solidFill>
                          <a:schemeClr val="accent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strike="noStrike" cap="none" dirty="0">
                          <a:solidFill>
                            <a:schemeClr val="accent3"/>
                          </a:solidFill>
                        </a:rPr>
                        <a:t>MYSQL</a:t>
                      </a:r>
                      <a:endParaRPr sz="1800" b="0" u="none" strike="noStrike" cap="none" dirty="0">
                        <a:solidFill>
                          <a:schemeClr val="accent3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"/>
          <p:cNvSpPr txBox="1"/>
          <p:nvPr/>
        </p:nvSpPr>
        <p:spPr>
          <a:xfrm>
            <a:off x="2736597" y="538344"/>
            <a:ext cx="7653426" cy="748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 sz="2800" b="0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Implementation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Cost</a:t>
            </a:r>
            <a:endParaRPr sz="2800" b="0" i="0" u="none" strike="noStrike" cap="none" dirty="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05" name="Google Shape;205;p18"/>
          <p:cNvSpPr txBox="1"/>
          <p:nvPr/>
        </p:nvSpPr>
        <p:spPr>
          <a:xfrm>
            <a:off x="539087" y="1487604"/>
            <a:ext cx="8065827" cy="483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The implementation will cover the following areas: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Analysis of Super Shop management system.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Core coding of the application.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Database designing.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Frontend design.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Developing the business and database logic.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Module level unit testing.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Char char="❑"/>
            </a:pPr>
            <a:r>
              <a:rPr lang="en-US" sz="24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Bug fixing and final release including server setup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8"/>
          <p:cNvSpPr txBox="1">
            <a:spLocks noGrp="1"/>
          </p:cNvSpPr>
          <p:nvPr>
            <p:ph type="sldNum" sz="quarter" idx="12"/>
          </p:nvPr>
        </p:nvSpPr>
        <p:spPr>
          <a:xfrm>
            <a:off x="8030476" y="6007737"/>
            <a:ext cx="856907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17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randomBar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148698" y="2418981"/>
            <a:ext cx="8607972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Georgia"/>
              <a:buNone/>
            </a:pPr>
            <a:r>
              <a:rPr lang="en-US" sz="4400" b="1" i="1" dirty="0">
                <a:solidFill>
                  <a:schemeClr val="accent2"/>
                </a:solidFill>
                <a:latin typeface="Bell MT" panose="02020503060305020303" pitchFamily="18" charset="0"/>
              </a:rPr>
              <a:t>Thanks For         </a:t>
            </a:r>
            <a:br>
              <a:rPr lang="en-US" sz="4400" b="1" i="1" dirty="0">
                <a:solidFill>
                  <a:schemeClr val="accent2"/>
                </a:solidFill>
                <a:latin typeface="Bell MT" panose="02020503060305020303" pitchFamily="18" charset="0"/>
              </a:rPr>
            </a:br>
            <a:r>
              <a:rPr lang="en-US" sz="4400" b="1" i="1" dirty="0">
                <a:solidFill>
                  <a:schemeClr val="accent2"/>
                </a:solidFill>
                <a:latin typeface="Bell MT" panose="02020503060305020303" pitchFamily="18" charset="0"/>
              </a:rPr>
              <a:t>Watching </a:t>
            </a:r>
            <a:br>
              <a:rPr lang="en-US" sz="3600" i="1" dirty="0">
                <a:solidFill>
                  <a:schemeClr val="accent2"/>
                </a:solidFill>
                <a:latin typeface="Bell MT" panose="02020503060305020303" pitchFamily="18" charset="0"/>
              </a:rPr>
            </a:br>
            <a:endParaRPr sz="3600" i="1" dirty="0">
              <a:solidFill>
                <a:schemeClr val="accent2"/>
              </a:solidFill>
              <a:latin typeface="Bell MT" panose="02020503060305020303" pitchFamily="18" charset="0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/>
          <p:nvPr/>
        </p:nvSpPr>
        <p:spPr>
          <a:xfrm>
            <a:off x="2590800" y="609600"/>
            <a:ext cx="3581400" cy="20261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r>
              <a:rPr lang="en-US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t scholarship</a:t>
            </a:r>
            <a:b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3200" b="1" i="1" u="sng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Consultant.</a:t>
            </a:r>
            <a:endParaRPr sz="2400" b="1" i="1" u="sng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400" b="1" i="1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Md </a:t>
            </a:r>
            <a:r>
              <a:rPr lang="en-US" sz="2400" b="1" i="1" u="none" strike="noStrike" cap="none" dirty="0" err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Moshaidul</a:t>
            </a:r>
            <a:r>
              <a:rPr lang="en-US" sz="2400" b="1" i="1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 Islam</a:t>
            </a:r>
            <a:endParaRPr sz="1600" b="1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000" b="1" i="1" dirty="0" err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WDPF</a:t>
            </a:r>
            <a:r>
              <a:rPr lang="en-US" sz="2000" b="1" i="1" u="none" strike="noStrike" cap="none" dirty="0" err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000" b="1" i="1" dirty="0" err="1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IsDB</a:t>
            </a:r>
            <a:r>
              <a:rPr lang="en-US" sz="2000" b="1" i="1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-BISEW </a:t>
            </a:r>
            <a:r>
              <a:rPr lang="en-US" sz="2000" b="1" i="1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b="1" i="1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t scholarship</a:t>
            </a:r>
            <a:br>
              <a:rPr lang="en-US" sz="2000" b="1" i="1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000" b="1" i="1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Email: moshaidul@gmail.com</a:t>
            </a:r>
            <a:endParaRPr sz="1600" b="1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428932" y="3082382"/>
            <a:ext cx="365760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Supervisor &amp; Coordinator.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Instructor: Farhana </a:t>
            </a:r>
            <a:r>
              <a:rPr lang="en-US" i="1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A</a:t>
            </a:r>
            <a:r>
              <a:rPr lang="en-US" sz="1800" b="0" i="1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kter Lucky</a:t>
            </a:r>
            <a:br>
              <a:rPr lang="en-US" sz="1800" b="0" i="1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i="1" dirty="0" err="1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WDPF</a:t>
            </a:r>
            <a:r>
              <a:rPr lang="en-US" sz="1800" b="0" i="1" u="none" strike="noStrike" cap="none" dirty="0" err="1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.Is</a:t>
            </a:r>
            <a:r>
              <a:rPr lang="en-US" i="1" dirty="0" err="1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DB</a:t>
            </a:r>
            <a:r>
              <a:rPr lang="en-US" sz="1800" b="0" i="1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-BISEW </a:t>
            </a:r>
            <a:r>
              <a:rPr lang="en-US" i="1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I</a:t>
            </a:r>
            <a:r>
              <a:rPr lang="en-US" sz="1800" b="0" i="1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t scholarship</a:t>
            </a:r>
            <a:br>
              <a:rPr lang="en-US" sz="1800" b="0" i="1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0" i="1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Email: farhanawdpf@gmail.com</a:t>
            </a:r>
            <a:endParaRPr sz="1800" b="0" i="1" u="none" strike="noStrike" cap="none" dirty="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4572000" y="4282670"/>
            <a:ext cx="4876800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1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Developed By.</a:t>
            </a:r>
            <a:endParaRPr sz="1400" b="0" i="0" u="none" strike="noStrike" cap="none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1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Name : </a:t>
            </a:r>
            <a:r>
              <a:rPr lang="en-US" sz="2000" i="1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Rafia Akter</a:t>
            </a:r>
            <a:endParaRPr sz="2000" b="0" i="1" u="none" strike="noStrike" cap="none" dirty="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Trainee ID: </a:t>
            </a:r>
            <a:r>
              <a:rPr lang="en-US" sz="1800" b="0" i="1" u="none" strike="noStrike" cap="none" dirty="0">
                <a:solidFill>
                  <a:schemeClr val="accent3"/>
                </a:solidFill>
                <a:latin typeface="Franklin Gothic Demi" panose="020B0703020102020204" pitchFamily="34" charset="0"/>
                <a:ea typeface="Georgia"/>
                <a:cs typeface="Georgia"/>
                <a:sym typeface="Georgia"/>
              </a:rPr>
              <a:t>1288607</a:t>
            </a:r>
            <a:br>
              <a:rPr lang="en-US" sz="1800" b="0" i="1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0" i="1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Batch: </a:t>
            </a:r>
            <a:r>
              <a:rPr lang="en-US" b="1" i="1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WDPF</a:t>
            </a:r>
            <a:r>
              <a:rPr lang="en-US" sz="1800" b="1" i="1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/NCLC-M/65/01</a:t>
            </a:r>
            <a:br>
              <a:rPr lang="en-US" sz="1800" b="1" i="1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1800" b="0" i="1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Email: </a:t>
            </a:r>
            <a:r>
              <a:rPr lang="en-US" i="1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rafiaakterbonna</a:t>
            </a:r>
            <a:r>
              <a:rPr lang="en-US" sz="1800" b="0" i="1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@gmail.com</a:t>
            </a:r>
            <a:endParaRPr sz="1800" b="0" i="1" u="none" strike="noStrike" cap="none" dirty="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>
            <a:spLocks noGrp="1"/>
          </p:cNvSpPr>
          <p:nvPr>
            <p:ph type="title"/>
          </p:nvPr>
        </p:nvSpPr>
        <p:spPr>
          <a:xfrm>
            <a:off x="2976283" y="0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Application</a:t>
            </a:r>
            <a:endParaRPr b="1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3FB316-3159-7823-309D-59B4464AAE12}"/>
              </a:ext>
            </a:extLst>
          </p:cNvPr>
          <p:cNvSpPr txBox="1"/>
          <p:nvPr/>
        </p:nvSpPr>
        <p:spPr>
          <a:xfrm>
            <a:off x="208429" y="996805"/>
            <a:ext cx="8727141" cy="5831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3"/>
                </a:solidFill>
              </a:rPr>
              <a:t>August 05, 2025</a:t>
            </a:r>
            <a:br>
              <a:rPr lang="en-US" sz="1600" dirty="0">
                <a:solidFill>
                  <a:schemeClr val="accent3"/>
                </a:solidFill>
              </a:rPr>
            </a:br>
            <a:r>
              <a:rPr lang="en-US" sz="1600" dirty="0">
                <a:solidFill>
                  <a:schemeClr val="accent3"/>
                </a:solidFill>
              </a:rPr>
              <a:t>The Consultant</a:t>
            </a:r>
            <a:br>
              <a:rPr lang="en-US" sz="1600" dirty="0">
                <a:solidFill>
                  <a:schemeClr val="accent3"/>
                </a:solidFill>
              </a:rPr>
            </a:br>
            <a:r>
              <a:rPr lang="en-US" sz="1600" dirty="0">
                <a:solidFill>
                  <a:schemeClr val="accent3"/>
                </a:solidFill>
              </a:rPr>
              <a:t>WDPF, IDB-BISEW</a:t>
            </a:r>
            <a:br>
              <a:rPr lang="en-US" sz="1600" dirty="0">
                <a:solidFill>
                  <a:schemeClr val="accent3"/>
                </a:solidFill>
              </a:rPr>
            </a:br>
            <a:r>
              <a:rPr lang="en-US" sz="1600" dirty="0">
                <a:solidFill>
                  <a:schemeClr val="accent3"/>
                </a:solidFill>
              </a:rPr>
              <a:t>IDB Bhaban</a:t>
            </a:r>
            <a:br>
              <a:rPr lang="en-US" sz="1600" dirty="0">
                <a:solidFill>
                  <a:schemeClr val="accent3"/>
                </a:solidFill>
              </a:rPr>
            </a:br>
            <a:r>
              <a:rPr lang="en-US" sz="1600" dirty="0">
                <a:solidFill>
                  <a:schemeClr val="accent3"/>
                </a:solidFill>
              </a:rPr>
              <a:t>Sher-e-Bangla Nagar, Dhaka</a:t>
            </a:r>
            <a:br>
              <a:rPr lang="en-US" sz="1600" dirty="0">
                <a:solidFill>
                  <a:schemeClr val="accent3"/>
                </a:solidFill>
              </a:rPr>
            </a:br>
            <a:r>
              <a:rPr lang="en-US" sz="1600" b="1" dirty="0">
                <a:solidFill>
                  <a:schemeClr val="accent3"/>
                </a:solidFill>
              </a:rPr>
              <a:t>Subject:</a:t>
            </a:r>
            <a:r>
              <a:rPr lang="en-US" sz="1600" dirty="0">
                <a:solidFill>
                  <a:schemeClr val="accent3"/>
                </a:solidFill>
              </a:rPr>
              <a:t> Project Proposal Letter for POS Management System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Dear Sir,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Thank you for giving me the opportunity to develop a real-life project based on our core course, </a:t>
            </a:r>
            <a:r>
              <a:rPr lang="en-US" sz="1600" b="1" dirty="0">
                <a:solidFill>
                  <a:schemeClr val="accent3"/>
                </a:solidFill>
              </a:rPr>
              <a:t>Web Development with PHP and MySQL (WDPF)</a:t>
            </a:r>
            <a:r>
              <a:rPr lang="en-US" sz="1600" dirty="0">
                <a:solidFill>
                  <a:schemeClr val="accent3"/>
                </a:solidFill>
              </a:rPr>
              <a:t>. I am pleased to inform you that I have decided to work on a project titled </a:t>
            </a:r>
            <a:r>
              <a:rPr lang="en-US" sz="1600" b="1" dirty="0">
                <a:solidFill>
                  <a:schemeClr val="accent3"/>
                </a:solidFill>
              </a:rPr>
              <a:t>"POS (Point of Sale) Management System"</a:t>
            </a:r>
            <a:r>
              <a:rPr lang="en-US" sz="1600" dirty="0">
                <a:solidFill>
                  <a:schemeClr val="accent3"/>
                </a:solidFill>
              </a:rPr>
              <a:t>, which is essential for modern businesses such as retail shops, pharmacies, and departmental stores.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This system will include modules for </a:t>
            </a:r>
            <a:r>
              <a:rPr lang="en-US" sz="1600" b="1" dirty="0">
                <a:solidFill>
                  <a:schemeClr val="accent3"/>
                </a:solidFill>
              </a:rPr>
              <a:t>product management, stock control, purchase and sales, customer/vendor tracking, return handling, and reporting</a:t>
            </a:r>
            <a:r>
              <a:rPr lang="en-US" sz="1600" dirty="0">
                <a:solidFill>
                  <a:schemeClr val="accent3"/>
                </a:solidFill>
              </a:rPr>
              <a:t>, offering a complete solution for small to mid-size businesses. I have studied its structure and requirements thoroughly and have prepared a detailed proposal for your kind consideration.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I hope you will kindly approve my proposed project and allow me to apply my technical knowledge and creativity to complete it successfully.</a:t>
            </a:r>
          </a:p>
          <a:p>
            <a:r>
              <a:rPr lang="en-US" sz="1600" dirty="0">
                <a:solidFill>
                  <a:schemeClr val="accent3"/>
                </a:solidFill>
              </a:rPr>
              <a:t>Sincerely,</a:t>
            </a:r>
            <a:br>
              <a:rPr lang="en-US" sz="1600" dirty="0">
                <a:solidFill>
                  <a:schemeClr val="accent3"/>
                </a:solidFill>
              </a:rPr>
            </a:br>
            <a:r>
              <a:rPr lang="en-US" sz="1600" b="1" dirty="0">
                <a:solidFill>
                  <a:schemeClr val="accent3"/>
                </a:solidFill>
              </a:rPr>
              <a:t>Rafia Akter</a:t>
            </a:r>
            <a:br>
              <a:rPr lang="en-US" sz="1600" dirty="0">
                <a:solidFill>
                  <a:schemeClr val="accent3"/>
                </a:solidFill>
              </a:rPr>
            </a:br>
            <a:r>
              <a:rPr lang="en-US" sz="1600" dirty="0">
                <a:solidFill>
                  <a:schemeClr val="accent3"/>
                </a:solidFill>
              </a:rPr>
              <a:t>Trainee ID: 1288607</a:t>
            </a:r>
            <a:br>
              <a:rPr lang="en-US" sz="1600" dirty="0">
                <a:solidFill>
                  <a:schemeClr val="accent3"/>
                </a:solidFill>
              </a:rPr>
            </a:br>
            <a:r>
              <a:rPr lang="en-US" sz="1600" dirty="0">
                <a:solidFill>
                  <a:schemeClr val="accent3"/>
                </a:solidFill>
              </a:rPr>
              <a:t>Batch: WDPF/NCLC-M/65/01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3039544" y="446757"/>
            <a:ext cx="7773338" cy="1596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</a:pPr>
            <a:r>
              <a:rPr lang="en-US" sz="3200" dirty="0">
                <a:solidFill>
                  <a:schemeClr val="accent2"/>
                </a:solidFill>
                <a:latin typeface="Arial Black" panose="020B0A04020102020204" pitchFamily="34" charset="0"/>
              </a:rPr>
              <a:t>Index of the project</a:t>
            </a:r>
            <a:endParaRPr sz="32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971080" y="1038367"/>
            <a:ext cx="7772400" cy="549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Project Background and Objective ---------------------------------5</a:t>
            </a:r>
            <a:endParaRPr sz="1800" b="0" i="0" u="none" strike="noStrike" cap="none" dirty="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Software Features and Scope ----------------------------------- 6</a:t>
            </a:r>
            <a:endParaRPr sz="1800" b="0" i="0" u="none" strike="noStrike" cap="none" dirty="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FLOWCHART------------------------------------------------------7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ERD Diagram ------------------------------------------------------8</a:t>
            </a:r>
            <a:endParaRPr sz="1800" b="0" i="0" u="none" strike="noStrike" cap="none" dirty="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List of Report-------------------------------------------------------9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Project Demo View------------------------------------------------10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Project Dashboard ------------------------------------------------11</a:t>
            </a:r>
            <a:endParaRPr sz="1800" b="0" i="0" u="none" strike="noStrike" cap="none" dirty="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Project Demo Invoice---------------------------------------------12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Example of Invoice Report---------------------------------------13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Milestone/Timeline ----------------------------------------------14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Information Source &amp; Reference--------------------------------15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Use Tools and Technol------------------------------------------- 16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Implementation Cost--------------------------------------------- 17</a:t>
            </a:r>
            <a:endParaRPr sz="1800" b="0" i="0" u="none" strike="noStrike" cap="none" dirty="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D9C6610-238C-F36F-9302-7D57AB0874A1}"/>
              </a:ext>
            </a:extLst>
          </p:cNvPr>
          <p:cNvSpPr txBox="1"/>
          <p:nvPr/>
        </p:nvSpPr>
        <p:spPr>
          <a:xfrm>
            <a:off x="353961" y="1624043"/>
            <a:ext cx="879003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3"/>
                </a:solidFill>
              </a:rPr>
              <a:t>Objective :</a:t>
            </a:r>
          </a:p>
          <a:p>
            <a:r>
              <a:rPr lang="en-US" dirty="0">
                <a:solidFill>
                  <a:schemeClr val="accent3"/>
                </a:solidFill>
              </a:rPr>
              <a:t>To design and develop a </a:t>
            </a:r>
            <a:r>
              <a:rPr lang="en-US" b="1" dirty="0">
                <a:solidFill>
                  <a:schemeClr val="accent3"/>
                </a:solidFill>
              </a:rPr>
              <a:t>Point of Sale (POS) Management System</a:t>
            </a:r>
            <a:r>
              <a:rPr lang="en-US" dirty="0">
                <a:solidFill>
                  <a:schemeClr val="accent3"/>
                </a:solidFill>
              </a:rPr>
              <a:t> that simplifies and automates business operations such as </a:t>
            </a:r>
            <a:r>
              <a:rPr lang="en-US" b="1" dirty="0">
                <a:solidFill>
                  <a:schemeClr val="accent3"/>
                </a:solidFill>
              </a:rPr>
              <a:t>sales, purchases, stock control, returns, and reporting</a:t>
            </a:r>
            <a:r>
              <a:rPr lang="en-US" dirty="0">
                <a:solidFill>
                  <a:schemeClr val="accent3"/>
                </a:solidFill>
              </a:rPr>
              <a:t> using PHP and MySQL.</a:t>
            </a:r>
            <a:endParaRPr lang="en-US" b="1" dirty="0">
              <a:solidFill>
                <a:schemeClr val="accent3"/>
              </a:solidFill>
            </a:endParaRPr>
          </a:p>
          <a:p>
            <a:pPr>
              <a:buNone/>
            </a:pPr>
            <a:endParaRPr lang="en-US" b="1" dirty="0">
              <a:solidFill>
                <a:schemeClr val="accent3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3"/>
                </a:solidFill>
              </a:rPr>
              <a:t> Purpose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To provide an easy-to-use platform for managing daily transactions in shops or stores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To ensure accurate and real-time stock tracking for all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To record customer and vendor activities for better business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To automate invoice generation and return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To generate daily, weekly, and monthly sales/purchase reports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To reduce manual errors and improve operational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To apply web development skills in a real-life business application</a:t>
            </a:r>
          </a:p>
        </p:txBody>
      </p:sp>
    </p:spTree>
    <p:extLst>
      <p:ext uri="{BB962C8B-B14F-4D97-AF65-F5344CB8AC3E}">
        <p14:creationId xmlns:p14="http://schemas.microsoft.com/office/powerpoint/2010/main" val="3612359041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eorgia"/>
              <a:buNone/>
            </a:pPr>
            <a:r>
              <a:rPr lang="en-US" dirty="0">
                <a:solidFill>
                  <a:schemeClr val="accent2"/>
                </a:solidFill>
              </a:rPr>
              <a:t>Software Features</a:t>
            </a:r>
            <a:br>
              <a:rPr lang="en-US" dirty="0">
                <a:solidFill>
                  <a:schemeClr val="accent2"/>
                </a:solidFill>
              </a:rPr>
            </a:br>
            <a:endParaRPr dirty="0">
              <a:solidFill>
                <a:schemeClr val="accent2"/>
              </a:solidFill>
            </a:endParaRPr>
          </a:p>
        </p:txBody>
      </p:sp>
      <p:sp>
        <p:nvSpPr>
          <p:cNvPr id="127" name="Google Shape;127;p6"/>
          <p:cNvSpPr txBox="1">
            <a:spLocks noGrp="1"/>
          </p:cNvSpPr>
          <p:nvPr>
            <p:ph idx="1"/>
          </p:nvPr>
        </p:nvSpPr>
        <p:spPr>
          <a:xfrm>
            <a:off x="457200" y="1828800"/>
            <a:ext cx="4038600" cy="4787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 sz="1600" b="1" dirty="0">
                <a:solidFill>
                  <a:schemeClr val="accent3"/>
                </a:solidFill>
              </a:rPr>
              <a:t> Different login system</a:t>
            </a:r>
            <a:endParaRPr sz="1600" b="1" dirty="0">
              <a:solidFill>
                <a:schemeClr val="accent3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 sz="1600" b="1" dirty="0">
                <a:solidFill>
                  <a:schemeClr val="accent3"/>
                </a:solidFill>
              </a:rPr>
              <a:t> Controlling Access to perform specific task.</a:t>
            </a:r>
            <a:endParaRPr sz="1600" b="1" dirty="0">
              <a:solidFill>
                <a:schemeClr val="accent3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 sz="1600" b="1" dirty="0">
                <a:solidFill>
                  <a:schemeClr val="accent3"/>
                </a:solidFill>
              </a:rPr>
              <a:t> Control product by type, category and manufacture base.</a:t>
            </a:r>
            <a:endParaRPr sz="1600" b="1" dirty="0">
              <a:solidFill>
                <a:schemeClr val="accent3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 sz="1600" b="1" dirty="0">
                <a:solidFill>
                  <a:schemeClr val="accent3"/>
                </a:solidFill>
              </a:rPr>
              <a:t> Product Expired date notification.</a:t>
            </a:r>
            <a:endParaRPr sz="1600" b="1" dirty="0">
              <a:solidFill>
                <a:schemeClr val="accent3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 sz="1600" b="1" dirty="0">
                <a:solidFill>
                  <a:schemeClr val="accent3"/>
                </a:solidFill>
              </a:rPr>
              <a:t> Stock Management system.</a:t>
            </a:r>
            <a:endParaRPr sz="1600" b="1" dirty="0">
              <a:solidFill>
                <a:schemeClr val="accent3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 sz="1600" b="1" dirty="0">
                <a:solidFill>
                  <a:schemeClr val="accent3"/>
                </a:solidFill>
              </a:rPr>
              <a:t> Lot Base Product Stock.</a:t>
            </a:r>
            <a:endParaRPr sz="1600" b="1" dirty="0">
              <a:solidFill>
                <a:schemeClr val="accent3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 sz="1600" b="1" dirty="0">
                <a:solidFill>
                  <a:schemeClr val="accent3"/>
                </a:solidFill>
              </a:rPr>
              <a:t> FIFO and LIFO Sales system.</a:t>
            </a:r>
            <a:endParaRPr sz="1600" b="1" dirty="0">
              <a:solidFill>
                <a:schemeClr val="accent3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 sz="1600" b="1" dirty="0">
                <a:solidFill>
                  <a:schemeClr val="accent3"/>
                </a:solidFill>
              </a:rPr>
              <a:t> Multiple unit of measurement base sales.</a:t>
            </a:r>
            <a:endParaRPr sz="1600" b="1" dirty="0">
              <a:solidFill>
                <a:schemeClr val="accent3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 sz="1600" b="1" dirty="0">
                <a:solidFill>
                  <a:schemeClr val="accent3"/>
                </a:solidFill>
              </a:rPr>
              <a:t> Product price and discount system.</a:t>
            </a:r>
            <a:endParaRPr sz="1600" b="1" dirty="0">
              <a:solidFill>
                <a:schemeClr val="accent3"/>
              </a:solidFill>
            </a:endParaRP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29998"/>
              <a:buFont typeface="Noto Sans Symbols"/>
              <a:buChar char="❑"/>
            </a:pPr>
            <a:r>
              <a:rPr lang="en-US" sz="1600" b="1" dirty="0">
                <a:solidFill>
                  <a:schemeClr val="accent3"/>
                </a:solidFill>
              </a:rPr>
              <a:t> Tax control system.</a:t>
            </a:r>
            <a:endParaRPr sz="1600" b="1" dirty="0">
              <a:solidFill>
                <a:schemeClr val="accent3"/>
              </a:solidFill>
            </a:endParaRPr>
          </a:p>
          <a:p>
            <a:pPr marL="342900" lvl="0" indent="-214947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29998"/>
              <a:buFont typeface="Arial"/>
              <a:buNone/>
            </a:pPr>
            <a:endParaRPr sz="1600" b="1" dirty="0">
              <a:solidFill>
                <a:srgbClr val="FFFF00"/>
              </a:solidFill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4495800" y="1676400"/>
            <a:ext cx="4267200" cy="4939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Audit information system.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Flexible purchase and sales report.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Flexible dues calculation.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Product price life cycle report.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Sales analysis report.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Current stock and assets report of the shop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Online report system.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Repots with graphical view.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communicate by text and calling one to another user.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Auto backup Database.</a:t>
            </a:r>
            <a:endParaRPr sz="1400" b="0" i="0" u="none" strike="noStrike" cap="none" dirty="0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Char char="❑"/>
            </a:pPr>
            <a:r>
              <a:rPr lang="en-US" sz="18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rPr>
              <a:t> Safe from Hacker and third parties.</a:t>
            </a:r>
            <a:endParaRPr sz="1800" b="0" i="0" u="none" strike="noStrike" cap="none" dirty="0">
              <a:solidFill>
                <a:schemeClr val="accent3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DA7BF-5FAB-D766-9BA4-E9C64D8E76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33484" y="173652"/>
            <a:ext cx="6378575" cy="129381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Smart POS Software System</a:t>
            </a:r>
            <a:br>
              <a:rPr lang="en-US" sz="2800" b="1" dirty="0">
                <a:solidFill>
                  <a:schemeClr val="accent2"/>
                </a:solidFill>
              </a:rPr>
            </a:br>
            <a:r>
              <a:rPr lang="en-US" sz="2800" b="1" dirty="0">
                <a:solidFill>
                  <a:schemeClr val="accent2"/>
                </a:solidFill>
              </a:rPr>
              <a:t>		     Flowchart 		</a:t>
            </a:r>
            <a:endParaRPr lang="en-US" sz="2800" dirty="0">
              <a:solidFill>
                <a:srgbClr val="002060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70DFF2-8848-B22B-F6B2-66011C2200F6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2"/>
          <a:srcRect l="7" r="7"/>
          <a:stretch/>
        </p:blipFill>
        <p:spPr>
          <a:xfrm>
            <a:off x="457200" y="1253613"/>
            <a:ext cx="4940710" cy="5430735"/>
          </a:xfrm>
        </p:spPr>
      </p:pic>
    </p:spTree>
    <p:extLst>
      <p:ext uri="{BB962C8B-B14F-4D97-AF65-F5344CB8AC3E}">
        <p14:creationId xmlns:p14="http://schemas.microsoft.com/office/powerpoint/2010/main" val="13372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2092681" y="751253"/>
            <a:ext cx="7465440" cy="784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buClr>
                <a:srgbClr val="002060"/>
              </a:buClr>
              <a:buSzPts val="2800"/>
            </a:pPr>
            <a:r>
              <a:rPr lang="en-US" sz="2800" b="1" dirty="0">
                <a:solidFill>
                  <a:schemeClr val="accent2"/>
                </a:solidFill>
              </a:rPr>
              <a:t>Smart POS Software System</a:t>
            </a:r>
            <a:endParaRPr dirty="0">
              <a:solidFill>
                <a:schemeClr val="accent2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tretch/>
        </p:blipFill>
        <p:spPr>
          <a:xfrm>
            <a:off x="264304" y="1683350"/>
            <a:ext cx="8510985" cy="4580925"/>
          </a:xfr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/>
        </p:nvSpPr>
        <p:spPr>
          <a:xfrm>
            <a:off x="5014626" y="313197"/>
            <a:ext cx="8077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Georgia"/>
              <a:buNone/>
            </a:pPr>
            <a:r>
              <a:rPr lang="en-US" sz="3200" b="0" i="0" u="none" strike="noStrike" cap="none" dirty="0">
                <a:solidFill>
                  <a:schemeClr val="accent2"/>
                </a:solidFill>
                <a:latin typeface="Georgia"/>
                <a:ea typeface="Georgia"/>
                <a:cs typeface="Georgia"/>
                <a:sym typeface="Georgia"/>
              </a:rPr>
              <a:t>List Of Reports</a:t>
            </a:r>
            <a:endParaRPr sz="3200" b="0" i="0" u="none" strike="noStrike" cap="none" dirty="0">
              <a:solidFill>
                <a:schemeClr val="accent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140" name="Google Shape;140;p8"/>
          <p:cNvGrpSpPr/>
          <p:nvPr/>
        </p:nvGrpSpPr>
        <p:grpSpPr>
          <a:xfrm>
            <a:off x="824765" y="1681656"/>
            <a:ext cx="8064690" cy="3785611"/>
            <a:chOff x="533400" y="1815188"/>
            <a:chExt cx="8064690" cy="2566211"/>
          </a:xfrm>
        </p:grpSpPr>
        <p:sp>
          <p:nvSpPr>
            <p:cNvPr id="141" name="Google Shape;141;p8"/>
            <p:cNvSpPr txBox="1"/>
            <p:nvPr/>
          </p:nvSpPr>
          <p:spPr>
            <a:xfrm>
              <a:off x="533400" y="1815188"/>
              <a:ext cx="4189861" cy="2566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Designation Report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Employee Report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Product Type Report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Product Category Report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Purchase Report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Stock Report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Wastage Report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Expired Date Report</a:t>
              </a:r>
              <a:endParaRPr sz="20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  <p:sp>
          <p:nvSpPr>
            <p:cNvPr id="142" name="Google Shape;142;p8"/>
            <p:cNvSpPr txBox="1"/>
            <p:nvPr/>
          </p:nvSpPr>
          <p:spPr>
            <a:xfrm>
              <a:off x="4862014" y="1815188"/>
              <a:ext cx="3736076" cy="25662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Sales Report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Profit and Benefit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Order Report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Received Report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User Report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Audit Report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Menu Form</a:t>
              </a:r>
              <a:endParaRPr sz="1400" b="0" i="0" u="none" strike="noStrike" cap="none" dirty="0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85750" marR="0" lvl="0" indent="-28575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00000"/>
                </a:buClr>
                <a:buSzPts val="2000"/>
                <a:buFont typeface="Noto Sans Symbols"/>
                <a:buChar char="❑"/>
              </a:pPr>
              <a:r>
                <a:rPr lang="en-US" sz="2000" b="0" i="0" u="none" strike="noStrike" cap="none" dirty="0">
                  <a:solidFill>
                    <a:schemeClr val="accent3"/>
                  </a:solidFill>
                  <a:latin typeface="Georgia"/>
                  <a:ea typeface="Georgia"/>
                  <a:cs typeface="Georgia"/>
                  <a:sym typeface="Georgia"/>
                </a:rPr>
                <a:t> Password Form</a:t>
              </a:r>
              <a:endParaRPr sz="2000" b="0" i="0" u="none" strike="noStrike" cap="none" dirty="0">
                <a:solidFill>
                  <a:schemeClr val="accent3"/>
                </a:solidFill>
                <a:latin typeface="Georgia"/>
                <a:ea typeface="Georgia"/>
                <a:cs typeface="Georgia"/>
                <a:sym typeface="Georgi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348</TotalTime>
  <Words>1167</Words>
  <Application>Microsoft Office PowerPoint</Application>
  <PresentationFormat>On-screen Show (4:3)</PresentationFormat>
  <Paragraphs>180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Arial</vt:lpstr>
      <vt:lpstr>Arial Black</vt:lpstr>
      <vt:lpstr>Bell MT</vt:lpstr>
      <vt:lpstr>Calibri</vt:lpstr>
      <vt:lpstr>Century Gothic</vt:lpstr>
      <vt:lpstr>Franklin Gothic Demi</vt:lpstr>
      <vt:lpstr>Georgia</vt:lpstr>
      <vt:lpstr>Noto Sans Symbols</vt:lpstr>
      <vt:lpstr>Wingdings</vt:lpstr>
      <vt:lpstr>Vapor Trail</vt:lpstr>
      <vt:lpstr>Smart POS Software System</vt:lpstr>
      <vt:lpstr>PowerPoint Presentation</vt:lpstr>
      <vt:lpstr>Application</vt:lpstr>
      <vt:lpstr>Index of the project</vt:lpstr>
      <vt:lpstr>PowerPoint Presentation</vt:lpstr>
      <vt:lpstr>Software Features </vt:lpstr>
      <vt:lpstr>Smart POS Software System        Flowchart   </vt:lpstr>
      <vt:lpstr>Smart POS Software System</vt:lpstr>
      <vt:lpstr>PowerPoint Presentation</vt:lpstr>
      <vt:lpstr>PowerPoint Presentation</vt:lpstr>
      <vt:lpstr>PowerPoint Presentation</vt:lpstr>
      <vt:lpstr>Sales Invoice :</vt:lpstr>
      <vt:lpstr>Example of Invoice Report</vt:lpstr>
      <vt:lpstr>PowerPoint Presentation</vt:lpstr>
      <vt:lpstr>PowerPoint Presentation</vt:lpstr>
      <vt:lpstr>PowerPoint Presentation</vt:lpstr>
      <vt:lpstr>PowerPoint Presentation</vt:lpstr>
      <vt:lpstr>Thanks For          Watching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 MANAGEMENT SYSTEM</dc:title>
  <dc:creator>Student</dc:creator>
  <cp:lastModifiedBy>rafiaakterbonna@gmail.com</cp:lastModifiedBy>
  <cp:revision>8</cp:revision>
  <dcterms:created xsi:type="dcterms:W3CDTF">2018-07-28T07:17:51Z</dcterms:created>
  <dcterms:modified xsi:type="dcterms:W3CDTF">2025-08-06T18:30:22Z</dcterms:modified>
</cp:coreProperties>
</file>