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9" d="100"/>
          <a:sy n="89" d="100"/>
        </p:scale>
        <p:origin x="-588" y="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D291B17-9318-49DB-B28B-6E5994AE9581}" type="datetime1">
              <a:rPr lang="en-US" smtClean="0"/>
              <a:pPr/>
              <a:t>2/22/2025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CED4963-E985-44C4-B8C4-FDD613B7C2F8}" type="datetime1">
              <a:rPr lang="en-US" smtClean="0"/>
              <a:pPr/>
              <a:t>2/22/2025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291B17-9318-49DB-B28B-6E5994AE9581}" type="datetime1">
              <a:rPr lang="en-US" smtClean="0"/>
              <a:pPr/>
              <a:t>2/22/2025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8DD82B9-B8EE-4375-B6FF-88FA6ABB15D9}" type="datetime1">
              <a:rPr lang="en-US" smtClean="0"/>
              <a:pPr/>
              <a:t>2/22/2025</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2497495-0637-405E-AE64-5CC7506D51F5}" type="datetime1">
              <a:rPr lang="en-US" smtClean="0"/>
              <a:pPr/>
              <a:t>2/22/2025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BFFD690-9426-415D-8B65-26881E07B2D4}" type="datetime1">
              <a:rPr lang="en-US" smtClean="0"/>
              <a:pPr/>
              <a:t>2/22/2025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C4989A-474C-40DE-95B9-011C28B71673}" type="datetime1">
              <a:rPr lang="en-US" smtClean="0"/>
              <a:pPr/>
              <a:t>2/22/2025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DB4ED54-5B5E-4A04-93D3-5772E3CE3818}" type="datetime1">
              <a:rPr lang="en-US" smtClean="0"/>
              <a:pPr/>
              <a:t>2/22/2025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A98EE3D-8CD1-4C3F-BD1C-C98C9596463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EDE50D6-574B-40AF-946F-D52A04ADE379}" type="datetime1">
              <a:rPr lang="en-US" smtClean="0"/>
              <a:pPr/>
              <a:t>2/22/2025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D82884F1-FFEA-405F-9602-3DCA865EDA4E}" type="datetime1">
              <a:rPr lang="en-US" smtClean="0"/>
              <a:pPr/>
              <a:t>2/22/2025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A98EE3D-8CD1-4C3F-BD1C-C98C9596463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18DB4A-8810-4A10-AD5C-D5E2C667F5B3}" type="datetime1">
              <a:rPr lang="en-US" smtClean="0"/>
              <a:pPr/>
              <a:t>2/22/2025</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pPr algn="l"/>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A98EE3D-8CD1-4C3F-BD1C-C98C9596463C}"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D291B17-9318-49DB-B28B-6E5994AE9581}" type="datetime1">
              <a:rPr lang="en-US" smtClean="0"/>
              <a:pPr/>
              <a:t>2/22/2025</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3A98EE3D-8CD1-4C3F-BD1C-C98C9596463C}" type="slidenum">
              <a:rPr lang="en-US" smtClean="0"/>
              <a:pPr/>
              <a:t>‹#›</a:t>
            </a:fld>
            <a:endParaRPr lang="en-US"/>
          </a:p>
        </p:txBody>
      </p:sp>
      <p:pic>
        <p:nvPicPr>
          <p:cNvPr id="11" name="Picture 10"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afiasumbul/AICTE--projec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91766" y="1691002"/>
            <a:ext cx="9395978" cy="1607365"/>
          </a:xfrm>
        </p:spPr>
        <p:txBody>
          <a:bodyPr>
            <a:normAutofit/>
          </a:bodyPr>
          <a:lstStyle/>
          <a:p>
            <a:pPr algn="ctr"/>
            <a:r>
              <a:rPr lang="en-US" b="1" dirty="0" smtClean="0">
                <a:solidFill>
                  <a:schemeClr val="accent1"/>
                </a:solidFill>
                <a:cs typeface="Arial" panose="020B0604020202020204" pitchFamily="34" charset="0"/>
              </a:rPr>
              <a:t>Securing Data Hiding </a:t>
            </a:r>
            <a:r>
              <a:rPr lang="en-US" dirty="0" smtClean="0">
                <a:solidFill>
                  <a:schemeClr val="accent1"/>
                </a:solidFill>
                <a:cs typeface="Arial" panose="020B0604020202020204" pitchFamily="34" charset="0"/>
              </a:rPr>
              <a:t>In Image Using </a:t>
            </a:r>
            <a:r>
              <a:rPr lang="en-US" dirty="0" err="1" smtClean="0">
                <a:solidFill>
                  <a:schemeClr val="accent1"/>
                </a:solidFill>
                <a:cs typeface="Arial" panose="020B0604020202020204" pitchFamily="34" charset="0"/>
              </a:rPr>
              <a:t>Steganography</a:t>
            </a:r>
            <a:endParaRPr lang="en-US" b="1" dirty="0">
              <a:solidFill>
                <a:schemeClr val="accent1"/>
              </a:solidFill>
              <a:cs typeface="Arial" panose="020B0604020202020204" pitchFamily="34" charset="0"/>
            </a:endParaRPr>
          </a:p>
        </p:txBody>
      </p:sp>
      <p:sp>
        <p:nvSpPr>
          <p:cNvPr id="3" name="TextBox 2"/>
          <p:cNvSpPr txBox="1"/>
          <p:nvPr/>
        </p:nvSpPr>
        <p:spPr>
          <a:xfrm>
            <a:off x="562850" y="642258"/>
            <a:ext cx="11063096" cy="584775"/>
          </a:xfrm>
          <a:prstGeom prst="rect">
            <a:avLst/>
          </a:prstGeom>
          <a:noFill/>
        </p:spPr>
        <p:txBody>
          <a:bodyPr wrap="square" lIns="91440" tIns="45720" rIns="91440" bIns="45720" rtlCol="0" anchor="t">
            <a:spAutoFit/>
          </a:bodyPr>
          <a:lstStyle/>
          <a:p>
            <a:pPr algn="ctr"/>
            <a:r>
              <a:rPr lang="en-US" sz="3200" b="1" dirty="0" smtClean="0">
                <a:solidFill>
                  <a:schemeClr val="accent1"/>
                </a:solidFill>
                <a:latin typeface="+mj-lt"/>
                <a:cs typeface="Arial"/>
              </a:rPr>
              <a:t>AICTE PROJECT</a:t>
            </a:r>
            <a:endParaRPr lang="en-US" sz="3200" b="1" dirty="0">
              <a:solidFill>
                <a:schemeClr val="accent1"/>
              </a:solidFill>
              <a:latin typeface="+mj-lt"/>
              <a:cs typeface="Arial"/>
            </a:endParaRPr>
          </a:p>
        </p:txBody>
      </p:sp>
      <p:sp>
        <p:nvSpPr>
          <p:cNvPr id="4" name="TextBox 3"/>
          <p:cNvSpPr txBox="1"/>
          <p:nvPr/>
        </p:nvSpPr>
        <p:spPr>
          <a:xfrm>
            <a:off x="2039833" y="4223657"/>
            <a:ext cx="8116528" cy="1631216"/>
          </a:xfrm>
          <a:prstGeom prst="rect">
            <a:avLst/>
          </a:prstGeom>
          <a:solidFill>
            <a:schemeClr val="bg1"/>
          </a:solidFill>
          <a:ln>
            <a:solidFill>
              <a:schemeClr val="accent6">
                <a:lumMod val="20000"/>
                <a:lumOff val="80000"/>
              </a:schemeClr>
            </a:solidFill>
          </a:ln>
        </p:spPr>
        <p:txBody>
          <a:bodyPr wrap="square" lIns="91440" tIns="45720" rIns="91440" bIns="45720" rtlCol="0" anchor="t">
            <a:spAutoFit/>
          </a:bodyPr>
          <a:lstStyle/>
          <a:p>
            <a:r>
              <a:rPr lang="en-US" sz="2000" b="1" dirty="0">
                <a:solidFill>
                  <a:schemeClr val="accent1"/>
                </a:solidFill>
                <a:cs typeface="Arial" pitchFamily="34" charset="0"/>
              </a:rPr>
              <a:t>Presented </a:t>
            </a:r>
            <a:r>
              <a:rPr lang="en-US" sz="2000" b="1" dirty="0" smtClean="0">
                <a:solidFill>
                  <a:schemeClr val="accent1"/>
                </a:solidFill>
                <a:cs typeface="Arial" pitchFamily="34" charset="0"/>
              </a:rPr>
              <a:t>By: </a:t>
            </a:r>
            <a:r>
              <a:rPr lang="en-US" sz="2000" b="1" dirty="0" err="1" smtClean="0">
                <a:solidFill>
                  <a:schemeClr val="accent1"/>
                </a:solidFill>
                <a:cs typeface="Arial" pitchFamily="34" charset="0"/>
              </a:rPr>
              <a:t>Rafia</a:t>
            </a:r>
            <a:r>
              <a:rPr lang="en-US" sz="2000" b="1" dirty="0" smtClean="0">
                <a:solidFill>
                  <a:schemeClr val="accent1"/>
                </a:solidFill>
                <a:cs typeface="Arial" pitchFamily="34" charset="0"/>
              </a:rPr>
              <a:t> </a:t>
            </a:r>
            <a:r>
              <a:rPr lang="en-US" sz="2000" b="1" dirty="0" err="1" smtClean="0">
                <a:solidFill>
                  <a:schemeClr val="accent1"/>
                </a:solidFill>
                <a:cs typeface="Arial" pitchFamily="34" charset="0"/>
              </a:rPr>
              <a:t>Sunmbul</a:t>
            </a:r>
            <a:endParaRPr lang="en-US" sz="2000" b="1" dirty="0">
              <a:solidFill>
                <a:schemeClr val="accent1"/>
              </a:solidFill>
              <a:cs typeface="Arial" pitchFamily="34" charset="0"/>
            </a:endParaRPr>
          </a:p>
          <a:p>
            <a:r>
              <a:rPr lang="en-US" sz="2000" b="1" dirty="0" smtClean="0">
                <a:solidFill>
                  <a:schemeClr val="accent1"/>
                </a:solidFill>
                <a:cs typeface="Arial"/>
              </a:rPr>
              <a:t>Student Name : </a:t>
            </a:r>
            <a:r>
              <a:rPr lang="en-US" sz="2000" b="1" dirty="0" err="1" smtClean="0">
                <a:solidFill>
                  <a:schemeClr val="accent1"/>
                </a:solidFill>
                <a:cs typeface="Arial" pitchFamily="34" charset="0"/>
              </a:rPr>
              <a:t>Rafia</a:t>
            </a:r>
            <a:r>
              <a:rPr lang="en-US" sz="2000" b="1" dirty="0" smtClean="0">
                <a:solidFill>
                  <a:schemeClr val="accent1"/>
                </a:solidFill>
                <a:cs typeface="Arial" pitchFamily="34" charset="0"/>
              </a:rPr>
              <a:t> </a:t>
            </a:r>
            <a:r>
              <a:rPr lang="en-US" sz="2000" b="1" dirty="0" err="1" smtClean="0">
                <a:solidFill>
                  <a:schemeClr val="accent1"/>
                </a:solidFill>
                <a:cs typeface="Arial" pitchFamily="34" charset="0"/>
              </a:rPr>
              <a:t>Sunmbul</a:t>
            </a:r>
            <a:r>
              <a:rPr lang="en-US" sz="2000" b="1" dirty="0" smtClean="0">
                <a:solidFill>
                  <a:schemeClr val="accent1"/>
                </a:solidFill>
                <a:cs typeface="Arial"/>
              </a:rPr>
              <a:t> </a:t>
            </a:r>
            <a:endParaRPr lang="en-US" sz="2000" b="1" dirty="0">
              <a:solidFill>
                <a:schemeClr val="accent1"/>
              </a:solidFill>
              <a:cs typeface="Arial"/>
            </a:endParaRPr>
          </a:p>
          <a:p>
            <a:r>
              <a:rPr lang="en-US" sz="2000" b="1" dirty="0" smtClean="0">
                <a:solidFill>
                  <a:schemeClr val="accent1"/>
                </a:solidFill>
                <a:cs typeface="Arial"/>
              </a:rPr>
              <a:t>College </a:t>
            </a:r>
            <a:r>
              <a:rPr lang="en-US" sz="2000" b="1" dirty="0">
                <a:solidFill>
                  <a:schemeClr val="accent1"/>
                </a:solidFill>
                <a:cs typeface="Arial"/>
              </a:rPr>
              <a:t>Name &amp; Department : </a:t>
            </a:r>
            <a:r>
              <a:rPr lang="en-US" sz="2000" b="1" dirty="0" err="1" smtClean="0">
                <a:solidFill>
                  <a:schemeClr val="accent1"/>
                </a:solidFill>
                <a:cs typeface="Arial"/>
              </a:rPr>
              <a:t>Zakir</a:t>
            </a:r>
            <a:r>
              <a:rPr lang="en-US" sz="2000" b="1" dirty="0" smtClean="0">
                <a:solidFill>
                  <a:schemeClr val="accent1"/>
                </a:solidFill>
                <a:cs typeface="Arial"/>
              </a:rPr>
              <a:t> Husain </a:t>
            </a:r>
            <a:r>
              <a:rPr lang="en-US" sz="2000" b="1" dirty="0" err="1" smtClean="0">
                <a:solidFill>
                  <a:schemeClr val="accent1"/>
                </a:solidFill>
                <a:cs typeface="Arial"/>
              </a:rPr>
              <a:t>Dellhi</a:t>
            </a:r>
            <a:r>
              <a:rPr lang="en-US" sz="2000" b="1" dirty="0" smtClean="0">
                <a:solidFill>
                  <a:schemeClr val="accent1"/>
                </a:solidFill>
                <a:cs typeface="Arial"/>
              </a:rPr>
              <a:t> College </a:t>
            </a:r>
          </a:p>
          <a:p>
            <a:r>
              <a:rPr lang="en-US" sz="2000" b="1" dirty="0" smtClean="0">
                <a:solidFill>
                  <a:schemeClr val="accent1"/>
                </a:solidFill>
                <a:cs typeface="Arial"/>
              </a:rPr>
              <a:t>Dep. : B.A (</a:t>
            </a:r>
            <a:r>
              <a:rPr lang="en-US" sz="2000" b="1" dirty="0" err="1" smtClean="0">
                <a:solidFill>
                  <a:schemeClr val="accent1"/>
                </a:solidFill>
                <a:cs typeface="Arial"/>
              </a:rPr>
              <a:t>Hons</a:t>
            </a:r>
            <a:r>
              <a:rPr lang="en-US" sz="2000" b="1" dirty="0" smtClean="0">
                <a:solidFill>
                  <a:schemeClr val="accent1"/>
                </a:solidFill>
                <a:cs typeface="Arial"/>
              </a:rPr>
              <a:t>.) Arabic</a:t>
            </a:r>
            <a:endParaRPr lang="en-US" sz="2000" b="1" dirty="0">
              <a:solidFill>
                <a:schemeClr val="accent1"/>
              </a:solidFill>
              <a:cs typeface="Arial"/>
            </a:endParaRPr>
          </a:p>
          <a:p>
            <a:endParaRPr lang="en-US" sz="2000" b="1" dirty="0">
              <a:solidFill>
                <a:srgbClr val="002060"/>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a:buNone/>
            </a:pPr>
            <a:r>
              <a:rPr lang="en-IN" dirty="0" smtClean="0">
                <a:solidFill>
                  <a:schemeClr val="accent1">
                    <a:lumMod val="60000"/>
                    <a:lumOff val="40000"/>
                  </a:schemeClr>
                </a:solidFill>
                <a:hlinkClick r:id="rId2"/>
              </a:rPr>
              <a:t>https://github.com/Rafiasumbul/AICTE--project.git</a:t>
            </a:r>
            <a:endParaRPr lang="en-IN" dirty="0" smtClean="0">
              <a:solidFill>
                <a:schemeClr val="accent1">
                  <a:lumMod val="60000"/>
                  <a:lumOff val="40000"/>
                </a:schemeClr>
              </a:solidFill>
            </a:endParaRPr>
          </a:p>
          <a:p>
            <a:pPr>
              <a:buNone/>
            </a:pPr>
            <a:endParaRPr lang="en-IN" dirty="0" smtClean="0"/>
          </a:p>
          <a:p>
            <a:endParaRPr lang="en-IN" dirty="0"/>
          </a:p>
        </p:txBody>
      </p:sp>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a:xfrm>
            <a:off x="598714" y="274638"/>
            <a:ext cx="10972800" cy="1143000"/>
          </a:xfrm>
        </p:spPr>
        <p:txBody>
          <a:bodyPr>
            <a:noAutofit/>
          </a:bodyPr>
          <a:lstStyle/>
          <a:p>
            <a:r>
              <a:rPr lang="en-IN" sz="3600" b="1" dirty="0">
                <a:solidFill>
                  <a:schemeClr val="accent1">
                    <a:lumMod val="75000"/>
                  </a:schemeClr>
                </a:solidFill>
              </a:rPr>
              <a:t>GitHub Link</a:t>
            </a:r>
          </a:p>
        </p:txBody>
      </p:sp>
    </p:spTree>
    <p:extLst>
      <p:ext uri="{BB962C8B-B14F-4D97-AF65-F5344CB8AC3E}">
        <p14:creationId xmlns=""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43295" y="2013858"/>
            <a:ext cx="9487988" cy="1828800"/>
          </a:xfrm>
        </p:spPr>
        <p:txBody>
          <a:bodyPr>
            <a:normAutofit/>
          </a:bodyPr>
          <a:lstStyle/>
          <a:p>
            <a:pPr algn="ctr"/>
            <a:r>
              <a:rPr lang="en-US" sz="6000" b="1" dirty="0">
                <a:solidFill>
                  <a:schemeClr val="accent1">
                    <a:lumMod val="75000"/>
                  </a:schemeClr>
                </a:solidFill>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9851571" cy="2735348"/>
          </a:xfrm>
        </p:spPr>
        <p:txBody>
          <a:bodyPr vert="horz" lIns="91440" tIns="45720" rIns="91440" bIns="45720" rtlCol="0" anchor="t">
            <a:noAutofit/>
          </a:bodyPr>
          <a:lstStyle/>
          <a:p>
            <a:pPr marL="0" indent="0">
              <a:buClr>
                <a:schemeClr val="accent1">
                  <a:lumMod val="75000"/>
                </a:schemeClr>
              </a:buClr>
              <a:buFont typeface="Wingdings" pitchFamily="2" charset="2"/>
              <a:buChar char="q"/>
            </a:pPr>
            <a:r>
              <a:rPr lang="en-US" sz="2000" b="1" dirty="0">
                <a:ea typeface="+mn-lt"/>
                <a:cs typeface="Arial"/>
              </a:rPr>
              <a:t>  </a:t>
            </a:r>
            <a:r>
              <a:rPr lang="en-US" sz="2000" b="1" dirty="0" smtClean="0">
                <a:ea typeface="+mn-lt"/>
                <a:cs typeface="Arial"/>
              </a:rPr>
              <a:t>Problem Statement </a:t>
            </a:r>
          </a:p>
          <a:p>
            <a:pPr marL="305435" indent="-305435">
              <a:buClr>
                <a:schemeClr val="accent1">
                  <a:lumMod val="75000"/>
                </a:schemeClr>
              </a:buClr>
              <a:buFont typeface="Wingdings" pitchFamily="2" charset="2"/>
              <a:buChar char="q"/>
            </a:pPr>
            <a:r>
              <a:rPr lang="en-US" sz="2000" b="1" dirty="0" smtClean="0">
                <a:ea typeface="+mn-lt"/>
                <a:cs typeface="Arial"/>
              </a:rPr>
              <a:t>Technology </a:t>
            </a:r>
            <a:r>
              <a:rPr lang="en-US" sz="2000" b="1" dirty="0">
                <a:ea typeface="+mn-lt"/>
                <a:cs typeface="Arial"/>
              </a:rPr>
              <a:t>used</a:t>
            </a:r>
            <a:endParaRPr lang="en-US" dirty="0">
              <a:cs typeface="Arial"/>
            </a:endParaRPr>
          </a:p>
          <a:p>
            <a:pPr marL="305435" indent="-305435">
              <a:buClr>
                <a:schemeClr val="accent1">
                  <a:lumMod val="75000"/>
                </a:schemeClr>
              </a:buClr>
              <a:buFont typeface="Wingdings" pitchFamily="2" charset="2"/>
              <a:buChar char="q"/>
            </a:pPr>
            <a:r>
              <a:rPr lang="en-US" sz="2000" b="1" dirty="0">
                <a:ea typeface="+mn-lt"/>
                <a:cs typeface="+mn-lt"/>
              </a:rPr>
              <a:t>Wow factor </a:t>
            </a:r>
            <a:endParaRPr lang="en-US" sz="2000" dirty="0">
              <a:ea typeface="+mn-lt"/>
              <a:cs typeface="+mn-lt"/>
            </a:endParaRPr>
          </a:p>
          <a:p>
            <a:pPr marL="305435" indent="-305435">
              <a:buClr>
                <a:schemeClr val="accent1">
                  <a:lumMod val="75000"/>
                </a:schemeClr>
              </a:buClr>
              <a:buFont typeface="Wingdings" pitchFamily="2" charset="2"/>
              <a:buChar char="q"/>
            </a:pPr>
            <a:r>
              <a:rPr lang="en-US" sz="2000" b="1" dirty="0">
                <a:ea typeface="+mn-lt"/>
                <a:cs typeface="+mn-lt"/>
              </a:rPr>
              <a:t>End users</a:t>
            </a:r>
          </a:p>
          <a:p>
            <a:pPr marL="305435" indent="-305435">
              <a:buClr>
                <a:schemeClr val="accent1">
                  <a:lumMod val="75000"/>
                </a:schemeClr>
              </a:buClr>
              <a:buFont typeface="Wingdings" pitchFamily="2" charset="2"/>
              <a:buChar char="q"/>
            </a:pPr>
            <a:r>
              <a:rPr lang="en-US" sz="2000" b="1" dirty="0">
                <a:ea typeface="+mn-lt"/>
                <a:cs typeface="+mn-lt"/>
              </a:rPr>
              <a:t>Result</a:t>
            </a:r>
          </a:p>
          <a:p>
            <a:pPr marL="305435" indent="-305435">
              <a:buClr>
                <a:schemeClr val="accent1">
                  <a:lumMod val="75000"/>
                </a:schemeClr>
              </a:buClr>
              <a:buFont typeface="Wingdings" pitchFamily="2" charset="2"/>
              <a:buChar char="q"/>
            </a:pPr>
            <a:r>
              <a:rPr lang="en-US" sz="2000" b="1" dirty="0">
                <a:ea typeface="+mn-lt"/>
                <a:cs typeface="+mn-lt"/>
              </a:rPr>
              <a:t>Conclusion</a:t>
            </a:r>
          </a:p>
          <a:p>
            <a:pPr marL="305435" indent="-305435">
              <a:buClr>
                <a:schemeClr val="accent1">
                  <a:lumMod val="75000"/>
                </a:schemeClr>
              </a:buClr>
              <a:buFont typeface="Wingdings" pitchFamily="2" charset="2"/>
              <a:buChar char="q"/>
            </a:pPr>
            <a:r>
              <a:rPr lang="en-US" sz="2000" b="1" dirty="0">
                <a:ea typeface="+mn-lt"/>
                <a:cs typeface="+mn-lt"/>
              </a:rPr>
              <a:t>Git-hub Link</a:t>
            </a:r>
          </a:p>
          <a:p>
            <a:pPr marL="0" indent="0">
              <a:buClr>
                <a:schemeClr val="accent1">
                  <a:lumMod val="75000"/>
                </a:schemeClr>
              </a:buClr>
              <a:buFont typeface="Wingdings" pitchFamily="2" charset="2"/>
              <a:buChar char="q"/>
            </a:pPr>
            <a:endParaRPr lang="en-US" sz="2000" b="1" dirty="0" smtClean="0">
              <a:ea typeface="+mn-lt"/>
              <a:cs typeface="+mn-lt"/>
            </a:endParaRPr>
          </a:p>
          <a:p>
            <a:pPr marL="305435" indent="-305435">
              <a:buClr>
                <a:schemeClr val="accent1">
                  <a:lumMod val="75000"/>
                </a:schemeClr>
              </a:buClr>
              <a:buFont typeface="Wingdings" pitchFamily="2" charset="2"/>
              <a:buChar char="q"/>
            </a:pPr>
            <a:endParaRPr lang="en-US" sz="2000" b="1" dirty="0">
              <a:ea typeface="+mn-lt"/>
              <a:cs typeface="+mn-lt"/>
            </a:endParaRPr>
          </a:p>
          <a:p>
            <a:pPr marL="305435" indent="-305435">
              <a:buClr>
                <a:schemeClr val="accent1">
                  <a:lumMod val="75000"/>
                </a:schemeClr>
              </a:buClr>
              <a:buFont typeface="Wingdings" pitchFamily="2" charset="2"/>
              <a:buChar char="q"/>
            </a:pPr>
            <a:endParaRPr lang="en-US" dirty="0">
              <a:cs typeface="Arial"/>
            </a:endParaRPr>
          </a:p>
        </p:txBody>
      </p:sp>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sz="3600" b="1" dirty="0">
                <a:solidFill>
                  <a:schemeClr val="accent1"/>
                </a:solidFill>
                <a:cs typeface="Arial" panose="020B0604020202020204" pitchFamily="34" charset="0"/>
              </a:rPr>
              <a:t>OUTLINE</a:t>
            </a: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76950" y="1632855"/>
            <a:ext cx="11024818" cy="3048013"/>
          </a:xfrm>
        </p:spPr>
        <p:txBody>
          <a:bodyPr>
            <a:normAutofit fontScale="92500" lnSpcReduction="10000"/>
          </a:bodyPr>
          <a:lstStyle/>
          <a:p>
            <a:pPr marL="0" indent="0">
              <a:buClr>
                <a:schemeClr val="bg2">
                  <a:lumMod val="50000"/>
                </a:schemeClr>
              </a:buClr>
              <a:buFont typeface="Wingdings" pitchFamily="2" charset="2"/>
              <a:buChar char="q"/>
            </a:pPr>
            <a:r>
              <a:rPr lang="en-US" sz="1800" dirty="0" smtClean="0"/>
              <a:t>The </a:t>
            </a:r>
            <a:r>
              <a:rPr lang="en-US" sz="1800" b="1" dirty="0" err="1" smtClean="0"/>
              <a:t>Steganography</a:t>
            </a:r>
            <a:r>
              <a:rPr lang="en-US" sz="1800" b="1" dirty="0" smtClean="0"/>
              <a:t> Tool</a:t>
            </a:r>
            <a:r>
              <a:rPr lang="en-US" sz="1800" dirty="0" smtClean="0"/>
              <a:t> is designed to help users hide secret messages inside images in a simple and secure way. </a:t>
            </a:r>
          </a:p>
          <a:p>
            <a:pPr marL="0" indent="0">
              <a:buClr>
                <a:schemeClr val="bg2">
                  <a:lumMod val="50000"/>
                </a:schemeClr>
              </a:buClr>
              <a:buFont typeface="Wingdings" pitchFamily="2" charset="2"/>
              <a:buChar char="q"/>
            </a:pPr>
            <a:endParaRPr lang="en-US" sz="1800" dirty="0" smtClean="0"/>
          </a:p>
          <a:p>
            <a:pPr marL="0" indent="0">
              <a:buClr>
                <a:schemeClr val="bg2">
                  <a:lumMod val="50000"/>
                </a:schemeClr>
              </a:buClr>
              <a:buFont typeface="Wingdings" pitchFamily="2" charset="2"/>
              <a:buChar char="q"/>
            </a:pPr>
            <a:r>
              <a:rPr lang="en-US" sz="1800" dirty="0" smtClean="0"/>
              <a:t>Using a technique called </a:t>
            </a:r>
            <a:r>
              <a:rPr lang="en-US" sz="1800" b="1" dirty="0" smtClean="0"/>
              <a:t>Least Significant Bit (LSB) </a:t>
            </a:r>
            <a:r>
              <a:rPr lang="en-US" sz="1800" b="1" dirty="0" err="1" smtClean="0"/>
              <a:t>steganography</a:t>
            </a:r>
            <a:r>
              <a:rPr lang="en-US" sz="1800" dirty="0" smtClean="0"/>
              <a:t>, it allows users to embed hidden text within image files. </a:t>
            </a:r>
          </a:p>
          <a:p>
            <a:pPr marL="0" indent="0">
              <a:buClr>
                <a:schemeClr val="bg2">
                  <a:lumMod val="50000"/>
                </a:schemeClr>
              </a:buClr>
              <a:buFont typeface="Wingdings" pitchFamily="2" charset="2"/>
              <a:buChar char="q"/>
            </a:pPr>
            <a:endParaRPr lang="en-US" sz="1800" dirty="0" smtClean="0"/>
          </a:p>
          <a:p>
            <a:pPr marL="0" indent="0">
              <a:buClr>
                <a:schemeClr val="bg2">
                  <a:lumMod val="50000"/>
                </a:schemeClr>
              </a:buClr>
              <a:buFont typeface="Wingdings" pitchFamily="2" charset="2"/>
              <a:buChar char="q"/>
            </a:pPr>
            <a:r>
              <a:rPr lang="en-US" sz="1800" dirty="0" smtClean="0"/>
              <a:t>The tool features an easy-to-use interface built with </a:t>
            </a:r>
            <a:r>
              <a:rPr lang="en-US" sz="1800" b="1" dirty="0" err="1" smtClean="0"/>
              <a:t>Tkinter</a:t>
            </a:r>
            <a:r>
              <a:rPr lang="en-US" sz="1800" dirty="0" smtClean="0"/>
              <a:t>, where users can select images, type in their messages, and save the modified image.</a:t>
            </a:r>
          </a:p>
          <a:p>
            <a:pPr marL="0" indent="0">
              <a:buClr>
                <a:schemeClr val="bg2">
                  <a:lumMod val="50000"/>
                </a:schemeClr>
              </a:buClr>
              <a:buFont typeface="Wingdings" pitchFamily="2" charset="2"/>
              <a:buChar char="q"/>
            </a:pPr>
            <a:endParaRPr lang="en-US" sz="1800" dirty="0" smtClean="0"/>
          </a:p>
          <a:p>
            <a:pPr marL="0" indent="0">
              <a:buClr>
                <a:schemeClr val="bg2">
                  <a:lumMod val="50000"/>
                </a:schemeClr>
              </a:buClr>
              <a:buFont typeface="Wingdings" pitchFamily="2" charset="2"/>
              <a:buChar char="q"/>
            </a:pPr>
            <a:r>
              <a:rPr lang="en-US" sz="1800" dirty="0" smtClean="0"/>
              <a:t>For extra security, the tool includes a </a:t>
            </a:r>
            <a:r>
              <a:rPr lang="en-US" sz="1800" b="1" dirty="0" smtClean="0"/>
              <a:t>password</a:t>
            </a:r>
            <a:r>
              <a:rPr lang="en-US" sz="1800" dirty="0" smtClean="0"/>
              <a:t> feature to protect access to the hidden messages. It's perfect for anyone looking to keep their information private or learn about cryptography.</a:t>
            </a:r>
            <a:endParaRPr lang="en-IN" sz="1800" dirty="0"/>
          </a:p>
        </p:txBody>
      </p:sp>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70312" y="484442"/>
            <a:ext cx="11029616" cy="1159300"/>
          </a:xfrm>
        </p:spPr>
        <p:txBody>
          <a:bodyPr>
            <a:noAutofit/>
          </a:bodyPr>
          <a:lstStyle/>
          <a:p>
            <a:r>
              <a:rPr lang="en-US" sz="3600" b="1" dirty="0">
                <a:solidFill>
                  <a:schemeClr val="accent1"/>
                </a:solidFill>
                <a:effectLst>
                  <a:outerShdw blurRad="38100" dist="38100" dir="2700000" algn="tl">
                    <a:srgbClr val="000000">
                      <a:alpha val="43137"/>
                    </a:srgbClr>
                  </a:outerShdw>
                </a:effectLst>
                <a:latin typeface="+mn-lt"/>
                <a:cs typeface="Arial" panose="020B0604020202020204" pitchFamily="34" charset="0"/>
              </a:rPr>
              <a:t>Problem </a:t>
            </a:r>
            <a:r>
              <a:rPr lang="en-US" sz="3600" b="1" dirty="0" smtClean="0">
                <a:solidFill>
                  <a:schemeClr val="accent1"/>
                </a:solidFill>
                <a:effectLst>
                  <a:outerShdw blurRad="38100" dist="38100" dir="2700000" algn="tl">
                    <a:srgbClr val="000000">
                      <a:alpha val="43137"/>
                    </a:srgbClr>
                  </a:outerShdw>
                </a:effectLst>
                <a:latin typeface="+mn-lt"/>
                <a:cs typeface="Arial" panose="020B0604020202020204" pitchFamily="34" charset="0"/>
              </a:rPr>
              <a:t>Statement</a:t>
            </a:r>
            <a:endParaRPr lang="en-US" sz="3600" dirty="0">
              <a:solidFill>
                <a:schemeClr val="accent1"/>
              </a:solidFill>
              <a:effectLst>
                <a:outerShdw blurRad="38100" dist="38100" dir="2700000" algn="tl">
                  <a:srgbClr val="000000">
                    <a:alpha val="43137"/>
                  </a:srgbClr>
                </a:outerShdw>
              </a:effectLst>
              <a:latin typeface="+mn-lt"/>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805551" y="1034142"/>
            <a:ext cx="10563813" cy="5072743"/>
          </a:xfrm>
        </p:spPr>
        <p:txBody>
          <a:bodyPr vert="horz" lIns="91440" tIns="45720" rIns="91440" bIns="45720" rtlCol="0" anchor="ctr">
            <a:noAutofit/>
          </a:bodyPr>
          <a:lstStyle/>
          <a:p>
            <a:pPr>
              <a:buFont typeface="Wingdings" pitchFamily="2" charset="2"/>
              <a:buChar char="q"/>
            </a:pPr>
            <a:r>
              <a:rPr lang="en-US" sz="1600" b="1" dirty="0" smtClean="0">
                <a:ea typeface="Tahoma" pitchFamily="34" charset="0"/>
                <a:cs typeface="Tahoma" pitchFamily="34" charset="0"/>
              </a:rPr>
              <a:t>Platform</a:t>
            </a:r>
            <a:r>
              <a:rPr lang="en-US" sz="1600" dirty="0" smtClean="0">
                <a:ea typeface="Tahoma" pitchFamily="34" charset="0"/>
                <a:cs typeface="Tahoma" pitchFamily="34" charset="0"/>
              </a:rPr>
              <a:t>: </a:t>
            </a:r>
            <a:r>
              <a:rPr lang="en-US" sz="1600" dirty="0" err="1" smtClean="0">
                <a:ea typeface="Tahoma" pitchFamily="34" charset="0"/>
                <a:cs typeface="Tahoma" pitchFamily="34" charset="0"/>
              </a:rPr>
              <a:t>PyCharm</a:t>
            </a:r>
            <a:r>
              <a:rPr lang="en-US" sz="1600" dirty="0" smtClean="0">
                <a:ea typeface="Tahoma" pitchFamily="34" charset="0"/>
                <a:cs typeface="Tahoma" pitchFamily="34" charset="0"/>
              </a:rPr>
              <a:t> </a:t>
            </a:r>
            <a:r>
              <a:rPr lang="en-US" sz="1600" dirty="0" smtClean="0">
                <a:ea typeface="Tahoma" pitchFamily="34" charset="0"/>
                <a:cs typeface="Tahoma" pitchFamily="34" charset="0"/>
              </a:rPr>
              <a:t> </a:t>
            </a:r>
            <a:r>
              <a:rPr lang="en-US" sz="1600" dirty="0" smtClean="0">
                <a:ea typeface="Tahoma" pitchFamily="34" charset="0"/>
                <a:cs typeface="Tahoma" pitchFamily="34" charset="0"/>
              </a:rPr>
              <a:t>2024.3.3.</a:t>
            </a:r>
            <a:endParaRPr lang="en-US" sz="1600" dirty="0" smtClean="0">
              <a:ea typeface="Tahoma" pitchFamily="34" charset="0"/>
              <a:cs typeface="Tahoma" pitchFamily="34" charset="0"/>
            </a:endParaRPr>
          </a:p>
          <a:p>
            <a:pPr>
              <a:buFont typeface="Wingdings" pitchFamily="2" charset="2"/>
              <a:buChar char="q"/>
            </a:pPr>
            <a:r>
              <a:rPr lang="en-US" sz="1600" b="1" dirty="0" smtClean="0">
                <a:ea typeface="Tahoma" pitchFamily="34" charset="0"/>
                <a:cs typeface="Tahoma" pitchFamily="34" charset="0"/>
              </a:rPr>
              <a:t>Libraries Used:</a:t>
            </a:r>
          </a:p>
          <a:p>
            <a:pPr lvl="1">
              <a:buFont typeface="Wingdings" pitchFamily="2" charset="2"/>
              <a:buChar char="Ø"/>
            </a:pPr>
            <a:r>
              <a:rPr lang="en-US" sz="1400" b="1" dirty="0" err="1" smtClean="0">
                <a:ea typeface="Tahoma" pitchFamily="34" charset="0"/>
                <a:cs typeface="Tahoma" pitchFamily="34" charset="0"/>
              </a:rPr>
              <a:t>os</a:t>
            </a:r>
            <a:r>
              <a:rPr lang="en-US" sz="1400" dirty="0" smtClean="0">
                <a:ea typeface="Tahoma" pitchFamily="34" charset="0"/>
                <a:cs typeface="Tahoma" pitchFamily="34" charset="0"/>
              </a:rPr>
              <a:t>: For interacting with the operating system, handling file paths, and opening file dialogs.</a:t>
            </a:r>
          </a:p>
          <a:p>
            <a:pPr lvl="1">
              <a:buFont typeface="Wingdings" pitchFamily="2" charset="2"/>
              <a:buChar char="Ø"/>
            </a:pPr>
            <a:r>
              <a:rPr lang="en-US" sz="1400" b="1" dirty="0" err="1" smtClean="0">
                <a:ea typeface="Tahoma" pitchFamily="34" charset="0"/>
                <a:cs typeface="Tahoma" pitchFamily="34" charset="0"/>
              </a:rPr>
              <a:t>tkinter</a:t>
            </a:r>
            <a:r>
              <a:rPr lang="en-US" sz="1400" dirty="0" smtClean="0">
                <a:ea typeface="Tahoma" pitchFamily="34" charset="0"/>
                <a:cs typeface="Tahoma" pitchFamily="34" charset="0"/>
              </a:rPr>
              <a:t>: For building the graphical user interface (GUI) of the application.</a:t>
            </a:r>
          </a:p>
          <a:p>
            <a:pPr lvl="1">
              <a:buFont typeface="Wingdings" pitchFamily="2" charset="2"/>
              <a:buChar char="Ø"/>
            </a:pPr>
            <a:r>
              <a:rPr lang="en-US" sz="1400" b="1" dirty="0" smtClean="0">
                <a:ea typeface="Tahoma" pitchFamily="34" charset="0"/>
                <a:cs typeface="Tahoma" pitchFamily="34" charset="0"/>
              </a:rPr>
              <a:t>Pillow (PIL)</a:t>
            </a:r>
            <a:r>
              <a:rPr lang="en-US" sz="1400" dirty="0" smtClean="0">
                <a:ea typeface="Tahoma" pitchFamily="34" charset="0"/>
                <a:cs typeface="Tahoma" pitchFamily="34" charset="0"/>
              </a:rPr>
              <a:t>: For image processing tasks such as opening, resizing, and displaying images.</a:t>
            </a:r>
          </a:p>
          <a:p>
            <a:pPr lvl="1">
              <a:buFont typeface="Wingdings" pitchFamily="2" charset="2"/>
              <a:buChar char="Ø"/>
            </a:pPr>
            <a:r>
              <a:rPr lang="en-US" sz="1400" b="1" dirty="0" err="1" smtClean="0">
                <a:ea typeface="Tahoma" pitchFamily="34" charset="0"/>
                <a:cs typeface="Tahoma" pitchFamily="34" charset="0"/>
              </a:rPr>
              <a:t>Stegano</a:t>
            </a:r>
            <a:r>
              <a:rPr lang="en-US" sz="1400" dirty="0" smtClean="0">
                <a:ea typeface="Tahoma" pitchFamily="34" charset="0"/>
                <a:cs typeface="Tahoma" pitchFamily="34" charset="0"/>
              </a:rPr>
              <a:t>:  To encode and decode secret messages in images using </a:t>
            </a:r>
            <a:r>
              <a:rPr lang="en-US" sz="1400" b="1" dirty="0" smtClean="0">
                <a:ea typeface="Tahoma" pitchFamily="34" charset="0"/>
                <a:cs typeface="Tahoma" pitchFamily="34" charset="0"/>
              </a:rPr>
              <a:t>Least Significant Bit (LSB) </a:t>
            </a:r>
            <a:r>
              <a:rPr lang="en-US" sz="1400" b="1" dirty="0" err="1" smtClean="0">
                <a:ea typeface="Tahoma" pitchFamily="34" charset="0"/>
                <a:cs typeface="Tahoma" pitchFamily="34" charset="0"/>
              </a:rPr>
              <a:t>Steganography</a:t>
            </a:r>
            <a:r>
              <a:rPr lang="en-US" sz="1400" dirty="0" smtClean="0">
                <a:ea typeface="Tahoma" pitchFamily="34" charset="0"/>
                <a:cs typeface="Tahoma" pitchFamily="34" charset="0"/>
              </a:rPr>
              <a:t>.</a:t>
            </a:r>
          </a:p>
          <a:p>
            <a:pPr lvl="1">
              <a:buFont typeface="Wingdings" pitchFamily="2" charset="2"/>
              <a:buChar char="Ø"/>
            </a:pPr>
            <a:r>
              <a:rPr lang="en-US" sz="1400" b="1" dirty="0" err="1" smtClean="0">
                <a:ea typeface="Tahoma" pitchFamily="34" charset="0"/>
                <a:cs typeface="Tahoma" pitchFamily="34" charset="0"/>
              </a:rPr>
              <a:t>messagebox</a:t>
            </a:r>
            <a:r>
              <a:rPr lang="en-US" sz="1400" dirty="0" smtClean="0">
                <a:ea typeface="Tahoma" pitchFamily="34" charset="0"/>
                <a:cs typeface="Tahoma" pitchFamily="34" charset="0"/>
              </a:rPr>
              <a:t> (from </a:t>
            </a:r>
            <a:r>
              <a:rPr lang="en-US" sz="1400" dirty="0" err="1" smtClean="0">
                <a:ea typeface="Tahoma" pitchFamily="34" charset="0"/>
                <a:cs typeface="Tahoma" pitchFamily="34" charset="0"/>
              </a:rPr>
              <a:t>tkinter</a:t>
            </a:r>
            <a:r>
              <a:rPr lang="en-US" sz="1400" dirty="0" smtClean="0">
                <a:ea typeface="Tahoma" pitchFamily="34" charset="0"/>
                <a:cs typeface="Tahoma" pitchFamily="34" charset="0"/>
              </a:rPr>
              <a:t>): For displaying pop-up message boxes with alerts, error messages.</a:t>
            </a:r>
          </a:p>
          <a:p>
            <a:pPr>
              <a:buFont typeface="Wingdings" pitchFamily="2" charset="2"/>
              <a:buChar char="q"/>
            </a:pPr>
            <a:r>
              <a:rPr lang="en-US" sz="1600" b="1" dirty="0" smtClean="0">
                <a:ea typeface="Tahoma" pitchFamily="34" charset="0"/>
                <a:cs typeface="Tahoma" pitchFamily="34" charset="0"/>
              </a:rPr>
              <a:t>The Key Functions Used :</a:t>
            </a:r>
          </a:p>
          <a:p>
            <a:pPr lvl="1">
              <a:buFont typeface="Wingdings" pitchFamily="2" charset="2"/>
              <a:buChar char="Ø"/>
            </a:pPr>
            <a:r>
              <a:rPr lang="en-US" sz="1600" b="1" dirty="0" smtClean="0">
                <a:ea typeface="Tahoma" pitchFamily="34" charset="0"/>
                <a:cs typeface="Tahoma" pitchFamily="34" charset="0"/>
              </a:rPr>
              <a:t>Image selection</a:t>
            </a:r>
            <a:r>
              <a:rPr lang="en-US" sz="1600" dirty="0" smtClean="0">
                <a:ea typeface="Tahoma" pitchFamily="34" charset="0"/>
                <a:cs typeface="Tahoma" pitchFamily="34" charset="0"/>
              </a:rPr>
              <a:t> and display using </a:t>
            </a:r>
            <a:r>
              <a:rPr lang="en-US" sz="1600" b="1" dirty="0" err="1" smtClean="0">
                <a:ea typeface="Tahoma" pitchFamily="34" charset="0"/>
                <a:cs typeface="Tahoma" pitchFamily="34" charset="0"/>
              </a:rPr>
              <a:t>open_img</a:t>
            </a:r>
            <a:r>
              <a:rPr lang="en-US" sz="1600" b="1" dirty="0" smtClean="0">
                <a:ea typeface="Tahoma" pitchFamily="34" charset="0"/>
                <a:cs typeface="Tahoma" pitchFamily="34" charset="0"/>
              </a:rPr>
              <a:t>()</a:t>
            </a:r>
            <a:r>
              <a:rPr lang="en-US" sz="1600" dirty="0" smtClean="0">
                <a:ea typeface="Tahoma" pitchFamily="34" charset="0"/>
                <a:cs typeface="Tahoma" pitchFamily="34" charset="0"/>
              </a:rPr>
              <a:t>.</a:t>
            </a:r>
          </a:p>
          <a:p>
            <a:pPr lvl="1">
              <a:buFont typeface="Wingdings" pitchFamily="2" charset="2"/>
              <a:buChar char="Ø"/>
            </a:pPr>
            <a:r>
              <a:rPr lang="en-US" sz="1600" b="1" dirty="0" smtClean="0">
                <a:ea typeface="Tahoma" pitchFamily="34" charset="0"/>
                <a:cs typeface="Tahoma" pitchFamily="34" charset="0"/>
              </a:rPr>
              <a:t>Message hiding</a:t>
            </a:r>
            <a:r>
              <a:rPr lang="en-US" sz="1600" dirty="0" smtClean="0">
                <a:ea typeface="Tahoma" pitchFamily="34" charset="0"/>
                <a:cs typeface="Tahoma" pitchFamily="34" charset="0"/>
              </a:rPr>
              <a:t> and saving using </a:t>
            </a:r>
            <a:r>
              <a:rPr lang="en-US" sz="1600" b="1" dirty="0" err="1" smtClean="0">
                <a:ea typeface="Tahoma" pitchFamily="34" charset="0"/>
                <a:cs typeface="Tahoma" pitchFamily="34" charset="0"/>
              </a:rPr>
              <a:t>hide_and_save</a:t>
            </a:r>
            <a:r>
              <a:rPr lang="en-US" sz="1600" b="1" dirty="0" smtClean="0">
                <a:ea typeface="Tahoma" pitchFamily="34" charset="0"/>
                <a:cs typeface="Tahoma" pitchFamily="34" charset="0"/>
              </a:rPr>
              <a:t>()</a:t>
            </a:r>
            <a:r>
              <a:rPr lang="en-US" sz="1600" dirty="0" smtClean="0">
                <a:ea typeface="Tahoma" pitchFamily="34" charset="0"/>
                <a:cs typeface="Tahoma" pitchFamily="34" charset="0"/>
              </a:rPr>
              <a:t>.</a:t>
            </a:r>
          </a:p>
          <a:p>
            <a:pPr lvl="1">
              <a:buFont typeface="Wingdings" pitchFamily="2" charset="2"/>
              <a:buChar char="Ø"/>
            </a:pPr>
            <a:r>
              <a:rPr lang="en-US" sz="1600" b="1" dirty="0" smtClean="0">
                <a:ea typeface="Tahoma" pitchFamily="34" charset="0"/>
                <a:cs typeface="Tahoma" pitchFamily="34" charset="0"/>
              </a:rPr>
              <a:t>Message retrieval</a:t>
            </a:r>
            <a:r>
              <a:rPr lang="en-US" sz="1600" dirty="0" smtClean="0">
                <a:ea typeface="Tahoma" pitchFamily="34" charset="0"/>
                <a:cs typeface="Tahoma" pitchFamily="34" charset="0"/>
              </a:rPr>
              <a:t> using </a:t>
            </a:r>
            <a:r>
              <a:rPr lang="en-US" sz="1600" b="1" dirty="0" smtClean="0">
                <a:ea typeface="Tahoma" pitchFamily="34" charset="0"/>
                <a:cs typeface="Tahoma" pitchFamily="34" charset="0"/>
              </a:rPr>
              <a:t>show()</a:t>
            </a:r>
            <a:r>
              <a:rPr lang="en-US" sz="1600" dirty="0" smtClean="0">
                <a:ea typeface="Tahoma" pitchFamily="34" charset="0"/>
                <a:cs typeface="Tahoma" pitchFamily="34" charset="0"/>
              </a:rPr>
              <a:t>.</a:t>
            </a:r>
          </a:p>
          <a:p>
            <a:pPr lvl="1">
              <a:buFont typeface="Wingdings" pitchFamily="2" charset="2"/>
              <a:buChar char="Ø"/>
            </a:pPr>
            <a:r>
              <a:rPr lang="en-US" sz="1600" b="1" dirty="0" smtClean="0">
                <a:ea typeface="Tahoma" pitchFamily="34" charset="0"/>
                <a:cs typeface="Tahoma" pitchFamily="34" charset="0"/>
              </a:rPr>
              <a:t>Resetting</a:t>
            </a:r>
            <a:r>
              <a:rPr lang="en-US" sz="1600" dirty="0" smtClean="0">
                <a:ea typeface="Tahoma" pitchFamily="34" charset="0"/>
                <a:cs typeface="Tahoma" pitchFamily="34" charset="0"/>
              </a:rPr>
              <a:t> the app with </a:t>
            </a:r>
            <a:r>
              <a:rPr lang="en-US" sz="1600" b="1" dirty="0" smtClean="0">
                <a:ea typeface="Tahoma" pitchFamily="34" charset="0"/>
                <a:cs typeface="Tahoma" pitchFamily="34" charset="0"/>
              </a:rPr>
              <a:t>reset()</a:t>
            </a:r>
            <a:r>
              <a:rPr lang="en-US" sz="1600" dirty="0" smtClean="0">
                <a:ea typeface="Tahoma" pitchFamily="34" charset="0"/>
                <a:cs typeface="Tahoma" pitchFamily="34" charset="0"/>
              </a:rPr>
              <a:t>.</a:t>
            </a:r>
          </a:p>
          <a:p>
            <a:pPr lvl="1">
              <a:buFont typeface="Wingdings" pitchFamily="2" charset="2"/>
              <a:buChar char="Ø"/>
            </a:pPr>
            <a:r>
              <a:rPr lang="en-US" sz="1600" b="1" dirty="0" smtClean="0">
                <a:ea typeface="Tahoma" pitchFamily="34" charset="0"/>
                <a:cs typeface="Tahoma" pitchFamily="34" charset="0"/>
              </a:rPr>
              <a:t>Button hover effects</a:t>
            </a:r>
            <a:r>
              <a:rPr lang="en-US" sz="1600" dirty="0" smtClean="0">
                <a:ea typeface="Tahoma" pitchFamily="34" charset="0"/>
                <a:cs typeface="Tahoma" pitchFamily="34" charset="0"/>
              </a:rPr>
              <a:t> for better interactivity with </a:t>
            </a:r>
            <a:r>
              <a:rPr lang="en-US" sz="1600" b="1" dirty="0" err="1" smtClean="0">
                <a:ea typeface="Tahoma" pitchFamily="34" charset="0"/>
                <a:cs typeface="Tahoma" pitchFamily="34" charset="0"/>
              </a:rPr>
              <a:t>button_style</a:t>
            </a:r>
            <a:r>
              <a:rPr lang="en-US" sz="1600" b="1" dirty="0" smtClean="0">
                <a:ea typeface="Tahoma" pitchFamily="34" charset="0"/>
                <a:cs typeface="Tahoma" pitchFamily="34" charset="0"/>
              </a:rPr>
              <a:t>()</a:t>
            </a:r>
            <a:r>
              <a:rPr lang="en-US" sz="1600" dirty="0" smtClean="0">
                <a:ea typeface="Tahoma" pitchFamily="34" charset="0"/>
                <a:cs typeface="Tahoma" pitchFamily="34" charset="0"/>
              </a:rPr>
              <a:t> and </a:t>
            </a:r>
            <a:r>
              <a:rPr lang="en-US" sz="1600" b="1" dirty="0" err="1" smtClean="0">
                <a:ea typeface="Tahoma" pitchFamily="34" charset="0"/>
                <a:cs typeface="Tahoma" pitchFamily="34" charset="0"/>
              </a:rPr>
              <a:t>reset_button_style</a:t>
            </a:r>
            <a:r>
              <a:rPr lang="en-US" sz="1600" b="1" dirty="0" smtClean="0">
                <a:ea typeface="Tahoma" pitchFamily="34" charset="0"/>
                <a:cs typeface="Tahoma" pitchFamily="34" charset="0"/>
              </a:rPr>
              <a:t>()</a:t>
            </a:r>
            <a:r>
              <a:rPr lang="en-US" sz="1600" dirty="0" smtClean="0">
                <a:ea typeface="Tahoma" pitchFamily="34" charset="0"/>
                <a:cs typeface="Tahoma" pitchFamily="34" charset="0"/>
              </a:rPr>
              <a:t>.</a:t>
            </a:r>
          </a:p>
          <a:p>
            <a:pPr lvl="1">
              <a:buFont typeface="Wingdings" pitchFamily="2" charset="2"/>
              <a:buChar char="Ø"/>
            </a:pPr>
            <a:endParaRPr lang="en-US" sz="1600" dirty="0" smtClean="0">
              <a:ea typeface="Tahoma" pitchFamily="34" charset="0"/>
              <a:cs typeface="Tahoma" pitchFamily="34" charset="0"/>
            </a:endParaRPr>
          </a:p>
        </p:txBody>
      </p:sp>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09600" y="206827"/>
            <a:ext cx="10972800" cy="862467"/>
          </a:xfrm>
        </p:spPr>
        <p:txBody>
          <a:bodyPr>
            <a:normAutofit/>
          </a:bodyPr>
          <a:lstStyle/>
          <a:p>
            <a:r>
              <a:rPr lang="en-US" sz="3600" b="1" dirty="0">
                <a:solidFill>
                  <a:schemeClr val="accent1"/>
                </a:solidFill>
                <a:cs typeface="Arial" panose="020B0604020202020204" pitchFamily="34" charset="0"/>
              </a:rPr>
              <a:t>Technology  used</a:t>
            </a:r>
            <a:endParaRPr lang="en-US" sz="3600" dirty="0">
              <a:solidFill>
                <a:schemeClr val="accent1"/>
              </a:solidFill>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78975" y="1197429"/>
            <a:ext cx="11223171" cy="4963886"/>
          </a:xfrm>
        </p:spPr>
        <p:txBody>
          <a:bodyPr>
            <a:normAutofit lnSpcReduction="10000"/>
          </a:bodyPr>
          <a:lstStyle/>
          <a:p>
            <a:pPr marL="0" indent="0">
              <a:buFont typeface="Wingdings" pitchFamily="2" charset="2"/>
              <a:buChar char="q"/>
            </a:pPr>
            <a:r>
              <a:rPr lang="en-US" sz="1400" dirty="0" smtClean="0"/>
              <a:t>The tool uses libraries like </a:t>
            </a:r>
            <a:r>
              <a:rPr lang="en-US" sz="1400" b="1" dirty="0" err="1" smtClean="0"/>
              <a:t>Tkinter</a:t>
            </a:r>
            <a:r>
              <a:rPr lang="en-US" sz="1400" dirty="0" smtClean="0"/>
              <a:t>, which is cross-platform, that allows it to run on </a:t>
            </a:r>
            <a:r>
              <a:rPr lang="en-US" sz="1400" b="1" dirty="0" smtClean="0"/>
              <a:t>Windows, </a:t>
            </a:r>
            <a:r>
              <a:rPr lang="en-US" sz="1400" b="1" dirty="0" err="1" smtClean="0"/>
              <a:t>macOS</a:t>
            </a:r>
            <a:r>
              <a:rPr lang="en-US" sz="1400" b="1" dirty="0" smtClean="0"/>
              <a:t>, and Linux</a:t>
            </a:r>
            <a:r>
              <a:rPr lang="en-US" sz="1400" dirty="0" smtClean="0"/>
              <a:t> without requiring any changes to the code.</a:t>
            </a:r>
          </a:p>
          <a:p>
            <a:pPr marL="0" indent="0">
              <a:buFont typeface="Wingdings" pitchFamily="2" charset="2"/>
              <a:buChar char="q"/>
            </a:pPr>
            <a:endParaRPr lang="en-US" sz="1400" dirty="0" smtClean="0"/>
          </a:p>
          <a:p>
            <a:pPr marL="0" indent="0">
              <a:buFont typeface="Wingdings" pitchFamily="2" charset="2"/>
              <a:buChar char="q"/>
            </a:pPr>
            <a:r>
              <a:rPr lang="en-US" sz="1400" b="1" dirty="0" smtClean="0"/>
              <a:t>Reset Functionality: </a:t>
            </a:r>
            <a:r>
              <a:rPr lang="en-US" sz="1400" dirty="0" smtClean="0"/>
              <a:t>The application includes a </a:t>
            </a:r>
            <a:r>
              <a:rPr lang="en-US" sz="1400" b="1" dirty="0" smtClean="0"/>
              <a:t>reset</a:t>
            </a:r>
            <a:r>
              <a:rPr lang="en-US" sz="1400" dirty="0" smtClean="0"/>
              <a:t> button that clears all inputs, resets the application state to start fresh with a clean slate.</a:t>
            </a:r>
          </a:p>
          <a:p>
            <a:pPr marL="0" indent="0">
              <a:buFont typeface="Wingdings" pitchFamily="2" charset="2"/>
              <a:buChar char="q"/>
            </a:pPr>
            <a:endParaRPr lang="en-US" sz="1400" dirty="0" smtClean="0"/>
          </a:p>
          <a:p>
            <a:pPr marL="0" indent="0">
              <a:buFont typeface="Wingdings" pitchFamily="2" charset="2"/>
              <a:buChar char="q"/>
            </a:pPr>
            <a:r>
              <a:rPr lang="en-US" sz="1400" b="1" dirty="0" smtClean="0"/>
              <a:t>Image Preview and Customization: </a:t>
            </a:r>
            <a:r>
              <a:rPr lang="en-US" sz="1400" dirty="0" smtClean="0"/>
              <a:t>The project allows users to </a:t>
            </a:r>
            <a:r>
              <a:rPr lang="en-US" sz="1400" b="1" dirty="0" smtClean="0"/>
              <a:t>select and view the image</a:t>
            </a:r>
            <a:r>
              <a:rPr lang="en-US" sz="1400" dirty="0" smtClean="0"/>
              <a:t> before performing any </a:t>
            </a:r>
            <a:r>
              <a:rPr lang="en-US" sz="1400" dirty="0" err="1" smtClean="0"/>
              <a:t>steganography</a:t>
            </a:r>
            <a:r>
              <a:rPr lang="en-US" sz="1400" dirty="0" smtClean="0"/>
              <a:t> operations to allow user working with the correct image.</a:t>
            </a:r>
          </a:p>
          <a:p>
            <a:pPr marL="0" indent="0">
              <a:buNone/>
            </a:pPr>
            <a:r>
              <a:rPr lang="en-US" sz="1400" dirty="0" smtClean="0"/>
              <a:t>Additionally, the image is displayed in a frame with </a:t>
            </a:r>
            <a:r>
              <a:rPr lang="en-US" sz="1400" b="1" dirty="0" smtClean="0"/>
              <a:t>customizable size </a:t>
            </a:r>
            <a:r>
              <a:rPr lang="en-US" sz="1400" dirty="0" smtClean="0"/>
              <a:t>(e.g., resizing to 300x220), allowing the user to view it clearly without distortion.</a:t>
            </a:r>
          </a:p>
          <a:p>
            <a:pPr marL="0" indent="0">
              <a:buNone/>
            </a:pPr>
            <a:endParaRPr lang="en-US" sz="1400" dirty="0" smtClean="0"/>
          </a:p>
          <a:p>
            <a:pPr marL="0" indent="0">
              <a:buFont typeface="Wingdings" pitchFamily="2" charset="2"/>
              <a:buChar char="q"/>
            </a:pPr>
            <a:r>
              <a:rPr lang="en-US" sz="1400" b="1" dirty="0" smtClean="0"/>
              <a:t>Graphical User Interface (GUI): </a:t>
            </a:r>
            <a:r>
              <a:rPr lang="en-US" sz="1400" dirty="0" smtClean="0"/>
              <a:t>Many </a:t>
            </a:r>
            <a:r>
              <a:rPr lang="en-US" sz="1400" dirty="0" err="1" smtClean="0"/>
              <a:t>steganography</a:t>
            </a:r>
            <a:r>
              <a:rPr lang="en-US" sz="1400" dirty="0" smtClean="0"/>
              <a:t> projects are command-line based, but this tool uses </a:t>
            </a:r>
            <a:r>
              <a:rPr lang="en-US" sz="1400" b="1" dirty="0" err="1" smtClean="0"/>
              <a:t>Tkinter</a:t>
            </a:r>
            <a:r>
              <a:rPr lang="en-US" sz="1400" dirty="0" smtClean="0"/>
              <a:t>, providing a user-friendly </a:t>
            </a:r>
            <a:r>
              <a:rPr lang="en-US" sz="1400" b="1" dirty="0" smtClean="0"/>
              <a:t>graphical interface</a:t>
            </a:r>
            <a:r>
              <a:rPr lang="en-US" sz="1400" dirty="0" smtClean="0"/>
              <a:t>. It allows users to easily interact with the tool without needing any technical knowledge or command-line commands.</a:t>
            </a:r>
          </a:p>
          <a:p>
            <a:pPr marL="0" indent="0">
              <a:buFont typeface="Wingdings" pitchFamily="2" charset="2"/>
              <a:buChar char="q"/>
            </a:pPr>
            <a:endParaRPr lang="en-US" sz="1400" b="1" dirty="0" smtClean="0"/>
          </a:p>
          <a:p>
            <a:pPr marL="0" indent="0">
              <a:buFont typeface="Wingdings" pitchFamily="2" charset="2"/>
              <a:buChar char="q"/>
            </a:pPr>
            <a:r>
              <a:rPr lang="en-US" sz="1400" b="1" dirty="0" smtClean="0"/>
              <a:t>Button hover effects</a:t>
            </a:r>
            <a:r>
              <a:rPr lang="en-US" sz="1400" dirty="0" smtClean="0"/>
              <a:t> for better interactivity with </a:t>
            </a:r>
            <a:r>
              <a:rPr lang="en-US" sz="1400" b="1" dirty="0" err="1" smtClean="0"/>
              <a:t>button_style</a:t>
            </a:r>
            <a:r>
              <a:rPr lang="en-US" sz="1400" b="1" dirty="0" smtClean="0"/>
              <a:t>()</a:t>
            </a:r>
            <a:r>
              <a:rPr lang="en-US" sz="1400" dirty="0" smtClean="0"/>
              <a:t> and </a:t>
            </a:r>
            <a:r>
              <a:rPr lang="en-US" sz="1400" b="1" dirty="0" err="1" smtClean="0"/>
              <a:t>reset_button_style</a:t>
            </a:r>
            <a:r>
              <a:rPr lang="en-US" sz="1400" b="1" dirty="0" smtClean="0"/>
              <a:t>()</a:t>
            </a:r>
            <a:r>
              <a:rPr lang="en-US" sz="1400" dirty="0" smtClean="0"/>
              <a:t>.</a:t>
            </a:r>
          </a:p>
          <a:p>
            <a:pPr marL="0" indent="0">
              <a:buNone/>
            </a:pPr>
            <a:endParaRPr lang="en-US" sz="1400" dirty="0" smtClean="0"/>
          </a:p>
          <a:p>
            <a:pPr marL="0" indent="0">
              <a:buNone/>
            </a:pPr>
            <a:r>
              <a:rPr lang="en-US" sz="1400" dirty="0" smtClean="0"/>
              <a:t>This </a:t>
            </a:r>
            <a:r>
              <a:rPr lang="en-US" sz="1400" b="1" dirty="0" err="1" smtClean="0"/>
              <a:t>Steganography</a:t>
            </a:r>
            <a:r>
              <a:rPr lang="en-US" sz="1400" b="1" dirty="0" smtClean="0"/>
              <a:t> Tool</a:t>
            </a:r>
            <a:r>
              <a:rPr lang="en-US" sz="1400" dirty="0" smtClean="0"/>
              <a:t> stands out due to its </a:t>
            </a:r>
            <a:r>
              <a:rPr lang="en-US" sz="1400" b="1" dirty="0" smtClean="0"/>
              <a:t>combination of simple </a:t>
            </a:r>
            <a:r>
              <a:rPr lang="en-US" sz="1400" b="1" dirty="0" err="1" smtClean="0"/>
              <a:t>steganographic</a:t>
            </a:r>
            <a:r>
              <a:rPr lang="en-US" sz="1400" b="1" dirty="0" smtClean="0"/>
              <a:t> techniques</a:t>
            </a:r>
            <a:r>
              <a:rPr lang="en-US" sz="1400" dirty="0" smtClean="0"/>
              <a:t> with a </a:t>
            </a:r>
            <a:r>
              <a:rPr lang="en-US" sz="1400" b="1" dirty="0" smtClean="0"/>
              <a:t>modern, interactive GUI</a:t>
            </a:r>
            <a:r>
              <a:rPr lang="en-US" sz="1400" dirty="0" smtClean="0"/>
              <a:t>. The inclusion of features like </a:t>
            </a:r>
            <a:r>
              <a:rPr lang="en-US" sz="1400" b="1" dirty="0" smtClean="0"/>
              <a:t>password protection</a:t>
            </a:r>
            <a:r>
              <a:rPr lang="en-US" sz="1400" dirty="0" smtClean="0"/>
              <a:t>, </a:t>
            </a:r>
            <a:r>
              <a:rPr lang="en-US" sz="1400" b="1" dirty="0" smtClean="0"/>
              <a:t>resizable image preview</a:t>
            </a:r>
            <a:r>
              <a:rPr lang="en-US" sz="1400" dirty="0" smtClean="0"/>
              <a:t>, </a:t>
            </a:r>
            <a:r>
              <a:rPr lang="en-US" sz="1400" b="1" dirty="0" smtClean="0"/>
              <a:t>real-time feedback messages</a:t>
            </a:r>
            <a:r>
              <a:rPr lang="en-US" sz="1400" dirty="0" smtClean="0"/>
              <a:t>, and </a:t>
            </a:r>
            <a:r>
              <a:rPr lang="en-US" sz="1400" b="1" dirty="0" smtClean="0"/>
              <a:t>cross-platform compatibility</a:t>
            </a:r>
            <a:r>
              <a:rPr lang="en-US" sz="1400" dirty="0" smtClean="0"/>
              <a:t> makes it a unique and user-friendly solution for hiding and revealing secret messages in images. The focus on ease of use, security, and interactivity enhances the tool's value and makes it more approachable for a wide audience.</a:t>
            </a:r>
            <a:endParaRPr lang="en-IN" sz="1400" b="1" dirty="0">
              <a:solidFill>
                <a:srgbClr val="0F0F0F"/>
              </a:solidFill>
            </a:endParaRPr>
          </a:p>
        </p:txBody>
      </p:sp>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217715"/>
            <a:ext cx="11029616" cy="859972"/>
          </a:xfrm>
        </p:spPr>
        <p:txBody>
          <a:bodyPr>
            <a:noAutofit/>
          </a:bodyPr>
          <a:lstStyle/>
          <a:p>
            <a:r>
              <a:rPr lang="en-US" sz="3600" b="1" dirty="0">
                <a:solidFill>
                  <a:schemeClr val="accent1">
                    <a:lumMod val="75000"/>
                  </a:schemeClr>
                </a:solidFill>
                <a:latin typeface="Arial"/>
                <a:ea typeface="+mj-lt"/>
                <a:cs typeface="Arial"/>
              </a:rPr>
              <a:t>Wow factors</a:t>
            </a:r>
            <a:endParaRPr lang="en-US" sz="3600" dirty="0">
              <a:solidFill>
                <a:schemeClr val="accent1">
                  <a:lumMod val="75000"/>
                </a:schemeClr>
              </a:solidFill>
              <a:latin typeface="Calibri Light"/>
              <a:cs typeface="Calibri Light"/>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609600" y="1230086"/>
            <a:ext cx="10972800" cy="4777206"/>
          </a:xfrm>
        </p:spPr>
        <p:txBody>
          <a:bodyPr>
            <a:normAutofit/>
          </a:bodyPr>
          <a:lstStyle/>
          <a:p>
            <a:pPr>
              <a:buFont typeface="Wingdings" pitchFamily="2" charset="2"/>
              <a:buChar char="q"/>
            </a:pPr>
            <a:r>
              <a:rPr lang="en-US" sz="1400" b="1" dirty="0" smtClean="0"/>
              <a:t>General Public (For Privacy and Security) : </a:t>
            </a:r>
            <a:r>
              <a:rPr lang="en-US" sz="1400" dirty="0" smtClean="0"/>
              <a:t>Individuals who are concerned about privacy and security may use the tool to hide sensitive information within images. This tool allows users to protect confidential messages from being easily detected by others.</a:t>
            </a:r>
          </a:p>
          <a:p>
            <a:pPr>
              <a:buFont typeface="Wingdings" pitchFamily="2" charset="2"/>
              <a:buChar char="q"/>
            </a:pPr>
            <a:endParaRPr lang="en-US" sz="1400" dirty="0" smtClean="0"/>
          </a:p>
          <a:p>
            <a:pPr>
              <a:buFont typeface="Wingdings" pitchFamily="2" charset="2"/>
              <a:buChar char="q"/>
            </a:pPr>
            <a:r>
              <a:rPr lang="en-US" sz="1400" b="1" dirty="0" smtClean="0"/>
              <a:t>Students and Educators (For Learning and Teaching) </a:t>
            </a:r>
            <a:r>
              <a:rPr lang="en-US" sz="1400" dirty="0" smtClean="0"/>
              <a:t>: Students and educators in the fields of </a:t>
            </a:r>
            <a:r>
              <a:rPr lang="en-US" sz="1400" b="1" dirty="0" smtClean="0"/>
              <a:t>computer science</a:t>
            </a:r>
            <a:r>
              <a:rPr lang="en-US" sz="1400" dirty="0" smtClean="0"/>
              <a:t>, </a:t>
            </a:r>
            <a:r>
              <a:rPr lang="en-US" sz="1400" b="1" dirty="0" smtClean="0"/>
              <a:t>information security</a:t>
            </a:r>
            <a:r>
              <a:rPr lang="en-US" sz="1400" dirty="0" smtClean="0"/>
              <a:t>, and </a:t>
            </a:r>
            <a:r>
              <a:rPr lang="en-US" sz="1400" b="1" dirty="0" smtClean="0"/>
              <a:t>cryptography</a:t>
            </a:r>
            <a:r>
              <a:rPr lang="en-US" sz="1400" dirty="0" smtClean="0"/>
              <a:t> may use this tool as part of their learning process.</a:t>
            </a:r>
          </a:p>
          <a:p>
            <a:pPr>
              <a:buFont typeface="Wingdings" pitchFamily="2" charset="2"/>
              <a:buChar char="q"/>
            </a:pPr>
            <a:endParaRPr lang="en-US" sz="1400" dirty="0" smtClean="0"/>
          </a:p>
          <a:p>
            <a:pPr>
              <a:buFont typeface="Wingdings" pitchFamily="2" charset="2"/>
              <a:buChar char="q"/>
            </a:pPr>
            <a:r>
              <a:rPr lang="en-US" sz="1400" b="1" dirty="0" smtClean="0"/>
              <a:t>Security Professionals (For Securing Data) </a:t>
            </a:r>
            <a:r>
              <a:rPr lang="en-US" sz="1400" dirty="0" smtClean="0"/>
              <a:t>: Professionals in the field of </a:t>
            </a:r>
            <a:r>
              <a:rPr lang="en-US" sz="1400" b="1" dirty="0" err="1" smtClean="0"/>
              <a:t>cybersecurity</a:t>
            </a:r>
            <a:r>
              <a:rPr lang="en-US" sz="1400" dirty="0" smtClean="0"/>
              <a:t> and </a:t>
            </a:r>
            <a:r>
              <a:rPr lang="en-US" sz="1400" b="1" dirty="0" smtClean="0"/>
              <a:t>data protection</a:t>
            </a:r>
            <a:r>
              <a:rPr lang="en-US" sz="1400" dirty="0" smtClean="0"/>
              <a:t> may use </a:t>
            </a:r>
            <a:r>
              <a:rPr lang="en-US" sz="1400" dirty="0" err="1" smtClean="0"/>
              <a:t>steganography</a:t>
            </a:r>
            <a:r>
              <a:rPr lang="en-US" sz="1400" dirty="0" smtClean="0"/>
              <a:t> tools for legitimate purposes, such as creating secure communication channels.</a:t>
            </a:r>
          </a:p>
          <a:p>
            <a:pPr>
              <a:buFont typeface="Wingdings" pitchFamily="2" charset="2"/>
              <a:buChar char="q"/>
            </a:pPr>
            <a:endParaRPr lang="en-US" sz="1400" dirty="0" smtClean="0"/>
          </a:p>
          <a:p>
            <a:pPr>
              <a:buFont typeface="Wingdings" pitchFamily="2" charset="2"/>
              <a:buChar char="q"/>
            </a:pPr>
            <a:r>
              <a:rPr lang="en-US" sz="1400" b="1" dirty="0" smtClean="0"/>
              <a:t>Cryptography Enthusiasts (For Hobbies and Experimentation) :</a:t>
            </a:r>
            <a:r>
              <a:rPr lang="en-US" sz="1400" dirty="0" smtClean="0"/>
              <a:t>Individuals who are interested in cryptography, encryption, and digital security might enjoy experimenting with </a:t>
            </a:r>
            <a:r>
              <a:rPr lang="en-US" sz="1400" dirty="0" err="1" smtClean="0"/>
              <a:t>steganography</a:t>
            </a:r>
            <a:r>
              <a:rPr lang="en-US" sz="1400" dirty="0" smtClean="0"/>
              <a:t> techniques as a hobby.</a:t>
            </a:r>
          </a:p>
          <a:p>
            <a:pPr>
              <a:buFont typeface="Wingdings" pitchFamily="2" charset="2"/>
              <a:buChar char="q"/>
            </a:pPr>
            <a:endParaRPr lang="en-US" sz="1400" dirty="0" smtClean="0"/>
          </a:p>
          <a:p>
            <a:pPr>
              <a:buFont typeface="Wingdings" pitchFamily="2" charset="2"/>
              <a:buChar char="q"/>
            </a:pPr>
            <a:r>
              <a:rPr lang="en-US" sz="1400" dirty="0" smtClean="0"/>
              <a:t>This </a:t>
            </a:r>
            <a:r>
              <a:rPr lang="en-US" sz="1400" b="1" dirty="0" err="1" smtClean="0"/>
              <a:t>Steganography</a:t>
            </a:r>
            <a:r>
              <a:rPr lang="en-US" sz="1400" b="1" dirty="0" smtClean="0"/>
              <a:t> Tool</a:t>
            </a:r>
            <a:r>
              <a:rPr lang="en-US" sz="1400" dirty="0" smtClean="0"/>
              <a:t> serves a wide range of </a:t>
            </a:r>
            <a:r>
              <a:rPr lang="en-US" sz="1400" b="1" dirty="0" smtClean="0"/>
              <a:t>end users</a:t>
            </a:r>
            <a:r>
              <a:rPr lang="en-US" sz="1400" dirty="0" smtClean="0"/>
              <a:t>, including the general public for personal privacy, students and educators for educational purposes, </a:t>
            </a:r>
            <a:r>
              <a:rPr lang="en-US" sz="1400" dirty="0" err="1" smtClean="0"/>
              <a:t>cybersecurity</a:t>
            </a:r>
            <a:r>
              <a:rPr lang="en-US" sz="1400" dirty="0" smtClean="0"/>
              <a:t> professionals, cryptography enthusiasts, journalists and activists for secure communication, businesses for confidential messaging, and researchers working on </a:t>
            </a:r>
            <a:r>
              <a:rPr lang="en-US" sz="1400" dirty="0" err="1" smtClean="0"/>
              <a:t>steganography</a:t>
            </a:r>
            <a:r>
              <a:rPr lang="en-US" sz="1400" dirty="0" smtClean="0"/>
              <a:t> or encryption. The tool's flexibility, ease of use, and security features make it suitable for both </a:t>
            </a:r>
            <a:r>
              <a:rPr lang="en-US" sz="1400" b="1" dirty="0" smtClean="0"/>
              <a:t>novices</a:t>
            </a:r>
            <a:r>
              <a:rPr lang="en-US" sz="1400" dirty="0" smtClean="0"/>
              <a:t> and </a:t>
            </a:r>
            <a:r>
              <a:rPr lang="en-US" sz="1400" b="1" dirty="0" smtClean="0"/>
              <a:t>experts</a:t>
            </a:r>
            <a:r>
              <a:rPr lang="en-US" sz="1400" dirty="0" smtClean="0"/>
              <a:t> in the field of digital security and data privacy.</a:t>
            </a:r>
          </a:p>
          <a:p>
            <a:pPr>
              <a:buFont typeface="Wingdings" pitchFamily="2" charset="2"/>
              <a:buChar char="q"/>
            </a:pPr>
            <a:endParaRPr lang="en-US" sz="1400" dirty="0" smtClean="0"/>
          </a:p>
          <a:p>
            <a:pPr>
              <a:buFont typeface="Wingdings" pitchFamily="2" charset="2"/>
              <a:buChar char="q"/>
            </a:pPr>
            <a:endParaRPr lang="en-US" sz="1400" dirty="0"/>
          </a:p>
        </p:txBody>
      </p:sp>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a:xfrm>
            <a:off x="609600" y="274638"/>
            <a:ext cx="10972800" cy="868362"/>
          </a:xfrm>
        </p:spPr>
        <p:txBody>
          <a:bodyPr>
            <a:noAutofit/>
          </a:bodyPr>
          <a:lstStyle/>
          <a:p>
            <a:r>
              <a:rPr lang="en-IN" sz="3200" b="1" dirty="0">
                <a:solidFill>
                  <a:schemeClr val="accent1">
                    <a:lumMod val="75000"/>
                  </a:schemeClr>
                </a:solidFill>
              </a:rPr>
              <a:t>End users</a:t>
            </a:r>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a:xfrm>
            <a:off x="609600" y="274638"/>
            <a:ext cx="10972800" cy="911905"/>
          </a:xfrm>
        </p:spPr>
        <p:txBody>
          <a:bodyPr>
            <a:normAutofit/>
          </a:bodyPr>
          <a:lstStyle/>
          <a:p>
            <a:r>
              <a:rPr lang="en-IN" sz="3200" b="1" dirty="0">
                <a:solidFill>
                  <a:schemeClr val="accent1">
                    <a:lumMod val="75000"/>
                  </a:schemeClr>
                </a:solidFill>
              </a:rPr>
              <a:t>Results</a:t>
            </a:r>
          </a:p>
        </p:txBody>
      </p:sp>
      <p:pic>
        <p:nvPicPr>
          <p:cNvPr id="1026" name="Picture 2"/>
          <p:cNvPicPr>
            <a:picLocks noGrp="1" noChangeAspect="1" noChangeArrowheads="1"/>
          </p:cNvPicPr>
          <p:nvPr>
            <p:ph idx="1"/>
          </p:nvPr>
        </p:nvPicPr>
        <p:blipFill>
          <a:blip r:embed="rId2"/>
          <a:srcRect l="33600" t="4267" r="11400" b="22400"/>
          <a:stretch>
            <a:fillRect/>
          </a:stretch>
        </p:blipFill>
        <p:spPr bwMode="auto">
          <a:xfrm>
            <a:off x="6469209" y="1073749"/>
            <a:ext cx="5141410" cy="3856013"/>
          </a:xfrm>
          <a:prstGeom prst="rect">
            <a:avLst/>
          </a:prstGeom>
          <a:noFill/>
          <a:ln w="9525">
            <a:noFill/>
            <a:miter lim="800000"/>
            <a:headEnd/>
            <a:tailEnd/>
          </a:ln>
          <a:effectLst/>
        </p:spPr>
      </p:pic>
      <p:sp>
        <p:nvSpPr>
          <p:cNvPr id="6" name="TextBox 5"/>
          <p:cNvSpPr txBox="1"/>
          <p:nvPr/>
        </p:nvSpPr>
        <p:spPr>
          <a:xfrm>
            <a:off x="8294145" y="4991548"/>
            <a:ext cx="1702710" cy="369332"/>
          </a:xfrm>
          <a:prstGeom prst="rect">
            <a:avLst/>
          </a:prstGeom>
          <a:noFill/>
        </p:spPr>
        <p:txBody>
          <a:bodyPr wrap="none" rtlCol="0">
            <a:spAutoFit/>
          </a:bodyPr>
          <a:lstStyle/>
          <a:p>
            <a:r>
              <a:rPr lang="en-US" dirty="0" smtClean="0"/>
              <a:t>MAIN SCREEN</a:t>
            </a:r>
            <a:endParaRPr lang="en-US" dirty="0"/>
          </a:p>
        </p:txBody>
      </p:sp>
      <p:pic>
        <p:nvPicPr>
          <p:cNvPr id="1028" name="Picture 4"/>
          <p:cNvPicPr>
            <a:picLocks noChangeAspect="1" noChangeArrowheads="1"/>
          </p:cNvPicPr>
          <p:nvPr/>
        </p:nvPicPr>
        <p:blipFill>
          <a:blip r:embed="rId3"/>
          <a:srcRect r="39600" b="4267"/>
          <a:stretch>
            <a:fillRect/>
          </a:stretch>
        </p:blipFill>
        <p:spPr bwMode="auto">
          <a:xfrm>
            <a:off x="365761" y="1021975"/>
            <a:ext cx="5297056" cy="4722609"/>
          </a:xfrm>
          <a:prstGeom prst="rect">
            <a:avLst/>
          </a:prstGeom>
          <a:noFill/>
          <a:ln w="9525">
            <a:noFill/>
            <a:miter lim="800000"/>
            <a:headEnd/>
            <a:tailEnd/>
          </a:ln>
          <a:effectLst/>
        </p:spPr>
      </p:pic>
      <p:sp>
        <p:nvSpPr>
          <p:cNvPr id="8" name="TextBox 7"/>
          <p:cNvSpPr txBox="1"/>
          <p:nvPr/>
        </p:nvSpPr>
        <p:spPr>
          <a:xfrm>
            <a:off x="2269864" y="5841402"/>
            <a:ext cx="896399" cy="369332"/>
          </a:xfrm>
          <a:prstGeom prst="rect">
            <a:avLst/>
          </a:prstGeom>
          <a:noFill/>
        </p:spPr>
        <p:txBody>
          <a:bodyPr wrap="none" rtlCol="0">
            <a:spAutoFit/>
          </a:bodyPr>
          <a:lstStyle/>
          <a:p>
            <a:r>
              <a:rPr lang="en-US" dirty="0" smtClean="0"/>
              <a:t>CODE </a:t>
            </a:r>
            <a:endParaRPr lang="en-US" dirty="0"/>
          </a:p>
        </p:txBody>
      </p:sp>
      <p:cxnSp>
        <p:nvCxnSpPr>
          <p:cNvPr id="10" name="Elbow Connector 9"/>
          <p:cNvCxnSpPr>
            <a:endCxn id="1026" idx="1"/>
          </p:cNvCxnSpPr>
          <p:nvPr/>
        </p:nvCxnSpPr>
        <p:spPr>
          <a:xfrm>
            <a:off x="5637007" y="2205318"/>
            <a:ext cx="832202" cy="79643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5583219" y="1764254"/>
            <a:ext cx="1104790"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l="33600" t="2133" r="10200" b="23467"/>
          <a:stretch>
            <a:fillRect/>
          </a:stretch>
        </p:blipFill>
        <p:spPr bwMode="auto">
          <a:xfrm>
            <a:off x="172123" y="161364"/>
            <a:ext cx="5142154" cy="3829159"/>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l="32400" t="2133" r="11400" b="21333"/>
          <a:stretch>
            <a:fillRect/>
          </a:stretch>
        </p:blipFill>
        <p:spPr bwMode="auto">
          <a:xfrm>
            <a:off x="6712772" y="139769"/>
            <a:ext cx="5159400" cy="3952241"/>
          </a:xfrm>
          <a:prstGeom prst="rect">
            <a:avLst/>
          </a:prstGeom>
          <a:noFill/>
          <a:ln w="9525">
            <a:noFill/>
            <a:miter lim="800000"/>
            <a:headEnd/>
            <a:tailEnd/>
          </a:ln>
          <a:effectLst/>
        </p:spPr>
      </p:pic>
      <p:cxnSp>
        <p:nvCxnSpPr>
          <p:cNvPr id="9" name="Elbow Connector 8"/>
          <p:cNvCxnSpPr/>
          <p:nvPr/>
        </p:nvCxnSpPr>
        <p:spPr>
          <a:xfrm rot="5400000" flipH="1" flipV="1">
            <a:off x="7955281" y="4093287"/>
            <a:ext cx="1032735" cy="97894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9154758" y="4120178"/>
            <a:ext cx="1172584" cy="369332"/>
          </a:xfrm>
          <a:prstGeom prst="rect">
            <a:avLst/>
          </a:prstGeom>
          <a:noFill/>
        </p:spPr>
        <p:txBody>
          <a:bodyPr wrap="square" rtlCol="0">
            <a:spAutoFit/>
          </a:bodyPr>
          <a:lstStyle/>
          <a:p>
            <a:r>
              <a:rPr lang="en-US" b="1" dirty="0" smtClean="0"/>
              <a:t>OUTPUT</a:t>
            </a:r>
            <a:endParaRPr lang="en-US" b="1" dirty="0"/>
          </a:p>
        </p:txBody>
      </p:sp>
      <p:sp>
        <p:nvSpPr>
          <p:cNvPr id="14" name="TextBox 13"/>
          <p:cNvSpPr txBox="1"/>
          <p:nvPr/>
        </p:nvSpPr>
        <p:spPr>
          <a:xfrm>
            <a:off x="1592133" y="4292302"/>
            <a:ext cx="854721" cy="369332"/>
          </a:xfrm>
          <a:prstGeom prst="rect">
            <a:avLst/>
          </a:prstGeom>
          <a:noFill/>
        </p:spPr>
        <p:txBody>
          <a:bodyPr wrap="none" rtlCol="0">
            <a:spAutoFit/>
          </a:bodyPr>
          <a:lstStyle/>
          <a:p>
            <a:r>
              <a:rPr lang="en-US" dirty="0" smtClean="0"/>
              <a:t>INPUT</a:t>
            </a:r>
            <a:endParaRPr lang="en-US" dirty="0"/>
          </a:p>
        </p:txBody>
      </p:sp>
      <p:pic>
        <p:nvPicPr>
          <p:cNvPr id="2051" name="Picture 3"/>
          <p:cNvPicPr>
            <a:picLocks noChangeAspect="1" noChangeArrowheads="1"/>
          </p:cNvPicPr>
          <p:nvPr/>
        </p:nvPicPr>
        <p:blipFill>
          <a:blip r:embed="rId4"/>
          <a:srcRect l="34200" t="3200" r="11400" b="23467"/>
          <a:stretch>
            <a:fillRect/>
          </a:stretch>
        </p:blipFill>
        <p:spPr bwMode="auto">
          <a:xfrm>
            <a:off x="4071771" y="3942553"/>
            <a:ext cx="3844780" cy="2915447"/>
          </a:xfrm>
          <a:prstGeom prst="rect">
            <a:avLst/>
          </a:prstGeom>
          <a:noFill/>
          <a:ln w="9525">
            <a:noFill/>
            <a:miter lim="800000"/>
            <a:headEnd/>
            <a:tailEnd/>
          </a:ln>
          <a:effectLst/>
        </p:spPr>
      </p:pic>
      <p:cxnSp>
        <p:nvCxnSpPr>
          <p:cNvPr id="17" name="Elbow Connector 16"/>
          <p:cNvCxnSpPr/>
          <p:nvPr/>
        </p:nvCxnSpPr>
        <p:spPr>
          <a:xfrm>
            <a:off x="2571077" y="4173967"/>
            <a:ext cx="1624409" cy="109728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227295" y="5432612"/>
            <a:ext cx="1065006" cy="369332"/>
          </a:xfrm>
          <a:prstGeom prst="rect">
            <a:avLst/>
          </a:prstGeom>
          <a:noFill/>
        </p:spPr>
        <p:txBody>
          <a:bodyPr wrap="square" rtlCol="0">
            <a:spAutoFit/>
          </a:bodyPr>
          <a:lstStyle/>
          <a:p>
            <a:r>
              <a:rPr lang="en-US" dirty="0" smtClean="0"/>
              <a:t>SAVED </a:t>
            </a:r>
            <a:endParaRPr lang="en-US" dirty="0"/>
          </a:p>
        </p:txBody>
      </p:sp>
    </p:spTree>
    <p:extLst>
      <p:ext uri="{BB962C8B-B14F-4D97-AF65-F5344CB8AC3E}">
        <p14:creationId xmlns=""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59422" y="1371600"/>
            <a:ext cx="11055636" cy="4027714"/>
          </a:xfrm>
        </p:spPr>
        <p:txBody>
          <a:bodyPr>
            <a:normAutofit/>
          </a:bodyPr>
          <a:lstStyle/>
          <a:p>
            <a:pPr>
              <a:buFont typeface="Wingdings" pitchFamily="2" charset="2"/>
              <a:buChar char="q"/>
            </a:pPr>
            <a:r>
              <a:rPr lang="en-US" sz="1800" dirty="0" smtClean="0"/>
              <a:t>In conclusion, the </a:t>
            </a:r>
            <a:r>
              <a:rPr lang="en-US" sz="1800" b="1" dirty="0" err="1" smtClean="0"/>
              <a:t>Steganography</a:t>
            </a:r>
            <a:r>
              <a:rPr lang="en-US" sz="1800" b="1" dirty="0" smtClean="0"/>
              <a:t> Tool</a:t>
            </a:r>
            <a:r>
              <a:rPr lang="en-US" sz="1800" dirty="0" smtClean="0"/>
              <a:t> successfully addresses the need for a simple yet effective way to hide and retrieve secret messages within images, ensuring secure communication and privacy. </a:t>
            </a:r>
          </a:p>
          <a:p>
            <a:pPr>
              <a:buFont typeface="Wingdings" pitchFamily="2" charset="2"/>
              <a:buChar char="q"/>
            </a:pPr>
            <a:endParaRPr lang="en-US" sz="1800" dirty="0" smtClean="0"/>
          </a:p>
          <a:p>
            <a:pPr>
              <a:buFont typeface="Wingdings" pitchFamily="2" charset="2"/>
              <a:buChar char="q"/>
            </a:pPr>
            <a:r>
              <a:rPr lang="en-US" sz="1800" dirty="0" smtClean="0"/>
              <a:t>By utilizing </a:t>
            </a:r>
            <a:r>
              <a:rPr lang="en-US" sz="1800" b="1" dirty="0" smtClean="0"/>
              <a:t>LSB </a:t>
            </a:r>
            <a:r>
              <a:rPr lang="en-US" sz="1800" b="1" dirty="0" err="1" smtClean="0"/>
              <a:t>steganography</a:t>
            </a:r>
            <a:r>
              <a:rPr lang="en-US" sz="1800" dirty="0" smtClean="0"/>
              <a:t> and providing an intuitive </a:t>
            </a:r>
            <a:r>
              <a:rPr lang="en-US" sz="1800" b="1" dirty="0" err="1" smtClean="0"/>
              <a:t>Tkinter</a:t>
            </a:r>
            <a:r>
              <a:rPr lang="en-US" sz="1800" dirty="0" smtClean="0"/>
              <a:t> GUI, the tool is accessible to both technical and non-technical users.</a:t>
            </a:r>
          </a:p>
          <a:p>
            <a:pPr>
              <a:buFont typeface="Wingdings" pitchFamily="2" charset="2"/>
              <a:buChar char="q"/>
            </a:pPr>
            <a:endParaRPr lang="en-US" sz="1800" dirty="0" smtClean="0"/>
          </a:p>
          <a:p>
            <a:pPr>
              <a:buFont typeface="Wingdings" pitchFamily="2" charset="2"/>
              <a:buChar char="q"/>
            </a:pPr>
            <a:r>
              <a:rPr lang="en-US" sz="1800" dirty="0" smtClean="0"/>
              <a:t> The integration of </a:t>
            </a:r>
            <a:r>
              <a:rPr lang="en-US" sz="1800" b="1" dirty="0" smtClean="0"/>
              <a:t>password protection</a:t>
            </a:r>
            <a:r>
              <a:rPr lang="en-US" sz="1800" dirty="0" smtClean="0"/>
              <a:t> further enhances the security of hidden data.</a:t>
            </a:r>
          </a:p>
          <a:p>
            <a:pPr>
              <a:buFont typeface="Wingdings" pitchFamily="2" charset="2"/>
              <a:buChar char="q"/>
            </a:pPr>
            <a:endParaRPr lang="en-US" sz="1800" dirty="0" smtClean="0"/>
          </a:p>
          <a:p>
            <a:pPr>
              <a:buFont typeface="Wingdings" pitchFamily="2" charset="2"/>
              <a:buChar char="q"/>
            </a:pPr>
            <a:r>
              <a:rPr lang="en-US" sz="1800" dirty="0" smtClean="0"/>
              <a:t> This project not only serves as a practical solution for individuals and professionals seeking privacy but also offers an educational platform for learning about data security and cryptography.</a:t>
            </a:r>
            <a:endParaRPr lang="en-IN" sz="1800" dirty="0"/>
          </a:p>
        </p:txBody>
      </p:sp>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noAutofit/>
          </a:bodyPr>
          <a:lstStyle/>
          <a:p>
            <a:r>
              <a:rPr lang="en-IN" sz="3600" b="1" dirty="0">
                <a:solidFill>
                  <a:schemeClr val="accent1">
                    <a:lumMod val="75000"/>
                  </a:schemeClr>
                </a:solidFill>
              </a:rPr>
              <a:t>Conclusion</a:t>
            </a:r>
          </a:p>
        </p:txBody>
      </p:sp>
    </p:spTree>
    <p:extLst>
      <p:ext uri="{BB962C8B-B14F-4D97-AF65-F5344CB8AC3E}">
        <p14:creationId xmlns="" xmlns:p14="http://schemas.microsoft.com/office/powerpoint/2010/main" val="4233882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Concourse</Template>
  <TotalTime>225</TotalTime>
  <Words>872</Words>
  <Application>Microsoft Office PowerPoint</Application>
  <PresentationFormat>Custom</PresentationFormat>
  <Paragraphs>78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Securing Data Hiding In Image Using Steganography</vt:lpstr>
      <vt:lpstr>OUTLINE</vt:lpstr>
      <vt:lpstr>Problem Statement</vt:lpstr>
      <vt:lpstr>Technology  used</vt:lpstr>
      <vt:lpstr>Wow factors</vt:lpstr>
      <vt:lpstr>End users</vt:lpstr>
      <vt:lpstr>Results</vt:lpstr>
      <vt:lpstr>Slide 8</vt:lpstr>
      <vt:lpstr>Conclusion</vt:lpstr>
      <vt:lpstr>GitHub Link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47</cp:revision>
  <dcterms:created xsi:type="dcterms:W3CDTF">2021-05-26T16:50:10Z</dcterms:created>
  <dcterms:modified xsi:type="dcterms:W3CDTF">2025-02-22T17:50:20Z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