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44"/>
  </p:notesMasterIdLst>
  <p:sldIdLst>
    <p:sldId id="256" r:id="rId2"/>
    <p:sldId id="261" r:id="rId3"/>
    <p:sldId id="258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3" r:id="rId4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Montserrat" panose="00000500000000000000" pitchFamily="2" charset="0"/>
      <p:regular r:id="rId49"/>
      <p:bold r:id="rId50"/>
      <p:italic r:id="rId51"/>
      <p:boldItalic r:id="rId52"/>
    </p:embeddedFont>
    <p:embeddedFont>
      <p:font typeface="Montserrat ExtraBold" panose="00000900000000000000" pitchFamily="2" charset="0"/>
      <p:bold r:id="rId53"/>
      <p:boldItalic r:id="rId54"/>
    </p:embeddedFont>
    <p:embeddedFont>
      <p:font typeface="Montserrat ExtraLight" panose="00000300000000000000" pitchFamily="2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2975A1-52B0-460C-93EC-FEE4B44844BF}">
  <a:tblStyle styleId="{462975A1-52B0-460C-93EC-FEE4B44844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988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809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813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1960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995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675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977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100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052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33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5618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1356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7654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1032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0335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5893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591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2904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7364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787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3039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1469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0221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47148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64904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3178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7055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2184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5966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3590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4392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03927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3435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2748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388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075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9797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135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261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30687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  <a:effectLst>
            <a:outerShdw blurRad="114300" dist="28575" dir="636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 hasCustomPrompt="1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7" hasCustomPrompt="1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6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 Support 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Md.Abedur Rahman Chowdhury(Rafi)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 10(MU)-10</a:t>
            </a: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941650" y="2624375"/>
            <a:ext cx="3539832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For Office Management</a:t>
            </a:r>
            <a:endParaRPr sz="22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503843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Operating System Fundamentals</a:t>
            </a:r>
            <a:endParaRPr lang="en-US" sz="2000" dirty="0">
              <a:latin typeface="Montserrat ExtraBold" panose="00000900000000000000" pitchFamily="2" charset="0"/>
            </a:endParaRPr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08" name="Google Shape;208;p4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Module </a:t>
            </a:r>
            <a:r>
              <a:rPr lang="en" dirty="0"/>
              <a:t>-5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427895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2258686" y="179759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4748733" y="2642469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TOPICS</a:t>
            </a:r>
            <a:endParaRPr dirty="0"/>
          </a:p>
        </p:txBody>
      </p:sp>
      <p:sp>
        <p:nvSpPr>
          <p:cNvPr id="180" name="Google Shape;180;p40"/>
          <p:cNvSpPr txBox="1">
            <a:spLocks noGrp="1"/>
          </p:cNvSpPr>
          <p:nvPr>
            <p:ph type="subTitle" idx="1"/>
          </p:nvPr>
        </p:nvSpPr>
        <p:spPr>
          <a:xfrm>
            <a:off x="4688220" y="3174969"/>
            <a:ext cx="2344591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OS types (Windows, macOS, Linux), OS installation, user management, and troubleshooting OS-related issues.</a:t>
            </a:r>
            <a:endParaRPr dirty="0"/>
          </a:p>
        </p:txBody>
      </p:sp>
      <p:sp>
        <p:nvSpPr>
          <p:cNvPr id="183" name="Google Shape;183;p40"/>
          <p:cNvSpPr txBox="1">
            <a:spLocks noGrp="1"/>
          </p:cNvSpPr>
          <p:nvPr>
            <p:ph type="title" idx="4"/>
          </p:nvPr>
        </p:nvSpPr>
        <p:spPr>
          <a:xfrm>
            <a:off x="2258683" y="2642469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FOCUS</a:t>
            </a:r>
            <a:endParaRPr dirty="0"/>
          </a:p>
        </p:txBody>
      </p:sp>
      <p:sp>
        <p:nvSpPr>
          <p:cNvPr id="184" name="Google Shape;184;p40"/>
          <p:cNvSpPr txBox="1">
            <a:spLocks noGrp="1"/>
          </p:cNvSpPr>
          <p:nvPr>
            <p:ph type="subTitle" idx="5"/>
          </p:nvPr>
        </p:nvSpPr>
        <p:spPr>
          <a:xfrm>
            <a:off x="2258683" y="3174969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Basics of operating systems, partitioning, and disk management.</a:t>
            </a:r>
            <a:endParaRPr dirty="0"/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4748736" y="179759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87" name="Google Shape;187;p40"/>
          <p:cNvCxnSpPr/>
          <p:nvPr/>
        </p:nvCxnSpPr>
        <p:spPr>
          <a:xfrm>
            <a:off x="3093586" y="257305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5583636" y="257305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895383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503843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OS Image Backup and Recovery</a:t>
            </a:r>
            <a:endParaRPr lang="en-US" sz="2000" dirty="0">
              <a:latin typeface="Montserrat ExtraBold" panose="00000900000000000000" pitchFamily="2" charset="0"/>
            </a:endParaRPr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08" name="Google Shape;208;p4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Lecture </a:t>
            </a:r>
            <a:r>
              <a:rPr lang="en" dirty="0"/>
              <a:t>-6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61855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2258686" y="179759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4748733" y="2642469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TOPICS</a:t>
            </a:r>
            <a:endParaRPr dirty="0"/>
          </a:p>
        </p:txBody>
      </p:sp>
      <p:sp>
        <p:nvSpPr>
          <p:cNvPr id="180" name="Google Shape;180;p40"/>
          <p:cNvSpPr txBox="1">
            <a:spLocks noGrp="1"/>
          </p:cNvSpPr>
          <p:nvPr>
            <p:ph type="subTitle" idx="1"/>
          </p:nvPr>
        </p:nvSpPr>
        <p:spPr>
          <a:xfrm>
            <a:off x="4688220" y="3174969"/>
            <a:ext cx="2344591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tools like Acronis for backup, restoring from backup, recovering from a corrupted OS, and custom OS creation.</a:t>
            </a:r>
            <a:endParaRPr dirty="0"/>
          </a:p>
        </p:txBody>
      </p:sp>
      <p:sp>
        <p:nvSpPr>
          <p:cNvPr id="183" name="Google Shape;183;p40"/>
          <p:cNvSpPr txBox="1">
            <a:spLocks noGrp="1"/>
          </p:cNvSpPr>
          <p:nvPr>
            <p:ph type="title" idx="4"/>
          </p:nvPr>
        </p:nvSpPr>
        <p:spPr>
          <a:xfrm>
            <a:off x="2258683" y="2642469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FOCUS</a:t>
            </a:r>
            <a:endParaRPr dirty="0"/>
          </a:p>
        </p:txBody>
      </p:sp>
      <p:sp>
        <p:nvSpPr>
          <p:cNvPr id="184" name="Google Shape;184;p40"/>
          <p:cNvSpPr txBox="1">
            <a:spLocks noGrp="1"/>
          </p:cNvSpPr>
          <p:nvPr>
            <p:ph type="subTitle" idx="5"/>
          </p:nvPr>
        </p:nvSpPr>
        <p:spPr>
          <a:xfrm>
            <a:off x="2258683" y="3174969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Importance and techniques of backing up and recovering an operating system.</a:t>
            </a:r>
            <a:endParaRPr dirty="0"/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4748736" y="179759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87" name="Google Shape;187;p40"/>
          <p:cNvCxnSpPr/>
          <p:nvPr/>
        </p:nvCxnSpPr>
        <p:spPr>
          <a:xfrm>
            <a:off x="3093586" y="257305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5583636" y="257305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62807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503843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Necessary Office Software</a:t>
            </a:r>
            <a:endParaRPr lang="en-US" sz="2400" dirty="0">
              <a:latin typeface="Montserrat ExtraBold" panose="00000900000000000000" pitchFamily="2" charset="0"/>
            </a:endParaRPr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208" name="Google Shape;208;p4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Lecture </a:t>
            </a:r>
            <a:r>
              <a:rPr lang="en" dirty="0"/>
              <a:t>-7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030183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2258686" y="179759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4748733" y="2642469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TOPICS</a:t>
            </a:r>
            <a:endParaRPr dirty="0"/>
          </a:p>
        </p:txBody>
      </p:sp>
      <p:sp>
        <p:nvSpPr>
          <p:cNvPr id="180" name="Google Shape;180;p40"/>
          <p:cNvSpPr txBox="1">
            <a:spLocks noGrp="1"/>
          </p:cNvSpPr>
          <p:nvPr>
            <p:ph type="subTitle" idx="1"/>
          </p:nvPr>
        </p:nvSpPr>
        <p:spPr>
          <a:xfrm>
            <a:off x="4688220" y="3174969"/>
            <a:ext cx="2344591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Installation and management of office software, an introduction to the Microsoft Office suite, Word, Excel, PowerPoint.</a:t>
            </a:r>
            <a:endParaRPr dirty="0"/>
          </a:p>
        </p:txBody>
      </p:sp>
      <p:sp>
        <p:nvSpPr>
          <p:cNvPr id="183" name="Google Shape;183;p40"/>
          <p:cNvSpPr txBox="1">
            <a:spLocks noGrp="1"/>
          </p:cNvSpPr>
          <p:nvPr>
            <p:ph type="title" idx="4"/>
          </p:nvPr>
        </p:nvSpPr>
        <p:spPr>
          <a:xfrm>
            <a:off x="2258683" y="2642469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FOCUS</a:t>
            </a:r>
            <a:endParaRPr dirty="0"/>
          </a:p>
        </p:txBody>
      </p:sp>
      <p:sp>
        <p:nvSpPr>
          <p:cNvPr id="184" name="Google Shape;184;p40"/>
          <p:cNvSpPr txBox="1">
            <a:spLocks noGrp="1"/>
          </p:cNvSpPr>
          <p:nvPr>
            <p:ph type="subTitle" idx="5"/>
          </p:nvPr>
        </p:nvSpPr>
        <p:spPr>
          <a:xfrm>
            <a:off x="2258683" y="3174969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Essential productivity software for office environments.</a:t>
            </a:r>
            <a:endParaRPr dirty="0"/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4748736" y="179759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87" name="Google Shape;187;p40"/>
          <p:cNvCxnSpPr/>
          <p:nvPr/>
        </p:nvCxnSpPr>
        <p:spPr>
          <a:xfrm>
            <a:off x="3093586" y="257305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5583636" y="257305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754936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503843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Introduction to Microsoft Office Programs</a:t>
            </a:r>
            <a:endParaRPr lang="en-US" sz="1800" dirty="0">
              <a:latin typeface="Montserrat ExtraBold" panose="00000900000000000000" pitchFamily="2" charset="0"/>
            </a:endParaRPr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208" name="Google Shape;208;p4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Lecture </a:t>
            </a:r>
            <a:r>
              <a:rPr lang="en" dirty="0"/>
              <a:t>-8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691041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2258686" y="179759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4748733" y="2642469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TOPICS</a:t>
            </a:r>
            <a:endParaRPr dirty="0"/>
          </a:p>
        </p:txBody>
      </p:sp>
      <p:sp>
        <p:nvSpPr>
          <p:cNvPr id="180" name="Google Shape;180;p40"/>
          <p:cNvSpPr txBox="1">
            <a:spLocks noGrp="1"/>
          </p:cNvSpPr>
          <p:nvPr>
            <p:ph type="subTitle" idx="1"/>
          </p:nvPr>
        </p:nvSpPr>
        <p:spPr>
          <a:xfrm>
            <a:off x="4688220" y="3174969"/>
            <a:ext cx="2344591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Document creation and formatting in Word, data analysis in Excel, and creating presentations in PowerPoint.</a:t>
            </a:r>
            <a:endParaRPr dirty="0"/>
          </a:p>
        </p:txBody>
      </p:sp>
      <p:sp>
        <p:nvSpPr>
          <p:cNvPr id="183" name="Google Shape;183;p40"/>
          <p:cNvSpPr txBox="1">
            <a:spLocks noGrp="1"/>
          </p:cNvSpPr>
          <p:nvPr>
            <p:ph type="title" idx="4"/>
          </p:nvPr>
        </p:nvSpPr>
        <p:spPr>
          <a:xfrm>
            <a:off x="2258683" y="2642469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FOCUS</a:t>
            </a:r>
            <a:endParaRPr dirty="0"/>
          </a:p>
        </p:txBody>
      </p:sp>
      <p:sp>
        <p:nvSpPr>
          <p:cNvPr id="184" name="Google Shape;184;p40"/>
          <p:cNvSpPr txBox="1">
            <a:spLocks noGrp="1"/>
          </p:cNvSpPr>
          <p:nvPr>
            <p:ph type="subTitle" idx="5"/>
          </p:nvPr>
        </p:nvSpPr>
        <p:spPr>
          <a:xfrm>
            <a:off x="2258683" y="3174969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Hands-on use of Office applications.</a:t>
            </a:r>
            <a:endParaRPr dirty="0"/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4748736" y="179759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87" name="Google Shape;187;p40"/>
          <p:cNvCxnSpPr/>
          <p:nvPr/>
        </p:nvCxnSpPr>
        <p:spPr>
          <a:xfrm>
            <a:off x="3093586" y="257305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5583636" y="257305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997132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503843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Communication</a:t>
            </a:r>
            <a:endParaRPr lang="en-US" sz="2800" dirty="0">
              <a:latin typeface="Montserrat ExtraBold" panose="00000900000000000000" pitchFamily="2" charset="0"/>
            </a:endParaRPr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sp>
        <p:nvSpPr>
          <p:cNvPr id="208" name="Google Shape;208;p4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Lecture </a:t>
            </a:r>
            <a:r>
              <a:rPr lang="en" dirty="0"/>
              <a:t>-9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51013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2258686" y="179759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4748733" y="2642469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TOPICS</a:t>
            </a:r>
            <a:endParaRPr dirty="0"/>
          </a:p>
        </p:txBody>
      </p:sp>
      <p:sp>
        <p:nvSpPr>
          <p:cNvPr id="180" name="Google Shape;180;p40"/>
          <p:cNvSpPr txBox="1">
            <a:spLocks noGrp="1"/>
          </p:cNvSpPr>
          <p:nvPr>
            <p:ph type="subTitle" idx="1"/>
          </p:nvPr>
        </p:nvSpPr>
        <p:spPr>
          <a:xfrm>
            <a:off x="4688220" y="3174969"/>
            <a:ext cx="2344591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 topologies, IPv4 addressing, ports and protocols, configuring routers, switches, and access points</a:t>
            </a:r>
            <a:endParaRPr sz="1600" dirty="0"/>
          </a:p>
        </p:txBody>
      </p:sp>
      <p:sp>
        <p:nvSpPr>
          <p:cNvPr id="183" name="Google Shape;183;p40"/>
          <p:cNvSpPr txBox="1">
            <a:spLocks noGrp="1"/>
          </p:cNvSpPr>
          <p:nvPr>
            <p:ph type="title" idx="4"/>
          </p:nvPr>
        </p:nvSpPr>
        <p:spPr>
          <a:xfrm>
            <a:off x="2258683" y="2642469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FOCUS</a:t>
            </a:r>
            <a:endParaRPr dirty="0"/>
          </a:p>
        </p:txBody>
      </p:sp>
      <p:sp>
        <p:nvSpPr>
          <p:cNvPr id="184" name="Google Shape;184;p40"/>
          <p:cNvSpPr txBox="1">
            <a:spLocks noGrp="1"/>
          </p:cNvSpPr>
          <p:nvPr>
            <p:ph type="subTitle" idx="5"/>
          </p:nvPr>
        </p:nvSpPr>
        <p:spPr>
          <a:xfrm>
            <a:off x="2258683" y="3174969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Fundamentals of networking and communication</a:t>
            </a:r>
            <a:endParaRPr sz="1200" dirty="0"/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4748736" y="179759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87" name="Google Shape;187;p40"/>
          <p:cNvCxnSpPr/>
          <p:nvPr/>
        </p:nvCxnSpPr>
        <p:spPr>
          <a:xfrm>
            <a:off x="3093586" y="257305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5583636" y="257305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77372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503843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Introduction To IT Support</a:t>
            </a:r>
            <a:endParaRPr sz="2400" dirty="0"/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08" name="Google Shape;208;p4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LECTURE-1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503843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Networking Fundamentals</a:t>
            </a:r>
            <a:endParaRPr lang="en-US" sz="2000" dirty="0">
              <a:latin typeface="Montserrat ExtraBold" panose="00000900000000000000" pitchFamily="2" charset="0"/>
            </a:endParaRPr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</a:t>
            </a:r>
            <a:endParaRPr dirty="0"/>
          </a:p>
        </p:txBody>
      </p:sp>
      <p:sp>
        <p:nvSpPr>
          <p:cNvPr id="208" name="Google Shape;208;p4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Lecture </a:t>
            </a:r>
            <a:r>
              <a:rPr lang="en" dirty="0"/>
              <a:t>-10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736287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2258686" y="179759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4748733" y="2642469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TOPICS</a:t>
            </a:r>
            <a:endParaRPr dirty="0"/>
          </a:p>
        </p:txBody>
      </p:sp>
      <p:sp>
        <p:nvSpPr>
          <p:cNvPr id="180" name="Google Shape;180;p40"/>
          <p:cNvSpPr txBox="1">
            <a:spLocks noGrp="1"/>
          </p:cNvSpPr>
          <p:nvPr>
            <p:ph type="subTitle" idx="1"/>
          </p:nvPr>
        </p:nvSpPr>
        <p:spPr>
          <a:xfrm>
            <a:off x="4688220" y="3174969"/>
            <a:ext cx="2344591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IP addressing (static vs DHCP), router configuration, and the use of remote software tools for IT support</a:t>
            </a:r>
            <a:endParaRPr dirty="0"/>
          </a:p>
        </p:txBody>
      </p:sp>
      <p:sp>
        <p:nvSpPr>
          <p:cNvPr id="183" name="Google Shape;183;p40"/>
          <p:cNvSpPr txBox="1">
            <a:spLocks noGrp="1"/>
          </p:cNvSpPr>
          <p:nvPr>
            <p:ph type="title" idx="4"/>
          </p:nvPr>
        </p:nvSpPr>
        <p:spPr>
          <a:xfrm>
            <a:off x="2258683" y="2642469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FOCUS</a:t>
            </a:r>
            <a:endParaRPr dirty="0"/>
          </a:p>
        </p:txBody>
      </p:sp>
      <p:sp>
        <p:nvSpPr>
          <p:cNvPr id="184" name="Google Shape;184;p40"/>
          <p:cNvSpPr txBox="1">
            <a:spLocks noGrp="1"/>
          </p:cNvSpPr>
          <p:nvPr>
            <p:ph type="subTitle" idx="5"/>
          </p:nvPr>
        </p:nvSpPr>
        <p:spPr>
          <a:xfrm>
            <a:off x="2258683" y="3174969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 and setup of small office/home office (SOHO) networks.</a:t>
            </a:r>
            <a:endParaRPr dirty="0"/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4748736" y="179759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87" name="Google Shape;187;p40"/>
          <p:cNvCxnSpPr/>
          <p:nvPr/>
        </p:nvCxnSpPr>
        <p:spPr>
          <a:xfrm>
            <a:off x="3093586" y="257305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5583636" y="257305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09319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503843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Troubleshooting IT Devices</a:t>
            </a:r>
            <a:endParaRPr lang="en-US" sz="2800" dirty="0">
              <a:latin typeface="Montserrat ExtraBold" panose="00000900000000000000" pitchFamily="2" charset="0"/>
            </a:endParaRPr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</a:t>
            </a:r>
            <a:endParaRPr dirty="0"/>
          </a:p>
        </p:txBody>
      </p:sp>
      <p:sp>
        <p:nvSpPr>
          <p:cNvPr id="208" name="Google Shape;208;p4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Lecture </a:t>
            </a:r>
            <a:r>
              <a:rPr lang="en" dirty="0"/>
              <a:t>-11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139749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2258686" y="179759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4748733" y="2642469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TOPICS</a:t>
            </a:r>
            <a:endParaRPr dirty="0"/>
          </a:p>
        </p:txBody>
      </p:sp>
      <p:sp>
        <p:nvSpPr>
          <p:cNvPr id="180" name="Google Shape;180;p40"/>
          <p:cNvSpPr txBox="1">
            <a:spLocks noGrp="1"/>
          </p:cNvSpPr>
          <p:nvPr>
            <p:ph type="subTitle" idx="1"/>
          </p:nvPr>
        </p:nvSpPr>
        <p:spPr>
          <a:xfrm>
            <a:off x="4688220" y="3174969"/>
            <a:ext cx="2344591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Troubleshooting network connectivity, printer and scanner installation and troubleshooting</a:t>
            </a:r>
            <a:endParaRPr dirty="0"/>
          </a:p>
        </p:txBody>
      </p:sp>
      <p:sp>
        <p:nvSpPr>
          <p:cNvPr id="183" name="Google Shape;183;p40"/>
          <p:cNvSpPr txBox="1">
            <a:spLocks noGrp="1"/>
          </p:cNvSpPr>
          <p:nvPr>
            <p:ph type="title" idx="4"/>
          </p:nvPr>
        </p:nvSpPr>
        <p:spPr>
          <a:xfrm>
            <a:off x="2258683" y="2642469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FOCUS</a:t>
            </a:r>
            <a:endParaRPr dirty="0"/>
          </a:p>
        </p:txBody>
      </p:sp>
      <p:sp>
        <p:nvSpPr>
          <p:cNvPr id="184" name="Google Shape;184;p40"/>
          <p:cNvSpPr txBox="1">
            <a:spLocks noGrp="1"/>
          </p:cNvSpPr>
          <p:nvPr>
            <p:ph type="subTitle" idx="5"/>
          </p:nvPr>
        </p:nvSpPr>
        <p:spPr>
          <a:xfrm>
            <a:off x="2258683" y="3174969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Identifying and resolving common hardware and network issues.</a:t>
            </a:r>
            <a:endParaRPr dirty="0"/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4748736" y="179759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87" name="Google Shape;187;p40"/>
          <p:cNvCxnSpPr/>
          <p:nvPr/>
        </p:nvCxnSpPr>
        <p:spPr>
          <a:xfrm>
            <a:off x="3093586" y="257305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5583636" y="257305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70584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503843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 Virtualization</a:t>
            </a:r>
            <a:endParaRPr lang="en-US" sz="3200" dirty="0">
              <a:latin typeface="Montserrat ExtraBold" panose="00000900000000000000" pitchFamily="2" charset="0"/>
            </a:endParaRPr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</a:t>
            </a:r>
            <a:endParaRPr dirty="0"/>
          </a:p>
        </p:txBody>
      </p:sp>
      <p:sp>
        <p:nvSpPr>
          <p:cNvPr id="208" name="Google Shape;208;p4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Lecture </a:t>
            </a:r>
            <a:r>
              <a:rPr lang="en" dirty="0"/>
              <a:t>-12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212452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2258686" y="179759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4748733" y="2642469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TOPICS</a:t>
            </a:r>
            <a:endParaRPr dirty="0"/>
          </a:p>
        </p:txBody>
      </p:sp>
      <p:sp>
        <p:nvSpPr>
          <p:cNvPr id="180" name="Google Shape;180;p40"/>
          <p:cNvSpPr txBox="1">
            <a:spLocks noGrp="1"/>
          </p:cNvSpPr>
          <p:nvPr>
            <p:ph type="subTitle" idx="1"/>
          </p:nvPr>
        </p:nvSpPr>
        <p:spPr>
          <a:xfrm>
            <a:off x="4688220" y="3174969"/>
            <a:ext cx="2344591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Virtual machine creation, OS installation in virtual environments, managing resources, and performing backups</a:t>
            </a:r>
            <a:endParaRPr dirty="0"/>
          </a:p>
        </p:txBody>
      </p:sp>
      <p:sp>
        <p:nvSpPr>
          <p:cNvPr id="183" name="Google Shape;183;p40"/>
          <p:cNvSpPr txBox="1">
            <a:spLocks noGrp="1"/>
          </p:cNvSpPr>
          <p:nvPr>
            <p:ph type="title" idx="4"/>
          </p:nvPr>
        </p:nvSpPr>
        <p:spPr>
          <a:xfrm>
            <a:off x="2258683" y="2642469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FOCUS</a:t>
            </a:r>
            <a:endParaRPr dirty="0"/>
          </a:p>
        </p:txBody>
      </p:sp>
      <p:sp>
        <p:nvSpPr>
          <p:cNvPr id="184" name="Google Shape;184;p40"/>
          <p:cNvSpPr txBox="1">
            <a:spLocks noGrp="1"/>
          </p:cNvSpPr>
          <p:nvPr>
            <p:ph type="subTitle" idx="5"/>
          </p:nvPr>
        </p:nvSpPr>
        <p:spPr>
          <a:xfrm>
            <a:off x="2258683" y="3174969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fundamentals and benefits of virtualization</a:t>
            </a:r>
            <a:endParaRPr dirty="0"/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4748736" y="179759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87" name="Google Shape;187;p40"/>
          <p:cNvCxnSpPr/>
          <p:nvPr/>
        </p:nvCxnSpPr>
        <p:spPr>
          <a:xfrm>
            <a:off x="3093586" y="257305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5583636" y="257305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081992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503843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Windows Server Management</a:t>
            </a:r>
            <a:endParaRPr lang="en-US" sz="2800" dirty="0">
              <a:latin typeface="Montserrat ExtraBold" panose="00000900000000000000" pitchFamily="2" charset="0"/>
            </a:endParaRPr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13</a:t>
            </a:r>
            <a:endParaRPr dirty="0"/>
          </a:p>
        </p:txBody>
      </p:sp>
      <p:sp>
        <p:nvSpPr>
          <p:cNvPr id="208" name="Google Shape;208;p4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Lecture </a:t>
            </a:r>
            <a:r>
              <a:rPr lang="en" dirty="0"/>
              <a:t>-13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265106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2258686" y="179759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4748733" y="2642469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TOPICS</a:t>
            </a:r>
            <a:endParaRPr dirty="0"/>
          </a:p>
        </p:txBody>
      </p:sp>
      <p:sp>
        <p:nvSpPr>
          <p:cNvPr id="180" name="Google Shape;180;p40"/>
          <p:cNvSpPr txBox="1">
            <a:spLocks noGrp="1"/>
          </p:cNvSpPr>
          <p:nvPr>
            <p:ph type="subTitle" idx="1"/>
          </p:nvPr>
        </p:nvSpPr>
        <p:spPr>
          <a:xfrm>
            <a:off x="4688220" y="3174969"/>
            <a:ext cx="2344591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Installing and configuring Windows Server 2016, Active Directory management, FTP and DHCP server setup</a:t>
            </a:r>
            <a:endParaRPr dirty="0"/>
          </a:p>
        </p:txBody>
      </p:sp>
      <p:sp>
        <p:nvSpPr>
          <p:cNvPr id="183" name="Google Shape;183;p40"/>
          <p:cNvSpPr txBox="1">
            <a:spLocks noGrp="1"/>
          </p:cNvSpPr>
          <p:nvPr>
            <p:ph type="title" idx="4"/>
          </p:nvPr>
        </p:nvSpPr>
        <p:spPr>
          <a:xfrm>
            <a:off x="2258683" y="2642469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FOCUS</a:t>
            </a:r>
            <a:endParaRPr dirty="0"/>
          </a:p>
        </p:txBody>
      </p:sp>
      <p:sp>
        <p:nvSpPr>
          <p:cNvPr id="184" name="Google Shape;184;p40"/>
          <p:cNvSpPr txBox="1">
            <a:spLocks noGrp="1"/>
          </p:cNvSpPr>
          <p:nvPr>
            <p:ph type="subTitle" idx="5"/>
          </p:nvPr>
        </p:nvSpPr>
        <p:spPr>
          <a:xfrm>
            <a:off x="2258683" y="3174969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Managing Windows Server environments</a:t>
            </a:r>
            <a:endParaRPr dirty="0"/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4748736" y="179759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87" name="Google Shape;187;p40"/>
          <p:cNvCxnSpPr/>
          <p:nvPr/>
        </p:nvCxnSpPr>
        <p:spPr>
          <a:xfrm>
            <a:off x="3093586" y="257305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5583636" y="257305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883440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503843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Deploying IP-PBX Solutions</a:t>
            </a:r>
            <a:endParaRPr lang="en-US" sz="3200" dirty="0">
              <a:latin typeface="Montserrat ExtraBold" panose="00000900000000000000" pitchFamily="2" charset="0"/>
            </a:endParaRPr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14</a:t>
            </a:r>
            <a:endParaRPr dirty="0"/>
          </a:p>
        </p:txBody>
      </p:sp>
      <p:sp>
        <p:nvSpPr>
          <p:cNvPr id="208" name="Google Shape;208;p4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Lecture </a:t>
            </a:r>
            <a:r>
              <a:rPr lang="en" dirty="0"/>
              <a:t>-14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263115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2258686" y="179759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4748733" y="2642469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TOPICS</a:t>
            </a:r>
            <a:endParaRPr dirty="0"/>
          </a:p>
        </p:txBody>
      </p:sp>
      <p:sp>
        <p:nvSpPr>
          <p:cNvPr id="180" name="Google Shape;180;p40"/>
          <p:cNvSpPr txBox="1">
            <a:spLocks noGrp="1"/>
          </p:cNvSpPr>
          <p:nvPr>
            <p:ph type="subTitle" idx="1"/>
          </p:nvPr>
        </p:nvSpPr>
        <p:spPr>
          <a:xfrm>
            <a:off x="4688220" y="3174969"/>
            <a:ext cx="2344591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Setting up and configuring an IP telephone server, managing SIP trunks, troubleshooting IP phone connectivity</a:t>
            </a:r>
            <a:endParaRPr dirty="0"/>
          </a:p>
        </p:txBody>
      </p:sp>
      <p:sp>
        <p:nvSpPr>
          <p:cNvPr id="183" name="Google Shape;183;p40"/>
          <p:cNvSpPr txBox="1">
            <a:spLocks noGrp="1"/>
          </p:cNvSpPr>
          <p:nvPr>
            <p:ph type="title" idx="4"/>
          </p:nvPr>
        </p:nvSpPr>
        <p:spPr>
          <a:xfrm>
            <a:off x="2258683" y="2642469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FOCUS</a:t>
            </a:r>
            <a:endParaRPr dirty="0"/>
          </a:p>
        </p:txBody>
      </p:sp>
      <p:sp>
        <p:nvSpPr>
          <p:cNvPr id="184" name="Google Shape;184;p40"/>
          <p:cNvSpPr txBox="1">
            <a:spLocks noGrp="1"/>
          </p:cNvSpPr>
          <p:nvPr>
            <p:ph type="subTitle" idx="5"/>
          </p:nvPr>
        </p:nvSpPr>
        <p:spPr>
          <a:xfrm>
            <a:off x="2258683" y="3174969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 to IP telephony (VoIP)</a:t>
            </a:r>
            <a:endParaRPr dirty="0"/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4748736" y="179759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87" name="Google Shape;187;p40"/>
          <p:cNvCxnSpPr/>
          <p:nvPr/>
        </p:nvCxnSpPr>
        <p:spPr>
          <a:xfrm>
            <a:off x="3093586" y="257305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5583636" y="257305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3410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2258686" y="179759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4748733" y="2642469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TOPICS</a:t>
            </a:r>
            <a:endParaRPr dirty="0"/>
          </a:p>
        </p:txBody>
      </p:sp>
      <p:sp>
        <p:nvSpPr>
          <p:cNvPr id="180" name="Google Shape;180;p40"/>
          <p:cNvSpPr txBox="1">
            <a:spLocks noGrp="1"/>
          </p:cNvSpPr>
          <p:nvPr>
            <p:ph type="subTitle" idx="1"/>
          </p:nvPr>
        </p:nvSpPr>
        <p:spPr>
          <a:xfrm>
            <a:off x="4748733" y="3174969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Responsibilities of IT support, IT components in office settings, overview of the course structure.</a:t>
            </a:r>
            <a:endParaRPr dirty="0"/>
          </a:p>
        </p:txBody>
      </p:sp>
      <p:sp>
        <p:nvSpPr>
          <p:cNvPr id="183" name="Google Shape;183;p40"/>
          <p:cNvSpPr txBox="1">
            <a:spLocks noGrp="1"/>
          </p:cNvSpPr>
          <p:nvPr>
            <p:ph type="title" idx="4"/>
          </p:nvPr>
        </p:nvSpPr>
        <p:spPr>
          <a:xfrm>
            <a:off x="2258683" y="2642469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FOCUS</a:t>
            </a:r>
            <a:endParaRPr dirty="0"/>
          </a:p>
        </p:txBody>
      </p:sp>
      <p:sp>
        <p:nvSpPr>
          <p:cNvPr id="184" name="Google Shape;184;p40"/>
          <p:cNvSpPr txBox="1">
            <a:spLocks noGrp="1"/>
          </p:cNvSpPr>
          <p:nvPr>
            <p:ph type="subTitle" idx="5"/>
          </p:nvPr>
        </p:nvSpPr>
        <p:spPr>
          <a:xfrm>
            <a:off x="2258683" y="3174969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Understanding the role of an IT support technician, and the infrastructure that supports office environments.</a:t>
            </a:r>
            <a:endParaRPr dirty="0"/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4748736" y="179759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87" name="Google Shape;187;p40"/>
          <p:cNvCxnSpPr/>
          <p:nvPr/>
        </p:nvCxnSpPr>
        <p:spPr>
          <a:xfrm>
            <a:off x="3093586" y="257305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5583636" y="257305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503843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CCTV Camera Installation and Support</a:t>
            </a:r>
            <a:endParaRPr lang="en-US" sz="2400" dirty="0">
              <a:latin typeface="Montserrat ExtraBold" panose="00000900000000000000" pitchFamily="2" charset="0"/>
            </a:endParaRPr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15</a:t>
            </a:r>
            <a:endParaRPr dirty="0"/>
          </a:p>
        </p:txBody>
      </p:sp>
      <p:sp>
        <p:nvSpPr>
          <p:cNvPr id="208" name="Google Shape;208;p4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Lecture </a:t>
            </a:r>
            <a:r>
              <a:rPr lang="en" dirty="0"/>
              <a:t>-15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613022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2258686" y="179759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4748733" y="2642469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TOPICS</a:t>
            </a:r>
            <a:endParaRPr dirty="0"/>
          </a:p>
        </p:txBody>
      </p:sp>
      <p:sp>
        <p:nvSpPr>
          <p:cNvPr id="180" name="Google Shape;180;p40"/>
          <p:cNvSpPr txBox="1">
            <a:spLocks noGrp="1"/>
          </p:cNvSpPr>
          <p:nvPr>
            <p:ph type="subTitle" idx="1"/>
          </p:nvPr>
        </p:nvSpPr>
        <p:spPr>
          <a:xfrm>
            <a:off x="4688220" y="3174969"/>
            <a:ext cx="2344591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CCTV components, installation, and maintenance, understanding DVR setups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3" name="Google Shape;183;p40"/>
          <p:cNvSpPr txBox="1">
            <a:spLocks noGrp="1"/>
          </p:cNvSpPr>
          <p:nvPr>
            <p:ph type="title" idx="4"/>
          </p:nvPr>
        </p:nvSpPr>
        <p:spPr>
          <a:xfrm>
            <a:off x="2258683" y="2642469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FOCUS</a:t>
            </a:r>
            <a:endParaRPr dirty="0"/>
          </a:p>
        </p:txBody>
      </p:sp>
      <p:sp>
        <p:nvSpPr>
          <p:cNvPr id="184" name="Google Shape;184;p40"/>
          <p:cNvSpPr txBox="1">
            <a:spLocks noGrp="1"/>
          </p:cNvSpPr>
          <p:nvPr>
            <p:ph type="subTitle" idx="5"/>
          </p:nvPr>
        </p:nvSpPr>
        <p:spPr>
          <a:xfrm>
            <a:off x="2258683" y="3174969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Managing CCTV systems for security</a:t>
            </a:r>
            <a:endParaRPr dirty="0"/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4748736" y="179759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87" name="Google Shape;187;p40"/>
          <p:cNvCxnSpPr/>
          <p:nvPr/>
        </p:nvCxnSpPr>
        <p:spPr>
          <a:xfrm>
            <a:off x="3093586" y="257305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5583636" y="257305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111961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503843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Managing Email and Other Google Services</a:t>
            </a:r>
            <a:endParaRPr lang="en-US" sz="2400" dirty="0">
              <a:latin typeface="Montserrat ExtraBold" panose="00000900000000000000" pitchFamily="2" charset="0"/>
            </a:endParaRPr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16</a:t>
            </a:r>
            <a:endParaRPr dirty="0"/>
          </a:p>
        </p:txBody>
      </p:sp>
      <p:sp>
        <p:nvSpPr>
          <p:cNvPr id="208" name="Google Shape;208;p4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Lecture </a:t>
            </a:r>
            <a:r>
              <a:rPr lang="en" dirty="0"/>
              <a:t>-16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1718139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2258686" y="179759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4748733" y="2642469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TOPICS</a:t>
            </a:r>
            <a:endParaRPr dirty="0"/>
          </a:p>
        </p:txBody>
      </p:sp>
      <p:sp>
        <p:nvSpPr>
          <p:cNvPr id="180" name="Google Shape;180;p40"/>
          <p:cNvSpPr txBox="1">
            <a:spLocks noGrp="1"/>
          </p:cNvSpPr>
          <p:nvPr>
            <p:ph type="subTitle" idx="1"/>
          </p:nvPr>
        </p:nvSpPr>
        <p:spPr>
          <a:xfrm>
            <a:off x="4688220" y="3174969"/>
            <a:ext cx="2344591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Email settings and security, using Gmail, Thunderbird, Outlook, and collaboration tools like Google Docs and Sheets</a:t>
            </a:r>
            <a:endParaRPr dirty="0"/>
          </a:p>
        </p:txBody>
      </p:sp>
      <p:sp>
        <p:nvSpPr>
          <p:cNvPr id="183" name="Google Shape;183;p40"/>
          <p:cNvSpPr txBox="1">
            <a:spLocks noGrp="1"/>
          </p:cNvSpPr>
          <p:nvPr>
            <p:ph type="title" idx="4"/>
          </p:nvPr>
        </p:nvSpPr>
        <p:spPr>
          <a:xfrm>
            <a:off x="2258683" y="2642469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FOCUS</a:t>
            </a:r>
            <a:endParaRPr dirty="0"/>
          </a:p>
        </p:txBody>
      </p:sp>
      <p:sp>
        <p:nvSpPr>
          <p:cNvPr id="184" name="Google Shape;184;p40"/>
          <p:cNvSpPr txBox="1">
            <a:spLocks noGrp="1"/>
          </p:cNvSpPr>
          <p:nvPr>
            <p:ph type="subTitle" idx="5"/>
          </p:nvPr>
        </p:nvSpPr>
        <p:spPr>
          <a:xfrm>
            <a:off x="2258683" y="3174969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Configuring and using email and Google Workspace tools</a:t>
            </a:r>
            <a:endParaRPr dirty="0"/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4748736" y="179759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87" name="Google Shape;187;p40"/>
          <p:cNvCxnSpPr/>
          <p:nvPr/>
        </p:nvCxnSpPr>
        <p:spPr>
          <a:xfrm>
            <a:off x="3093586" y="257305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5583636" y="257305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145266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503843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Video Conferencing and Streaming</a:t>
            </a:r>
            <a:endParaRPr lang="en-US" sz="2800" dirty="0">
              <a:latin typeface="Montserrat ExtraBold" panose="00000900000000000000" pitchFamily="2" charset="0"/>
            </a:endParaRPr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17</a:t>
            </a:r>
            <a:endParaRPr dirty="0"/>
          </a:p>
        </p:txBody>
      </p:sp>
      <p:sp>
        <p:nvSpPr>
          <p:cNvPr id="208" name="Google Shape;208;p4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Lecture </a:t>
            </a:r>
            <a:r>
              <a:rPr lang="en" dirty="0"/>
              <a:t>-17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5001976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2258686" y="179759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4748733" y="2642469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TOPICS</a:t>
            </a:r>
            <a:endParaRPr dirty="0"/>
          </a:p>
        </p:txBody>
      </p:sp>
      <p:sp>
        <p:nvSpPr>
          <p:cNvPr id="180" name="Google Shape;180;p40"/>
          <p:cNvSpPr txBox="1">
            <a:spLocks noGrp="1"/>
          </p:cNvSpPr>
          <p:nvPr>
            <p:ph type="subTitle" idx="1"/>
          </p:nvPr>
        </p:nvSpPr>
        <p:spPr>
          <a:xfrm>
            <a:off x="4688220" y="3174969"/>
            <a:ext cx="2344591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Setting up and managing video calls (Zoom, Teams), and best practices for live streaming and broadcasting</a:t>
            </a:r>
            <a:endParaRPr dirty="0"/>
          </a:p>
        </p:txBody>
      </p:sp>
      <p:sp>
        <p:nvSpPr>
          <p:cNvPr id="183" name="Google Shape;183;p40"/>
          <p:cNvSpPr txBox="1">
            <a:spLocks noGrp="1"/>
          </p:cNvSpPr>
          <p:nvPr>
            <p:ph type="title" idx="4"/>
          </p:nvPr>
        </p:nvSpPr>
        <p:spPr>
          <a:xfrm>
            <a:off x="2258683" y="2642469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FOCUS</a:t>
            </a:r>
            <a:endParaRPr dirty="0"/>
          </a:p>
        </p:txBody>
      </p:sp>
      <p:sp>
        <p:nvSpPr>
          <p:cNvPr id="184" name="Google Shape;184;p40"/>
          <p:cNvSpPr txBox="1">
            <a:spLocks noGrp="1"/>
          </p:cNvSpPr>
          <p:nvPr>
            <p:ph type="subTitle" idx="5"/>
          </p:nvPr>
        </p:nvSpPr>
        <p:spPr>
          <a:xfrm>
            <a:off x="2258683" y="3174969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Video conferencing technology and live streaming</a:t>
            </a:r>
            <a:endParaRPr dirty="0"/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4748736" y="179759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87" name="Google Shape;187;p40"/>
          <p:cNvCxnSpPr/>
          <p:nvPr/>
        </p:nvCxnSpPr>
        <p:spPr>
          <a:xfrm>
            <a:off x="3093586" y="257305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5583636" y="257305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204118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503843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Audio and Video System Management</a:t>
            </a:r>
            <a:endParaRPr lang="en-US" sz="2400" dirty="0">
              <a:latin typeface="Montserrat ExtraBold" panose="00000900000000000000" pitchFamily="2" charset="0"/>
            </a:endParaRPr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18</a:t>
            </a:r>
            <a:endParaRPr dirty="0"/>
          </a:p>
        </p:txBody>
      </p:sp>
      <p:sp>
        <p:nvSpPr>
          <p:cNvPr id="208" name="Google Shape;208;p4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Lecture </a:t>
            </a:r>
            <a:r>
              <a:rPr lang="en" dirty="0"/>
              <a:t>-18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9678641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2258686" y="179759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4748733" y="2642469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TOPICS</a:t>
            </a:r>
            <a:endParaRPr dirty="0"/>
          </a:p>
        </p:txBody>
      </p:sp>
      <p:sp>
        <p:nvSpPr>
          <p:cNvPr id="180" name="Google Shape;180;p40"/>
          <p:cNvSpPr txBox="1">
            <a:spLocks noGrp="1"/>
          </p:cNvSpPr>
          <p:nvPr>
            <p:ph type="subTitle" idx="1"/>
          </p:nvPr>
        </p:nvSpPr>
        <p:spPr>
          <a:xfrm>
            <a:off x="4688220" y="3174969"/>
            <a:ext cx="2344591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Setup of sound systems, projectors, LED displays, and troubleshooting multimedia equipment</a:t>
            </a:r>
            <a:endParaRPr dirty="0"/>
          </a:p>
        </p:txBody>
      </p:sp>
      <p:sp>
        <p:nvSpPr>
          <p:cNvPr id="183" name="Google Shape;183;p40"/>
          <p:cNvSpPr txBox="1">
            <a:spLocks noGrp="1"/>
          </p:cNvSpPr>
          <p:nvPr>
            <p:ph type="title" idx="4"/>
          </p:nvPr>
        </p:nvSpPr>
        <p:spPr>
          <a:xfrm>
            <a:off x="2258683" y="2642469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FOCUS</a:t>
            </a:r>
            <a:endParaRPr dirty="0"/>
          </a:p>
        </p:txBody>
      </p:sp>
      <p:sp>
        <p:nvSpPr>
          <p:cNvPr id="184" name="Google Shape;184;p40"/>
          <p:cNvSpPr txBox="1">
            <a:spLocks noGrp="1"/>
          </p:cNvSpPr>
          <p:nvPr>
            <p:ph type="subTitle" idx="5"/>
          </p:nvPr>
        </p:nvSpPr>
        <p:spPr>
          <a:xfrm>
            <a:off x="2258683" y="3174969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Managing audio and video systems in offices and events</a:t>
            </a:r>
            <a:endParaRPr dirty="0"/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4748736" y="179759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87" name="Google Shape;187;p40"/>
          <p:cNvCxnSpPr/>
          <p:nvPr/>
        </p:nvCxnSpPr>
        <p:spPr>
          <a:xfrm>
            <a:off x="3093586" y="257305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5583636" y="257305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52288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503843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Social Media Management</a:t>
            </a:r>
            <a:endParaRPr lang="en-US" sz="2800" dirty="0">
              <a:latin typeface="Montserrat ExtraBold" panose="00000900000000000000" pitchFamily="2" charset="0"/>
            </a:endParaRPr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19</a:t>
            </a:r>
            <a:endParaRPr dirty="0"/>
          </a:p>
        </p:txBody>
      </p:sp>
      <p:sp>
        <p:nvSpPr>
          <p:cNvPr id="208" name="Google Shape;208;p4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Lecture </a:t>
            </a:r>
            <a:r>
              <a:rPr lang="en" dirty="0"/>
              <a:t>-19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9339341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2258686" y="179759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4748733" y="2642469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TOPICS</a:t>
            </a:r>
            <a:endParaRPr dirty="0"/>
          </a:p>
        </p:txBody>
      </p:sp>
      <p:sp>
        <p:nvSpPr>
          <p:cNvPr id="180" name="Google Shape;180;p40"/>
          <p:cNvSpPr txBox="1">
            <a:spLocks noGrp="1"/>
          </p:cNvSpPr>
          <p:nvPr>
            <p:ph type="subTitle" idx="1"/>
          </p:nvPr>
        </p:nvSpPr>
        <p:spPr>
          <a:xfrm>
            <a:off x="4688220" y="3174969"/>
            <a:ext cx="2344591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Setting up social media accounts, managing groups, and ensuring security and access control</a:t>
            </a:r>
            <a:endParaRPr dirty="0"/>
          </a:p>
        </p:txBody>
      </p:sp>
      <p:sp>
        <p:nvSpPr>
          <p:cNvPr id="183" name="Google Shape;183;p40"/>
          <p:cNvSpPr txBox="1">
            <a:spLocks noGrp="1"/>
          </p:cNvSpPr>
          <p:nvPr>
            <p:ph type="title" idx="4"/>
          </p:nvPr>
        </p:nvSpPr>
        <p:spPr>
          <a:xfrm>
            <a:off x="2258683" y="2642469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FOCUS</a:t>
            </a:r>
            <a:endParaRPr dirty="0"/>
          </a:p>
        </p:txBody>
      </p:sp>
      <p:sp>
        <p:nvSpPr>
          <p:cNvPr id="184" name="Google Shape;184;p40"/>
          <p:cNvSpPr txBox="1">
            <a:spLocks noGrp="1"/>
          </p:cNvSpPr>
          <p:nvPr>
            <p:ph type="subTitle" idx="5"/>
          </p:nvPr>
        </p:nvSpPr>
        <p:spPr>
          <a:xfrm>
            <a:off x="2258683" y="3174969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Understanding and managing social media for businesses</a:t>
            </a:r>
            <a:endParaRPr dirty="0"/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4748736" y="179759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87" name="Google Shape;187;p40"/>
          <p:cNvCxnSpPr/>
          <p:nvPr/>
        </p:nvCxnSpPr>
        <p:spPr>
          <a:xfrm>
            <a:off x="3093586" y="257305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5583636" y="257305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81274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503843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Montserrat ExtraBold" panose="00000900000000000000" pitchFamily="2" charset="0"/>
              </a:rPr>
              <a:t>Computer Fundamentals and System Components</a:t>
            </a:r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08" name="Google Shape;208;p4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LECTURE-2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827323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503843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Website Management</a:t>
            </a:r>
            <a:endParaRPr lang="en-US" sz="2800" dirty="0">
              <a:latin typeface="Montserrat ExtraBold" panose="00000900000000000000" pitchFamily="2" charset="0"/>
            </a:endParaRPr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</a:t>
            </a:r>
            <a:endParaRPr dirty="0"/>
          </a:p>
        </p:txBody>
      </p:sp>
      <p:sp>
        <p:nvSpPr>
          <p:cNvPr id="208" name="Google Shape;208;p4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Lecture </a:t>
            </a:r>
            <a:r>
              <a:rPr lang="en" dirty="0"/>
              <a:t>-20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6897606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2258686" y="179759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4748733" y="2642469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TOPICS</a:t>
            </a:r>
            <a:endParaRPr dirty="0"/>
          </a:p>
        </p:txBody>
      </p:sp>
      <p:sp>
        <p:nvSpPr>
          <p:cNvPr id="180" name="Google Shape;180;p40"/>
          <p:cNvSpPr txBox="1">
            <a:spLocks noGrp="1"/>
          </p:cNvSpPr>
          <p:nvPr>
            <p:ph type="subTitle" idx="1"/>
          </p:nvPr>
        </p:nvSpPr>
        <p:spPr>
          <a:xfrm>
            <a:off x="4688220" y="3174969"/>
            <a:ext cx="2344591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Purchasing domains, managing DNS settings, configuring Cloudflare, and backing up websites using cPanel</a:t>
            </a:r>
            <a:endParaRPr dirty="0"/>
          </a:p>
        </p:txBody>
      </p:sp>
      <p:sp>
        <p:nvSpPr>
          <p:cNvPr id="183" name="Google Shape;183;p40"/>
          <p:cNvSpPr txBox="1">
            <a:spLocks noGrp="1"/>
          </p:cNvSpPr>
          <p:nvPr>
            <p:ph type="title" idx="4"/>
          </p:nvPr>
        </p:nvSpPr>
        <p:spPr>
          <a:xfrm>
            <a:off x="2258683" y="2642469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FOCUS</a:t>
            </a:r>
            <a:endParaRPr dirty="0"/>
          </a:p>
        </p:txBody>
      </p:sp>
      <p:sp>
        <p:nvSpPr>
          <p:cNvPr id="184" name="Google Shape;184;p40"/>
          <p:cNvSpPr txBox="1">
            <a:spLocks noGrp="1"/>
          </p:cNvSpPr>
          <p:nvPr>
            <p:ph type="subTitle" idx="5"/>
          </p:nvPr>
        </p:nvSpPr>
        <p:spPr>
          <a:xfrm>
            <a:off x="2258683" y="3174969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Managing and hosting websites</a:t>
            </a:r>
            <a:endParaRPr dirty="0"/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4748736" y="179759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87" name="Google Shape;187;p40"/>
          <p:cNvCxnSpPr/>
          <p:nvPr/>
        </p:nvCxnSpPr>
        <p:spPr>
          <a:xfrm>
            <a:off x="3093586" y="257305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5583636" y="257305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493849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159;p68">
            <a:extLst>
              <a:ext uri="{FF2B5EF4-FFF2-40B4-BE49-F238E27FC236}">
                <a16:creationId xmlns:a16="http://schemas.microsoft.com/office/drawing/2014/main" id="{C850B0C6-6B63-4F11-8FE6-37DF1E18C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37650" y="2071464"/>
            <a:ext cx="30687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THANKS!</a:t>
            </a:r>
            <a:endParaRPr sz="4400"/>
          </a:p>
        </p:txBody>
      </p:sp>
      <p:cxnSp>
        <p:nvCxnSpPr>
          <p:cNvPr id="23" name="Google Shape;2161;p68">
            <a:extLst>
              <a:ext uri="{FF2B5EF4-FFF2-40B4-BE49-F238E27FC236}">
                <a16:creationId xmlns:a16="http://schemas.microsoft.com/office/drawing/2014/main" id="{C1B2EDB0-4F54-411E-BCD9-99012D829976}"/>
              </a:ext>
            </a:extLst>
          </p:cNvPr>
          <p:cNvCxnSpPr/>
          <p:nvPr/>
        </p:nvCxnSpPr>
        <p:spPr>
          <a:xfrm>
            <a:off x="3126180" y="2799886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18240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2258686" y="179759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4748733" y="2642469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TOPICS</a:t>
            </a:r>
            <a:endParaRPr dirty="0"/>
          </a:p>
        </p:txBody>
      </p:sp>
      <p:sp>
        <p:nvSpPr>
          <p:cNvPr id="180" name="Google Shape;180;p40"/>
          <p:cNvSpPr txBox="1">
            <a:spLocks noGrp="1"/>
          </p:cNvSpPr>
          <p:nvPr>
            <p:ph type="subTitle" idx="1"/>
          </p:nvPr>
        </p:nvSpPr>
        <p:spPr>
          <a:xfrm>
            <a:off x="4688220" y="3174969"/>
            <a:ext cx="2344591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Differences between hardware/software, CPU, RAM, motherboard, hard drives, and diagnosing hardware issues.</a:t>
            </a:r>
            <a:endParaRPr dirty="0"/>
          </a:p>
        </p:txBody>
      </p:sp>
      <p:sp>
        <p:nvSpPr>
          <p:cNvPr id="183" name="Google Shape;183;p40"/>
          <p:cNvSpPr txBox="1">
            <a:spLocks noGrp="1"/>
          </p:cNvSpPr>
          <p:nvPr>
            <p:ph type="title" idx="4"/>
          </p:nvPr>
        </p:nvSpPr>
        <p:spPr>
          <a:xfrm>
            <a:off x="2258683" y="2642469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FOCUS</a:t>
            </a:r>
            <a:endParaRPr dirty="0"/>
          </a:p>
        </p:txBody>
      </p:sp>
      <p:sp>
        <p:nvSpPr>
          <p:cNvPr id="184" name="Google Shape;184;p40"/>
          <p:cNvSpPr txBox="1">
            <a:spLocks noGrp="1"/>
          </p:cNvSpPr>
          <p:nvPr>
            <p:ph type="subTitle" idx="5"/>
          </p:nvPr>
        </p:nvSpPr>
        <p:spPr>
          <a:xfrm>
            <a:off x="2258683" y="3174969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Fundamentals of computers and basic components</a:t>
            </a:r>
            <a:endParaRPr dirty="0"/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4748736" y="179759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87" name="Google Shape;187;p40"/>
          <p:cNvCxnSpPr/>
          <p:nvPr/>
        </p:nvCxnSpPr>
        <p:spPr>
          <a:xfrm>
            <a:off x="3093586" y="257305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5583636" y="257305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66434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503843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Computer Hardware Fundamentals</a:t>
            </a:r>
            <a:endParaRPr lang="en-US" sz="2400" dirty="0">
              <a:latin typeface="Montserrat ExtraBold" panose="00000900000000000000" pitchFamily="2" charset="0"/>
            </a:endParaRPr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08" name="Google Shape;208;p4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Module </a:t>
            </a:r>
            <a:r>
              <a:rPr lang="en" dirty="0"/>
              <a:t>-3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84178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2258686" y="179759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4748733" y="2642469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TOPICS</a:t>
            </a:r>
            <a:endParaRPr dirty="0"/>
          </a:p>
        </p:txBody>
      </p:sp>
      <p:sp>
        <p:nvSpPr>
          <p:cNvPr id="180" name="Google Shape;180;p40"/>
          <p:cNvSpPr txBox="1">
            <a:spLocks noGrp="1"/>
          </p:cNvSpPr>
          <p:nvPr>
            <p:ph type="subTitle" idx="1"/>
          </p:nvPr>
        </p:nvSpPr>
        <p:spPr>
          <a:xfrm>
            <a:off x="4688220" y="3174969"/>
            <a:ext cx="2344591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Computer classification, history, hardware vs software, data storage units (RAM, ROM, bytes, kilobytes, etc.), and basic system components.</a:t>
            </a:r>
            <a:endParaRPr dirty="0"/>
          </a:p>
        </p:txBody>
      </p:sp>
      <p:sp>
        <p:nvSpPr>
          <p:cNvPr id="183" name="Google Shape;183;p40"/>
          <p:cNvSpPr txBox="1">
            <a:spLocks noGrp="1"/>
          </p:cNvSpPr>
          <p:nvPr>
            <p:ph type="title" idx="4"/>
          </p:nvPr>
        </p:nvSpPr>
        <p:spPr>
          <a:xfrm>
            <a:off x="2258683" y="2642469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FOCUS</a:t>
            </a:r>
            <a:endParaRPr dirty="0"/>
          </a:p>
        </p:txBody>
      </p:sp>
      <p:sp>
        <p:nvSpPr>
          <p:cNvPr id="184" name="Google Shape;184;p40"/>
          <p:cNvSpPr txBox="1">
            <a:spLocks noGrp="1"/>
          </p:cNvSpPr>
          <p:nvPr>
            <p:ph type="subTitle" idx="5"/>
          </p:nvPr>
        </p:nvSpPr>
        <p:spPr>
          <a:xfrm>
            <a:off x="2258683" y="3174969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Understanding the core hardware components of computers</a:t>
            </a:r>
            <a:endParaRPr dirty="0"/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4748736" y="179759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87" name="Google Shape;187;p40"/>
          <p:cNvCxnSpPr/>
          <p:nvPr/>
        </p:nvCxnSpPr>
        <p:spPr>
          <a:xfrm>
            <a:off x="3093586" y="257305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5583636" y="257305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25710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503843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BIOS, Boot Processes, and Operating System Fundamentals</a:t>
            </a:r>
            <a:endParaRPr lang="en-US" sz="2000" dirty="0">
              <a:latin typeface="Montserrat ExtraBold" panose="00000900000000000000" pitchFamily="2" charset="0"/>
            </a:endParaRPr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08" name="Google Shape;208;p4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Lecture </a:t>
            </a:r>
            <a:r>
              <a:rPr lang="en" dirty="0"/>
              <a:t>-4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637584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2258686" y="179759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4748733" y="2642469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TOPICS</a:t>
            </a:r>
            <a:endParaRPr dirty="0"/>
          </a:p>
        </p:txBody>
      </p:sp>
      <p:sp>
        <p:nvSpPr>
          <p:cNvPr id="180" name="Google Shape;180;p40"/>
          <p:cNvSpPr txBox="1">
            <a:spLocks noGrp="1"/>
          </p:cNvSpPr>
          <p:nvPr>
            <p:ph type="subTitle" idx="1"/>
          </p:nvPr>
        </p:nvSpPr>
        <p:spPr>
          <a:xfrm>
            <a:off x="4688220" y="3174969"/>
            <a:ext cx="2344591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Configuring BIOS, troubleshooting boot issues, and understanding how the operating system loads.</a:t>
            </a:r>
            <a:endParaRPr dirty="0"/>
          </a:p>
        </p:txBody>
      </p:sp>
      <p:sp>
        <p:nvSpPr>
          <p:cNvPr id="183" name="Google Shape;183;p40"/>
          <p:cNvSpPr txBox="1">
            <a:spLocks noGrp="1"/>
          </p:cNvSpPr>
          <p:nvPr>
            <p:ph type="title" idx="4"/>
          </p:nvPr>
        </p:nvSpPr>
        <p:spPr>
          <a:xfrm>
            <a:off x="2258683" y="2642469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FOCUS</a:t>
            </a:r>
            <a:endParaRPr dirty="0"/>
          </a:p>
        </p:txBody>
      </p:sp>
      <p:sp>
        <p:nvSpPr>
          <p:cNvPr id="184" name="Google Shape;184;p40"/>
          <p:cNvSpPr txBox="1">
            <a:spLocks noGrp="1"/>
          </p:cNvSpPr>
          <p:nvPr>
            <p:ph type="subTitle" idx="5"/>
          </p:nvPr>
        </p:nvSpPr>
        <p:spPr>
          <a:xfrm>
            <a:off x="2258683" y="3174969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BIOS functions and the boot process.</a:t>
            </a:r>
            <a:endParaRPr dirty="0"/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4748736" y="179759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87" name="Google Shape;187;p40"/>
          <p:cNvCxnSpPr/>
          <p:nvPr/>
        </p:nvCxnSpPr>
        <p:spPr>
          <a:xfrm>
            <a:off x="3093586" y="257305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5583636" y="257305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954477216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785</Words>
  <Application>Microsoft Office PowerPoint</Application>
  <PresentationFormat>On-screen Show (16:9)</PresentationFormat>
  <Paragraphs>185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Calibri</vt:lpstr>
      <vt:lpstr>Montserrat ExtraBold</vt:lpstr>
      <vt:lpstr>Montserrat</vt:lpstr>
      <vt:lpstr>Arial</vt:lpstr>
      <vt:lpstr>Times New Roman</vt:lpstr>
      <vt:lpstr>Montserrat ExtraLight</vt:lpstr>
      <vt:lpstr>Futuristic Background by Slidesgo</vt:lpstr>
      <vt:lpstr>IT Support </vt:lpstr>
      <vt:lpstr>Introduction To IT Support</vt:lpstr>
      <vt:lpstr>01</vt:lpstr>
      <vt:lpstr>Computer Fundamentals and System Components</vt:lpstr>
      <vt:lpstr>01</vt:lpstr>
      <vt:lpstr>Computer Hardware Fundamentals</vt:lpstr>
      <vt:lpstr>01</vt:lpstr>
      <vt:lpstr>BIOS, Boot Processes, and Operating System Fundamentals</vt:lpstr>
      <vt:lpstr>01</vt:lpstr>
      <vt:lpstr>Operating System Fundamentals</vt:lpstr>
      <vt:lpstr>01</vt:lpstr>
      <vt:lpstr>OS Image Backup and Recovery</vt:lpstr>
      <vt:lpstr>01</vt:lpstr>
      <vt:lpstr>Necessary Office Software</vt:lpstr>
      <vt:lpstr>01</vt:lpstr>
      <vt:lpstr>Introduction to Microsoft Office Programs</vt:lpstr>
      <vt:lpstr>01</vt:lpstr>
      <vt:lpstr>Data Communication</vt:lpstr>
      <vt:lpstr>01</vt:lpstr>
      <vt:lpstr>Networking Fundamentals</vt:lpstr>
      <vt:lpstr>01</vt:lpstr>
      <vt:lpstr>Troubleshooting IT Devices</vt:lpstr>
      <vt:lpstr>01</vt:lpstr>
      <vt:lpstr>OS Virtualization</vt:lpstr>
      <vt:lpstr>01</vt:lpstr>
      <vt:lpstr>Windows Server Management</vt:lpstr>
      <vt:lpstr>01</vt:lpstr>
      <vt:lpstr>Deploying IP-PBX Solutions</vt:lpstr>
      <vt:lpstr>01</vt:lpstr>
      <vt:lpstr>CCTV Camera Installation and Support</vt:lpstr>
      <vt:lpstr>01</vt:lpstr>
      <vt:lpstr>Managing Email and Other Google Services</vt:lpstr>
      <vt:lpstr>01</vt:lpstr>
      <vt:lpstr>Video Conferencing and Streaming</vt:lpstr>
      <vt:lpstr>01</vt:lpstr>
      <vt:lpstr>Audio and Video System Management</vt:lpstr>
      <vt:lpstr>01</vt:lpstr>
      <vt:lpstr>Social Media Management</vt:lpstr>
      <vt:lpstr>01</vt:lpstr>
      <vt:lpstr>Website Management</vt:lpstr>
      <vt:lpstr>01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Support</dc:title>
  <dc:creator>User</dc:creator>
  <cp:lastModifiedBy>User</cp:lastModifiedBy>
  <cp:revision>4</cp:revision>
  <dcterms:modified xsi:type="dcterms:W3CDTF">2024-11-14T22:04:32Z</dcterms:modified>
</cp:coreProperties>
</file>