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2"/>
  </p:notesMasterIdLst>
  <p:handoutMasterIdLst>
    <p:handoutMasterId r:id="rId63"/>
  </p:handoutMasterIdLst>
  <p:sldIdLst>
    <p:sldId id="492"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 id="523" r:id="rId31"/>
    <p:sldId id="524" r:id="rId32"/>
    <p:sldId id="525" r:id="rId33"/>
    <p:sldId id="533" r:id="rId34"/>
    <p:sldId id="534" r:id="rId35"/>
    <p:sldId id="421" r:id="rId36"/>
    <p:sldId id="422" r:id="rId37"/>
    <p:sldId id="423"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26" r:id="rId55"/>
    <p:sldId id="527" r:id="rId56"/>
    <p:sldId id="528" r:id="rId57"/>
    <p:sldId id="529" r:id="rId58"/>
    <p:sldId id="530" r:id="rId59"/>
    <p:sldId id="531" r:id="rId60"/>
    <p:sldId id="53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BC546F-3CD4-407E-BC0E-C108BE1A6160}" type="datetimeFigureOut">
              <a:rPr lang="en-US" smtClean="0"/>
              <a:pPr/>
              <a:t>12/23/2023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64005D-8A33-44BA-812D-6612D0485562}" type="slidenum">
              <a:rPr lang="en-US" smtClean="0"/>
              <a:pPr/>
              <a:t>‹#›</a:t>
            </a:fld>
            <a:endParaRPr lang="en-US"/>
          </a:p>
        </p:txBody>
      </p:sp>
    </p:spTree>
    <p:extLst>
      <p:ext uri="{BB962C8B-B14F-4D97-AF65-F5344CB8AC3E}">
        <p14:creationId xmlns:p14="http://schemas.microsoft.com/office/powerpoint/2010/main" val="3229222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55065-F9C0-4AE2-ACA2-900CB5430D81}" type="datetimeFigureOut">
              <a:rPr lang="en-US" smtClean="0"/>
              <a:pPr/>
              <a:t>12/23/2023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11217-A7A9-4EEC-851C-CE9E9A69AE8A}" type="slidenum">
              <a:rPr lang="en-US" smtClean="0"/>
              <a:pPr/>
              <a:t>‹#›</a:t>
            </a:fld>
            <a:endParaRPr lang="en-US"/>
          </a:p>
        </p:txBody>
      </p:sp>
    </p:spTree>
    <p:extLst>
      <p:ext uri="{BB962C8B-B14F-4D97-AF65-F5344CB8AC3E}">
        <p14:creationId xmlns:p14="http://schemas.microsoft.com/office/powerpoint/2010/main" val="399531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C0F740-7C57-4CF8-9574-BAD2F73F053B}"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05835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611217-A7A9-4EEC-851C-CE9E9A69AE8A}" type="slidenum">
              <a:rPr lang="en-US" smtClean="0"/>
              <a:pPr/>
              <a:t>37</a:t>
            </a:fld>
            <a:endParaRPr lang="en-US"/>
          </a:p>
        </p:txBody>
      </p:sp>
    </p:spTree>
    <p:extLst>
      <p:ext uri="{BB962C8B-B14F-4D97-AF65-F5344CB8AC3E}">
        <p14:creationId xmlns:p14="http://schemas.microsoft.com/office/powerpoint/2010/main" val="18407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9943ABF-4FE8-47C1-8678-117C8B5D5291}" type="slidenum">
              <a:rPr lang="ja-JP" altLang="en-US" sz="1200">
                <a:cs typeface="Arial" panose="020B0604020202020204" pitchFamily="34" charset="0"/>
              </a:rPr>
              <a:pPr/>
              <a:t>47</a:t>
            </a:fld>
            <a:endParaRPr lang="en-US" altLang="ja-JP" sz="1200">
              <a:cs typeface="Arial" panose="020B0604020202020204" pitchFamily="34" charset="0"/>
            </a:endParaRPr>
          </a:p>
        </p:txBody>
      </p:sp>
      <p:sp>
        <p:nvSpPr>
          <p:cNvPr id="15363" name="Rectangle 2"/>
          <p:cNvSpPr>
            <a:spLocks noGrp="1" noRot="1" noChangeAspect="1" noChangeArrowheads="1" noTextEdit="1"/>
          </p:cNvSpPr>
          <p:nvPr>
            <p:ph type="sldImg"/>
          </p:nvPr>
        </p:nvSpPr>
        <p:spPr>
          <a:xfrm>
            <a:off x="1465263" y="793750"/>
            <a:ext cx="4079875" cy="3060700"/>
          </a:xfrm>
        </p:spPr>
      </p:sp>
      <p:sp>
        <p:nvSpPr>
          <p:cNvPr id="15364"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327459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FE818C8-E735-4081-B1FF-9922F39295EB}" type="slidenum">
              <a:rPr lang="ja-JP" altLang="en-US" sz="1200">
                <a:cs typeface="Arial" panose="020B0604020202020204" pitchFamily="34" charset="0"/>
              </a:rPr>
              <a:pPr/>
              <a:t>48</a:t>
            </a:fld>
            <a:endParaRPr lang="en-US" altLang="ja-JP" sz="1200">
              <a:cs typeface="Arial" panose="020B0604020202020204" pitchFamily="34" charset="0"/>
            </a:endParaRPr>
          </a:p>
        </p:txBody>
      </p:sp>
      <p:sp>
        <p:nvSpPr>
          <p:cNvPr id="17411" name="Rectangle 2"/>
          <p:cNvSpPr>
            <a:spLocks noGrp="1" noRot="1" noChangeAspect="1" noChangeArrowheads="1" noTextEdit="1"/>
          </p:cNvSpPr>
          <p:nvPr>
            <p:ph type="sldImg"/>
          </p:nvPr>
        </p:nvSpPr>
        <p:spPr>
          <a:xfrm>
            <a:off x="1465263" y="793750"/>
            <a:ext cx="4079875" cy="3060700"/>
          </a:xfrm>
        </p:spPr>
      </p:sp>
      <p:sp>
        <p:nvSpPr>
          <p:cNvPr id="17412"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251751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8F5F57C4-8DA4-450C-94D1-E5A126257817}" type="slidenum">
              <a:rPr lang="ja-JP" altLang="en-US" sz="1200">
                <a:cs typeface="Arial" panose="020B0604020202020204" pitchFamily="34" charset="0"/>
              </a:rPr>
              <a:pPr/>
              <a:t>49</a:t>
            </a:fld>
            <a:endParaRPr lang="en-US" altLang="ja-JP" sz="1200">
              <a:cs typeface="Arial" panose="020B0604020202020204" pitchFamily="34" charset="0"/>
            </a:endParaRPr>
          </a:p>
        </p:txBody>
      </p:sp>
      <p:sp>
        <p:nvSpPr>
          <p:cNvPr id="19459" name="Rectangle 2"/>
          <p:cNvSpPr>
            <a:spLocks noGrp="1" noRot="1" noChangeAspect="1" noChangeArrowheads="1" noTextEdit="1"/>
          </p:cNvSpPr>
          <p:nvPr>
            <p:ph type="sldImg"/>
          </p:nvPr>
        </p:nvSpPr>
        <p:spPr>
          <a:xfrm>
            <a:off x="1465263" y="793750"/>
            <a:ext cx="4079875" cy="3060700"/>
          </a:xfrm>
        </p:spPr>
      </p:sp>
      <p:sp>
        <p:nvSpPr>
          <p:cNvPr id="19460"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153754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D805A9D-83C0-4A86-BF27-63EB64985E3D}" type="slidenum">
              <a:rPr lang="ja-JP" altLang="en-US" sz="1200">
                <a:cs typeface="Arial" panose="020B0604020202020204" pitchFamily="34" charset="0"/>
              </a:rPr>
              <a:pPr/>
              <a:t>51</a:t>
            </a:fld>
            <a:endParaRPr lang="en-US" altLang="ja-JP" sz="1200">
              <a:cs typeface="Arial" panose="020B0604020202020204" pitchFamily="34" charset="0"/>
            </a:endParaRPr>
          </a:p>
        </p:txBody>
      </p:sp>
      <p:sp>
        <p:nvSpPr>
          <p:cNvPr id="22531" name="Rectangle 2"/>
          <p:cNvSpPr>
            <a:spLocks noGrp="1" noRot="1" noChangeAspect="1" noChangeArrowheads="1" noTextEdit="1"/>
          </p:cNvSpPr>
          <p:nvPr>
            <p:ph type="sldImg"/>
          </p:nvPr>
        </p:nvSpPr>
        <p:spPr>
          <a:xfrm>
            <a:off x="1465263" y="793750"/>
            <a:ext cx="4079875" cy="3060700"/>
          </a:xfrm>
        </p:spPr>
      </p:sp>
      <p:sp>
        <p:nvSpPr>
          <p:cNvPr id="22532"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364872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F09216A3-3D8F-4F79-99DB-08A24A9D6496}" type="slidenum">
              <a:rPr lang="ja-JP" altLang="en-US" sz="1200">
                <a:cs typeface="Arial" panose="020B0604020202020204" pitchFamily="34" charset="0"/>
              </a:rPr>
              <a:pPr/>
              <a:t>52</a:t>
            </a:fld>
            <a:endParaRPr lang="en-US" altLang="ja-JP" sz="1200">
              <a:cs typeface="Arial" panose="020B0604020202020204" pitchFamily="34" charset="0"/>
            </a:endParaRPr>
          </a:p>
        </p:txBody>
      </p:sp>
      <p:sp>
        <p:nvSpPr>
          <p:cNvPr id="24579" name="Rectangle 2"/>
          <p:cNvSpPr>
            <a:spLocks noGrp="1" noRot="1" noChangeAspect="1" noChangeArrowheads="1" noTextEdit="1"/>
          </p:cNvSpPr>
          <p:nvPr>
            <p:ph type="sldImg"/>
          </p:nvPr>
        </p:nvSpPr>
        <p:spPr>
          <a:xfrm>
            <a:off x="1465263" y="793750"/>
            <a:ext cx="4079875" cy="3060700"/>
          </a:xfrm>
        </p:spPr>
      </p:sp>
      <p:sp>
        <p:nvSpPr>
          <p:cNvPr id="24580"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130581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4294967295"/>
          </p:nvPr>
        </p:nvSpPr>
        <p:spPr bwMode="auto">
          <a:xfrm>
            <a:off x="3962400" y="8793163"/>
            <a:ext cx="3033713"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6F7903F7-E2AF-43F1-B3F8-74128F7E1DBC}" type="slidenum">
              <a:rPr lang="ja-JP" altLang="en-US" sz="1200">
                <a:cs typeface="Arial" panose="020B0604020202020204" pitchFamily="34" charset="0"/>
              </a:rPr>
              <a:pPr/>
              <a:t>53</a:t>
            </a:fld>
            <a:endParaRPr lang="en-US" altLang="ja-JP" sz="1200">
              <a:cs typeface="Arial" panose="020B0604020202020204" pitchFamily="34" charset="0"/>
            </a:endParaRPr>
          </a:p>
        </p:txBody>
      </p:sp>
      <p:sp>
        <p:nvSpPr>
          <p:cNvPr id="26627" name="Rectangle 2"/>
          <p:cNvSpPr>
            <a:spLocks noGrp="1" noRot="1" noChangeAspect="1" noChangeArrowheads="1" noTextEdit="1"/>
          </p:cNvSpPr>
          <p:nvPr>
            <p:ph type="sldImg"/>
          </p:nvPr>
        </p:nvSpPr>
        <p:spPr>
          <a:xfrm>
            <a:off x="1465263" y="793750"/>
            <a:ext cx="4079875" cy="3060700"/>
          </a:xfrm>
        </p:spPr>
      </p:sp>
      <p:sp>
        <p:nvSpPr>
          <p:cNvPr id="26628" name="Rectangle 3"/>
          <p:cNvSpPr>
            <a:spLocks noGrp="1" noChangeArrowheads="1"/>
          </p:cNvSpPr>
          <p:nvPr>
            <p:ph type="body" idx="1"/>
          </p:nvPr>
        </p:nvSpPr>
        <p:spPr bwMode="auto">
          <a:xfrm>
            <a:off x="700088" y="4398963"/>
            <a:ext cx="5597525" cy="4165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4" rIns="91147" bIns="45574"/>
          <a:lstStyle/>
          <a:p>
            <a:endParaRPr lang="en-GB" altLang="en-US">
              <a:latin typeface="Helvetica" panose="020B0604020202020204" pitchFamily="34" charset="0"/>
            </a:endParaRPr>
          </a:p>
        </p:txBody>
      </p:sp>
    </p:spTree>
    <p:extLst>
      <p:ext uri="{BB962C8B-B14F-4D97-AF65-F5344CB8AC3E}">
        <p14:creationId xmlns:p14="http://schemas.microsoft.com/office/powerpoint/2010/main" val="927680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US" dirty="0"/>
              <a:t>Click to edit Master title style</a:t>
            </a:r>
          </a:p>
        </p:txBody>
      </p:sp>
      <p:sp>
        <p:nvSpPr>
          <p:cNvPr id="3" name="Subtitle 2"/>
          <p:cNvSpPr>
            <a:spLocks noGrp="1"/>
          </p:cNvSpPr>
          <p:nvPr>
            <p:ph type="subTitle" idx="1"/>
          </p:nvPr>
        </p:nvSpPr>
        <p:spPr>
          <a:xfrm>
            <a:off x="1295400" y="2438400"/>
            <a:ext cx="6400800" cy="685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0978160-9E1F-4B7A-A66A-8EF620446CD5}" type="datetime1">
              <a:rPr lang="en-US" smtClean="0"/>
              <a:pPr/>
              <a:t>12/23/2023</a:t>
            </a:fld>
            <a:endParaRPr lang="en-US"/>
          </a:p>
        </p:txBody>
      </p:sp>
      <p:sp>
        <p:nvSpPr>
          <p:cNvPr id="5" name="Footer Placeholder 4"/>
          <p:cNvSpPr>
            <a:spLocks noGrp="1"/>
          </p:cNvSpPr>
          <p:nvPr>
            <p:ph type="ftr" sz="quarter" idx="11"/>
          </p:nvPr>
        </p:nvSpPr>
        <p:spPr/>
        <p:txBody>
          <a:bodyPr/>
          <a:lstStyle/>
          <a:p>
            <a:r>
              <a:rPr lang="en-US"/>
              <a:t>SEN 545: Software Engineering Concepts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Mahady\Desktop\download (1).jpg"/>
          <p:cNvPicPr>
            <a:picLocks noChangeAspect="1" noChangeArrowheads="1"/>
          </p:cNvPicPr>
          <p:nvPr userDrawn="1"/>
        </p:nvPicPr>
        <p:blipFill>
          <a:blip r:embed="rId2"/>
          <a:srcRect l="38000" t="12217" r="38000" b="31586"/>
          <a:stretch>
            <a:fillRect/>
          </a:stretch>
        </p:blipFill>
        <p:spPr bwMode="auto">
          <a:xfrm>
            <a:off x="8666922" y="0"/>
            <a:ext cx="477078" cy="914400"/>
          </a:xfrm>
          <a:prstGeom prst="rect">
            <a:avLst/>
          </a:prstGeom>
          <a:noFill/>
        </p:spPr>
      </p:pic>
      <p:sp>
        <p:nvSpPr>
          <p:cNvPr id="9" name="Rectangle 8"/>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p:cNvGrpSpPr>
          <p:nvPr userDrawn="1"/>
        </p:nvGrpSpPr>
        <p:grpSpPr bwMode="auto">
          <a:xfrm>
            <a:off x="0" y="6324600"/>
            <a:ext cx="2584450" cy="495300"/>
            <a:chOff x="4030" y="1710"/>
            <a:chExt cx="4070" cy="780"/>
          </a:xfrm>
        </p:grpSpPr>
        <p:sp>
          <p:nvSpPr>
            <p:cNvPr id="11"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C1E72-2BCA-4C79-A4EE-20B4B3422F0F}" type="datetime1">
              <a:rPr lang="en-US" smtClean="0"/>
              <a:pPr/>
              <a:t>12/23/2023</a:t>
            </a:fld>
            <a:endParaRPr lang="en-US"/>
          </a:p>
        </p:txBody>
      </p:sp>
      <p:sp>
        <p:nvSpPr>
          <p:cNvPr id="5" name="Footer Placeholder 4"/>
          <p:cNvSpPr>
            <a:spLocks noGrp="1"/>
          </p:cNvSpPr>
          <p:nvPr>
            <p:ph type="ftr" sz="quarter" idx="11"/>
          </p:nvPr>
        </p:nvSpPr>
        <p:spPr/>
        <p:txBody>
          <a:bodyPr/>
          <a:lstStyle/>
          <a:p>
            <a:r>
              <a:rPr lang="en-US"/>
              <a:t>SEN 545: Software Engineering Concepts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0A6E23-C12A-4A4B-9456-33C897861BDD}" type="datetime1">
              <a:rPr lang="en-US" smtClean="0"/>
              <a:pPr/>
              <a:t>12/23/2023</a:t>
            </a:fld>
            <a:endParaRPr lang="en-US"/>
          </a:p>
        </p:txBody>
      </p:sp>
      <p:sp>
        <p:nvSpPr>
          <p:cNvPr id="5" name="Footer Placeholder 4"/>
          <p:cNvSpPr>
            <a:spLocks noGrp="1"/>
          </p:cNvSpPr>
          <p:nvPr>
            <p:ph type="ftr" sz="quarter" idx="11"/>
          </p:nvPr>
        </p:nvSpPr>
        <p:spPr/>
        <p:txBody>
          <a:bodyPr/>
          <a:lstStyle/>
          <a:p>
            <a:r>
              <a:rPr lang="en-US"/>
              <a:t>SEN 545: Software Engineering Concepts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4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6248400" y="6381750"/>
            <a:ext cx="2895600" cy="476250"/>
          </a:xfrm>
        </p:spPr>
        <p:txBody>
          <a:bodyPr/>
          <a:lstStyle>
            <a:lvl1pPr>
              <a:defRPr/>
            </a:lvl1pPr>
          </a:lstStyle>
          <a:p>
            <a:r>
              <a:rPr lang="en-US"/>
              <a:t>Srihari Techsoft</a:t>
            </a:r>
          </a:p>
        </p:txBody>
      </p:sp>
      <p:sp>
        <p:nvSpPr>
          <p:cNvPr id="5" name="Slide Number Placeholder 4"/>
          <p:cNvSpPr>
            <a:spLocks noGrp="1"/>
          </p:cNvSpPr>
          <p:nvPr>
            <p:ph type="sldNum" sz="quarter" idx="12"/>
          </p:nvPr>
        </p:nvSpPr>
        <p:spPr>
          <a:xfrm>
            <a:off x="3429000" y="6381750"/>
            <a:ext cx="2133600" cy="476250"/>
          </a:xfrm>
        </p:spPr>
        <p:txBody>
          <a:bodyPr/>
          <a:lstStyle>
            <a:lvl1pPr>
              <a:defRPr/>
            </a:lvl1pPr>
          </a:lstStyle>
          <a:p>
            <a:fld id="{5CD66993-4867-4252-8164-B4D5C1F6AAE1}" type="slidenum">
              <a:rPr lang="en-US"/>
              <a:pPr/>
              <a:t>‹#›</a:t>
            </a:fld>
            <a:endParaRPr lang="en-US"/>
          </a:p>
        </p:txBody>
      </p:sp>
    </p:spTree>
    <p:extLst>
      <p:ext uri="{BB962C8B-B14F-4D97-AF65-F5344CB8AC3E}">
        <p14:creationId xmlns:p14="http://schemas.microsoft.com/office/powerpoint/2010/main" val="151075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6248400" y="6381750"/>
            <a:ext cx="2895600" cy="476250"/>
          </a:xfrm>
        </p:spPr>
        <p:txBody>
          <a:bodyPr/>
          <a:lstStyle>
            <a:lvl1pPr>
              <a:defRPr/>
            </a:lvl1pPr>
          </a:lstStyle>
          <a:p>
            <a:r>
              <a:rPr lang="en-US"/>
              <a:t>Srihari Techsoft</a:t>
            </a:r>
          </a:p>
        </p:txBody>
      </p:sp>
      <p:sp>
        <p:nvSpPr>
          <p:cNvPr id="6" name="Slide Number Placeholder 5"/>
          <p:cNvSpPr>
            <a:spLocks noGrp="1"/>
          </p:cNvSpPr>
          <p:nvPr>
            <p:ph type="sldNum" sz="quarter" idx="12"/>
          </p:nvPr>
        </p:nvSpPr>
        <p:spPr>
          <a:xfrm>
            <a:off x="3429000" y="6381750"/>
            <a:ext cx="2133600" cy="476250"/>
          </a:xfrm>
        </p:spPr>
        <p:txBody>
          <a:bodyPr/>
          <a:lstStyle>
            <a:lvl1pPr>
              <a:defRPr/>
            </a:lvl1pPr>
          </a:lstStyle>
          <a:p>
            <a:fld id="{1F9A300D-395B-49BF-8FF2-9A37747067A1}" type="slidenum">
              <a:rPr lang="en-US"/>
              <a:pPr/>
              <a:t>‹#›</a:t>
            </a:fld>
            <a:endParaRPr lang="en-US"/>
          </a:p>
        </p:txBody>
      </p:sp>
    </p:spTree>
    <p:extLst>
      <p:ext uri="{BB962C8B-B14F-4D97-AF65-F5344CB8AC3E}">
        <p14:creationId xmlns:p14="http://schemas.microsoft.com/office/powerpoint/2010/main" val="50577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6248400" y="6381750"/>
            <a:ext cx="2895600" cy="476250"/>
          </a:xfrm>
        </p:spPr>
        <p:txBody>
          <a:bodyPr/>
          <a:lstStyle>
            <a:lvl1pPr>
              <a:defRPr/>
            </a:lvl1pPr>
          </a:lstStyle>
          <a:p>
            <a:r>
              <a:rPr lang="en-US"/>
              <a:t>Srihari Techsoft</a:t>
            </a:r>
          </a:p>
        </p:txBody>
      </p:sp>
      <p:sp>
        <p:nvSpPr>
          <p:cNvPr id="7" name="Slide Number Placeholder 6"/>
          <p:cNvSpPr>
            <a:spLocks noGrp="1"/>
          </p:cNvSpPr>
          <p:nvPr>
            <p:ph type="sldNum" sz="quarter" idx="12"/>
          </p:nvPr>
        </p:nvSpPr>
        <p:spPr>
          <a:xfrm>
            <a:off x="3429000" y="6381750"/>
            <a:ext cx="2133600" cy="476250"/>
          </a:xfrm>
        </p:spPr>
        <p:txBody>
          <a:bodyPr/>
          <a:lstStyle>
            <a:lvl1pPr>
              <a:defRPr/>
            </a:lvl1pPr>
          </a:lstStyle>
          <a:p>
            <a:fld id="{74C1E9FC-4071-4379-B6BB-44316BE7B87F}" type="slidenum">
              <a:rPr lang="en-US"/>
              <a:pPr/>
              <a:t>‹#›</a:t>
            </a:fld>
            <a:endParaRPr lang="en-US"/>
          </a:p>
        </p:txBody>
      </p:sp>
    </p:spTree>
    <p:extLst>
      <p:ext uri="{BB962C8B-B14F-4D97-AF65-F5344CB8AC3E}">
        <p14:creationId xmlns:p14="http://schemas.microsoft.com/office/powerpoint/2010/main" val="151179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176714" y="400050"/>
            <a:ext cx="966787" cy="600075"/>
          </a:xfrm>
        </p:spPr>
        <p:txBody>
          <a:bodyPr/>
          <a:lstStyle/>
          <a:p>
            <a:r>
              <a:rPr lang="en-US"/>
              <a:t>Click to edit Master title style</a:t>
            </a:r>
          </a:p>
        </p:txBody>
      </p:sp>
      <p:sp>
        <p:nvSpPr>
          <p:cNvPr id="3" name="SmartArt Placeholder 2"/>
          <p:cNvSpPr>
            <a:spLocks noGrp="1"/>
          </p:cNvSpPr>
          <p:nvPr>
            <p:ph type="dgm" idx="1"/>
          </p:nvPr>
        </p:nvSpPr>
        <p:spPr>
          <a:xfrm>
            <a:off x="1066800" y="1457325"/>
            <a:ext cx="7162800" cy="4114800"/>
          </a:xfrm>
        </p:spPr>
        <p:txBody>
          <a:bodyPr/>
          <a:lstStyle/>
          <a:p>
            <a:pPr lvl="0"/>
            <a:endParaRPr lang="en-US" noProof="0"/>
          </a:p>
        </p:txBody>
      </p:sp>
    </p:spTree>
    <p:extLst>
      <p:ext uri="{BB962C8B-B14F-4D97-AF65-F5344CB8AC3E}">
        <p14:creationId xmlns:p14="http://schemas.microsoft.com/office/powerpoint/2010/main" val="65303426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9C91D-F603-40AD-BF38-C8147E0863E6}" type="datetime1">
              <a:rPr lang="en-US" smtClean="0"/>
              <a:pPr/>
              <a:t>12/23/2023</a:t>
            </a:fld>
            <a:endParaRPr lang="en-US"/>
          </a:p>
        </p:txBody>
      </p:sp>
      <p:sp>
        <p:nvSpPr>
          <p:cNvPr id="5" name="Footer Placeholder 4"/>
          <p:cNvSpPr>
            <a:spLocks noGrp="1"/>
          </p:cNvSpPr>
          <p:nvPr>
            <p:ph type="ftr" sz="quarter" idx="11"/>
          </p:nvPr>
        </p:nvSpPr>
        <p:spPr/>
        <p:txBody>
          <a:bodyPr/>
          <a:lstStyle/>
          <a:p>
            <a:r>
              <a:rPr lang="en-US"/>
              <a:t>SEN 545: Software Engineering Concepts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C1E51-3E2F-4A66-B295-53E3BF54B0B8}" type="datetime1">
              <a:rPr lang="en-US" smtClean="0"/>
              <a:pPr/>
              <a:t>12/23/2023</a:t>
            </a:fld>
            <a:endParaRPr lang="en-US"/>
          </a:p>
        </p:txBody>
      </p:sp>
      <p:sp>
        <p:nvSpPr>
          <p:cNvPr id="5" name="Footer Placeholder 4"/>
          <p:cNvSpPr>
            <a:spLocks noGrp="1"/>
          </p:cNvSpPr>
          <p:nvPr>
            <p:ph type="ftr" sz="quarter" idx="11"/>
          </p:nvPr>
        </p:nvSpPr>
        <p:spPr/>
        <p:txBody>
          <a:bodyPr/>
          <a:lstStyle/>
          <a:p>
            <a:r>
              <a:rPr lang="en-US"/>
              <a:t>SEN 545: Software Engineering Concepts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F59C7F-C0BF-45E7-9D8D-7737921B912C}" type="datetime1">
              <a:rPr lang="en-US" smtClean="0"/>
              <a:pPr/>
              <a:t>12/23/2023</a:t>
            </a:fld>
            <a:endParaRPr lang="en-US"/>
          </a:p>
        </p:txBody>
      </p:sp>
      <p:sp>
        <p:nvSpPr>
          <p:cNvPr id="6" name="Footer Placeholder 5"/>
          <p:cNvSpPr>
            <a:spLocks noGrp="1"/>
          </p:cNvSpPr>
          <p:nvPr>
            <p:ph type="ftr" sz="quarter" idx="11"/>
          </p:nvPr>
        </p:nvSpPr>
        <p:spPr/>
        <p:txBody>
          <a:bodyPr/>
          <a:lstStyle/>
          <a:p>
            <a:r>
              <a:rPr lang="en-US"/>
              <a:t>SEN 545: Software Engineering Concepts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5395-6555-451D-A24F-657E4552FB85}" type="datetime1">
              <a:rPr lang="en-US" smtClean="0"/>
              <a:pPr/>
              <a:t>12/23/2023</a:t>
            </a:fld>
            <a:endParaRPr lang="en-US"/>
          </a:p>
        </p:txBody>
      </p:sp>
      <p:sp>
        <p:nvSpPr>
          <p:cNvPr id="8" name="Footer Placeholder 7"/>
          <p:cNvSpPr>
            <a:spLocks noGrp="1"/>
          </p:cNvSpPr>
          <p:nvPr>
            <p:ph type="ftr" sz="quarter" idx="11"/>
          </p:nvPr>
        </p:nvSpPr>
        <p:spPr/>
        <p:txBody>
          <a:bodyPr/>
          <a:lstStyle/>
          <a:p>
            <a:r>
              <a:rPr lang="en-US"/>
              <a:t>SEN 545: Software Engineering Concepts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B9F48-5F45-4779-9FC7-DD0DC0A81B39}" type="datetime1">
              <a:rPr lang="en-US" smtClean="0"/>
              <a:pPr/>
              <a:t>12/23/2023</a:t>
            </a:fld>
            <a:endParaRPr lang="en-US"/>
          </a:p>
        </p:txBody>
      </p:sp>
      <p:sp>
        <p:nvSpPr>
          <p:cNvPr id="4" name="Footer Placeholder 3"/>
          <p:cNvSpPr>
            <a:spLocks noGrp="1"/>
          </p:cNvSpPr>
          <p:nvPr>
            <p:ph type="ftr" sz="quarter" idx="11"/>
          </p:nvPr>
        </p:nvSpPr>
        <p:spPr/>
        <p:txBody>
          <a:bodyPr/>
          <a:lstStyle/>
          <a:p>
            <a:r>
              <a:rPr lang="en-US"/>
              <a:t>SEN 545: Software Engineering Concepts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B1F47-F089-4D03-933F-E03001B7C021}" type="datetime1">
              <a:rPr lang="en-US" smtClean="0"/>
              <a:pPr/>
              <a:t>12/23/2023</a:t>
            </a:fld>
            <a:endParaRPr lang="en-US"/>
          </a:p>
        </p:txBody>
      </p:sp>
      <p:sp>
        <p:nvSpPr>
          <p:cNvPr id="3" name="Footer Placeholder 2"/>
          <p:cNvSpPr>
            <a:spLocks noGrp="1"/>
          </p:cNvSpPr>
          <p:nvPr>
            <p:ph type="ftr" sz="quarter" idx="11"/>
          </p:nvPr>
        </p:nvSpPr>
        <p:spPr/>
        <p:txBody>
          <a:bodyPr/>
          <a:lstStyle/>
          <a:p>
            <a:r>
              <a:rPr lang="en-US"/>
              <a:t>SEN 545: Software Engineering Concepts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8D6E5-DDDE-4A53-94A9-2B5C4CECC390}" type="datetime1">
              <a:rPr lang="en-US" smtClean="0"/>
              <a:pPr/>
              <a:t>12/23/2023</a:t>
            </a:fld>
            <a:endParaRPr lang="en-US"/>
          </a:p>
        </p:txBody>
      </p:sp>
      <p:sp>
        <p:nvSpPr>
          <p:cNvPr id="6" name="Footer Placeholder 5"/>
          <p:cNvSpPr>
            <a:spLocks noGrp="1"/>
          </p:cNvSpPr>
          <p:nvPr>
            <p:ph type="ftr" sz="quarter" idx="11"/>
          </p:nvPr>
        </p:nvSpPr>
        <p:spPr/>
        <p:txBody>
          <a:bodyPr/>
          <a:lstStyle/>
          <a:p>
            <a:r>
              <a:rPr lang="en-US"/>
              <a:t>SEN 545: Software Engineering Concepts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235DD-AFDB-4F84-9146-788CC75CAFF9}" type="datetime1">
              <a:rPr lang="en-US" smtClean="0"/>
              <a:pPr/>
              <a:t>12/23/2023</a:t>
            </a:fld>
            <a:endParaRPr lang="en-US"/>
          </a:p>
        </p:txBody>
      </p:sp>
      <p:sp>
        <p:nvSpPr>
          <p:cNvPr id="6" name="Footer Placeholder 5"/>
          <p:cNvSpPr>
            <a:spLocks noGrp="1"/>
          </p:cNvSpPr>
          <p:nvPr>
            <p:ph type="ftr" sz="quarter" idx="11"/>
          </p:nvPr>
        </p:nvSpPr>
        <p:spPr/>
        <p:txBody>
          <a:bodyPr/>
          <a:lstStyle/>
          <a:p>
            <a:r>
              <a:rPr lang="en-US"/>
              <a:t>SEN 545: Software Engineering Concepts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229600"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914400"/>
            <a:ext cx="91440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A4D6C-E1B0-4D00-8A06-3BAE3F37C378}" type="datetime1">
              <a:rPr lang="en-US" smtClean="0"/>
              <a:pPr/>
              <a:t>12/23/2023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solidFill>
              </a:defRPr>
            </a:lvl1pPr>
          </a:lstStyle>
          <a:p>
            <a:r>
              <a:rPr lang="en-US"/>
              <a:t>SEN 545: Software Engineering Concepts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Mahady\Desktop\download (1).jpg"/>
          <p:cNvPicPr>
            <a:picLocks noChangeAspect="1" noChangeArrowheads="1"/>
          </p:cNvPicPr>
          <p:nvPr userDrawn="1"/>
        </p:nvPicPr>
        <p:blipFill>
          <a:blip r:embed="rId17"/>
          <a:srcRect l="38000" t="12217" r="38000" b="31586"/>
          <a:stretch>
            <a:fillRect/>
          </a:stretch>
        </p:blipFill>
        <p:spPr bwMode="auto">
          <a:xfrm>
            <a:off x="8666922" y="0"/>
            <a:ext cx="477078" cy="914400"/>
          </a:xfrm>
          <a:prstGeom prst="rect">
            <a:avLst/>
          </a:prstGeom>
          <a:noFill/>
        </p:spPr>
      </p:pic>
      <p:sp>
        <p:nvSpPr>
          <p:cNvPr id="9" name="Rectangle 8"/>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a:grpSpLocks/>
          </p:cNvGrpSpPr>
          <p:nvPr userDrawn="1"/>
        </p:nvGrpSpPr>
        <p:grpSpPr bwMode="auto">
          <a:xfrm>
            <a:off x="0" y="6324600"/>
            <a:ext cx="2584450" cy="495300"/>
            <a:chOff x="4030" y="1710"/>
            <a:chExt cx="4070" cy="780"/>
          </a:xfrm>
        </p:grpSpPr>
        <p:sp>
          <p:nvSpPr>
            <p:cNvPr id="11"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ptest.com/bugtrack.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Component/Unit Testing</a:t>
            </a:r>
          </a:p>
        </p:txBody>
      </p:sp>
      <p:sp>
        <p:nvSpPr>
          <p:cNvPr id="23555" name="Text Placeholder 2"/>
          <p:cNvSpPr>
            <a:spLocks noGrp="1"/>
          </p:cNvSpPr>
          <p:nvPr>
            <p:ph type="body" idx="1"/>
          </p:nvPr>
        </p:nvSpPr>
        <p:spPr>
          <a:xfrm>
            <a:off x="1600200" y="2508250"/>
            <a:ext cx="7086600" cy="1509713"/>
          </a:xfrm>
        </p:spPr>
        <p:txBody>
          <a:bodyPr/>
          <a:lstStyle/>
          <a:p>
            <a:pPr marL="73025"/>
            <a:r>
              <a:rPr lang="en-US"/>
              <a:t>Software Testing Process</a:t>
            </a: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466ABE-D189-4C93-91F6-35ED0FB88FE5}" type="slidenum">
              <a:rPr lang="en-US" smtClean="0"/>
              <a:pPr eaLnBrk="1" hangingPunct="1"/>
              <a:t>1</a:t>
            </a:fld>
            <a:endParaRPr lang="en-US"/>
          </a:p>
        </p:txBody>
      </p:sp>
    </p:spTree>
    <p:extLst>
      <p:ext uri="{BB962C8B-B14F-4D97-AF65-F5344CB8AC3E}">
        <p14:creationId xmlns:p14="http://schemas.microsoft.com/office/powerpoint/2010/main" val="258941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t>Srihari Techsoft</a:t>
            </a:r>
          </a:p>
        </p:txBody>
      </p:sp>
      <p:graphicFrame>
        <p:nvGraphicFramePr>
          <p:cNvPr id="73730" name="Group 2"/>
          <p:cNvGraphicFramePr>
            <a:graphicFrameLocks noGrp="1"/>
          </p:cNvGraphicFramePr>
          <p:nvPr>
            <p:ph type="tbl" idx="1"/>
          </p:nvPr>
        </p:nvGraphicFramePr>
        <p:xfrm>
          <a:off x="457200" y="1143000"/>
          <a:ext cx="8229600" cy="500697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31888">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400" b="1" kern="1200" dirty="0">
                          <a:solidFill>
                            <a:schemeClr val="tx1"/>
                          </a:solidFill>
                          <a:latin typeface="Times New Roman" pitchFamily="18" charset="0"/>
                          <a:ea typeface="+mn-ea"/>
                          <a:cs typeface="+mn-cs"/>
                        </a:rPr>
                        <a:t>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Tester</a:t>
                      </a:r>
                      <a:r>
                        <a:rPr lang="en-US" sz="2400" b="1" kern="1200" baseline="0" dirty="0">
                          <a:solidFill>
                            <a:schemeClr val="tx1"/>
                          </a:solidFill>
                          <a:latin typeface="Times New Roman" pitchFamily="18" charset="0"/>
                          <a:ea typeface="+mn-ea"/>
                          <a:cs typeface="+mn-cs"/>
                        </a:rPr>
                        <a:t> </a:t>
                      </a:r>
                      <a:endParaRPr lang="en-US" sz="2400" b="1" kern="1200" dirty="0">
                        <a:solidFill>
                          <a:schemeClr val="tx1"/>
                        </a:solidFill>
                        <a:latin typeface="Times New Roman" pitchFamily="18"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400" b="1" kern="1200">
                          <a:solidFill>
                            <a:schemeClr val="tx1"/>
                          </a:solidFill>
                          <a:latin typeface="Times New Roman" pitchFamily="18" charset="0"/>
                          <a:ea typeface="+mn-ea"/>
                          <a:cs typeface="+mn-cs"/>
                        </a:rPr>
                        <a:t>Methods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White and Black Box techniques</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Problem / Configuration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1888">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400" b="1" kern="1200">
                          <a:solidFill>
                            <a:schemeClr val="tx1"/>
                          </a:solidFill>
                          <a:latin typeface="Times New Roman" pitchFamily="18" charset="0"/>
                          <a:ea typeface="+mn-ea"/>
                          <a:cs typeface="+mn-cs"/>
                        </a:rPr>
                        <a:t>Tools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Debug</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Re-structure</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Code Analyzers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400" b="1" kern="1200" dirty="0">
                          <a:solidFill>
                            <a:schemeClr val="tx1"/>
                          </a:solidFill>
                          <a:latin typeface="Times New Roman" pitchFamily="18" charset="0"/>
                          <a:ea typeface="+mn-ea"/>
                          <a:cs typeface="+mn-cs"/>
                        </a:rPr>
                        <a:t>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Testing Methodology</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400" b="1" kern="1200" dirty="0">
                          <a:solidFill>
                            <a:schemeClr val="tx1"/>
                          </a:solidFill>
                          <a:latin typeface="Times New Roman" pitchFamily="18" charset="0"/>
                          <a:ea typeface="+mn-ea"/>
                          <a:cs typeface="+mn-cs"/>
                        </a:rPr>
                        <a:t>Effective use of 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640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SYSTEM Testing</a:t>
            </a:r>
          </a:p>
        </p:txBody>
      </p:sp>
      <p:sp>
        <p:nvSpPr>
          <p:cNvPr id="31747" name="Text Placeholder 2"/>
          <p:cNvSpPr>
            <a:spLocks noGrp="1"/>
          </p:cNvSpPr>
          <p:nvPr>
            <p:ph type="body" idx="1"/>
          </p:nvPr>
        </p:nvSpPr>
        <p:spPr>
          <a:xfrm>
            <a:off x="1600200" y="2508250"/>
            <a:ext cx="7086600" cy="1509713"/>
          </a:xfrm>
        </p:spPr>
        <p:txBody>
          <a:bodyPr/>
          <a:lstStyle/>
          <a:p>
            <a:pPr marL="73025"/>
            <a:r>
              <a:rPr lang="en-US"/>
              <a:t>Software Testing Process</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F40BD1-DD68-4D09-83AA-861EB1015E31}" type="slidenum">
              <a:rPr lang="en-US" smtClean="0"/>
              <a:pPr eaLnBrk="1" hangingPunct="1"/>
              <a:t>11</a:t>
            </a:fld>
            <a:endParaRPr lang="en-US"/>
          </a:p>
        </p:txBody>
      </p:sp>
    </p:spTree>
    <p:extLst>
      <p:ext uri="{BB962C8B-B14F-4D97-AF65-F5344CB8AC3E}">
        <p14:creationId xmlns:p14="http://schemas.microsoft.com/office/powerpoint/2010/main" val="61193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latin typeface="Times New Roman" pitchFamily="18" charset="0"/>
                <a:cs typeface="Times New Roman" pitchFamily="18" charset="0"/>
              </a:rPr>
              <a:t>System Testing</a:t>
            </a:r>
          </a:p>
        </p:txBody>
      </p:sp>
      <p:sp>
        <p:nvSpPr>
          <p:cNvPr id="32771" name="Content Placeholder 2"/>
          <p:cNvSpPr>
            <a:spLocks noGrp="1"/>
          </p:cNvSpPr>
          <p:nvPr>
            <p:ph idx="1"/>
          </p:nvPr>
        </p:nvSpPr>
        <p:spPr>
          <a:xfrm>
            <a:off x="0" y="1476829"/>
            <a:ext cx="9144000" cy="5410200"/>
          </a:xfrm>
        </p:spPr>
        <p:txBody>
          <a:bodyPr/>
          <a:lstStyle/>
          <a:p>
            <a:r>
              <a:rPr lang="en-GB" dirty="0">
                <a:latin typeface="Times New Roman" pitchFamily="18" charset="0"/>
                <a:cs typeface="Times New Roman" pitchFamily="18" charset="0"/>
              </a:rPr>
              <a:t>Testing of groups of components integrated to create a system or sub-system;</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The responsibility of an independent testing team;</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Tests are based on a system specification.</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88C855-B325-44FB-A898-E6CB977723D6}" type="slidenum">
              <a:rPr lang="en-US" smtClean="0"/>
              <a:pPr eaLnBrk="1" hangingPunct="1"/>
              <a:t>12</a:t>
            </a:fld>
            <a:endParaRPr lang="en-US"/>
          </a:p>
        </p:txBody>
      </p:sp>
    </p:spTree>
    <p:extLst>
      <p:ext uri="{BB962C8B-B14F-4D97-AF65-F5344CB8AC3E}">
        <p14:creationId xmlns:p14="http://schemas.microsoft.com/office/powerpoint/2010/main" val="286634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37FBCA-77ED-46EE-997C-1EEDFD77E238}" type="slidenum">
              <a:rPr lang="en-US" smtClean="0"/>
              <a:pPr eaLnBrk="1" hangingPunct="1"/>
              <a:t>13</a:t>
            </a:fld>
            <a:endParaRPr lang="en-US"/>
          </a:p>
        </p:txBody>
      </p:sp>
      <p:sp>
        <p:nvSpPr>
          <p:cNvPr id="33795" name="Rectangle 2"/>
          <p:cNvSpPr>
            <a:spLocks noGrp="1" noChangeArrowheads="1"/>
          </p:cNvSpPr>
          <p:nvPr>
            <p:ph type="title"/>
          </p:nvPr>
        </p:nvSpPr>
        <p:spPr/>
        <p:txBody>
          <a:bodyPr/>
          <a:lstStyle/>
          <a:p>
            <a:r>
              <a:rPr lang="en-US" dirty="0"/>
              <a:t>System Testing</a:t>
            </a:r>
          </a:p>
        </p:txBody>
      </p:sp>
      <p:sp>
        <p:nvSpPr>
          <p:cNvPr id="33796" name="Rectangle 3"/>
          <p:cNvSpPr>
            <a:spLocks noGrp="1" noChangeArrowheads="1"/>
          </p:cNvSpPr>
          <p:nvPr>
            <p:ph type="body" idx="1"/>
          </p:nvPr>
        </p:nvSpPr>
        <p:spPr/>
        <p:txBody>
          <a:bodyPr/>
          <a:lstStyle/>
          <a:p>
            <a:endParaRPr lang="en-US" dirty="0"/>
          </a:p>
          <a:p>
            <a:r>
              <a:rPr lang="en-US" dirty="0"/>
              <a:t>Functional testing</a:t>
            </a:r>
          </a:p>
          <a:p>
            <a:pPr lvl="1"/>
            <a:r>
              <a:rPr lang="en-US" dirty="0"/>
              <a:t>Test end to end functionality</a:t>
            </a:r>
          </a:p>
          <a:p>
            <a:pPr lvl="1"/>
            <a:r>
              <a:rPr lang="en-US" dirty="0"/>
              <a:t>Requirement focus</a:t>
            </a:r>
          </a:p>
          <a:p>
            <a:pPr lvl="2"/>
            <a:r>
              <a:rPr lang="en-US" dirty="0"/>
              <a:t>Test cases derived from specification</a:t>
            </a:r>
          </a:p>
          <a:p>
            <a:pPr lvl="1"/>
            <a:r>
              <a:rPr lang="en-US" dirty="0"/>
              <a:t>Use-case focus</a:t>
            </a:r>
          </a:p>
          <a:p>
            <a:pPr lvl="2"/>
            <a:r>
              <a:rPr lang="en-US" dirty="0"/>
              <a:t>Test selection based on user profile</a:t>
            </a:r>
          </a:p>
        </p:txBody>
      </p:sp>
    </p:spTree>
    <p:extLst>
      <p:ext uri="{BB962C8B-B14F-4D97-AF65-F5344CB8AC3E}">
        <p14:creationId xmlns:p14="http://schemas.microsoft.com/office/powerpoint/2010/main" val="222191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7419FD-6650-4E56-9524-EAC7CB55745C}" type="slidenum">
              <a:rPr lang="en-US" smtClean="0"/>
              <a:pPr eaLnBrk="1" hangingPunct="1"/>
              <a:t>14</a:t>
            </a:fld>
            <a:endParaRPr lang="en-US"/>
          </a:p>
        </p:txBody>
      </p:sp>
      <p:sp>
        <p:nvSpPr>
          <p:cNvPr id="34819" name="Rectangle 2"/>
          <p:cNvSpPr>
            <a:spLocks noGrp="1" noChangeArrowheads="1"/>
          </p:cNvSpPr>
          <p:nvPr>
            <p:ph type="title"/>
          </p:nvPr>
        </p:nvSpPr>
        <p:spPr/>
        <p:txBody>
          <a:bodyPr/>
          <a:lstStyle/>
          <a:p>
            <a:r>
              <a:rPr lang="en-US" dirty="0"/>
              <a:t>System Testing</a:t>
            </a:r>
          </a:p>
        </p:txBody>
      </p:sp>
      <p:sp>
        <p:nvSpPr>
          <p:cNvPr id="34820" name="Rectangle 3"/>
          <p:cNvSpPr>
            <a:spLocks noGrp="1" noChangeArrowheads="1"/>
          </p:cNvSpPr>
          <p:nvPr>
            <p:ph type="body" idx="1"/>
          </p:nvPr>
        </p:nvSpPr>
        <p:spPr>
          <a:xfrm>
            <a:off x="0" y="1262736"/>
            <a:ext cx="9144000" cy="5410200"/>
          </a:xfrm>
        </p:spPr>
        <p:txBody>
          <a:bodyPr/>
          <a:lstStyle/>
          <a:p>
            <a:r>
              <a:rPr lang="en-US" dirty="0"/>
              <a:t>Non-functional testing</a:t>
            </a:r>
          </a:p>
          <a:p>
            <a:r>
              <a:rPr lang="en-US" dirty="0"/>
              <a:t>Quality attributes</a:t>
            </a:r>
          </a:p>
          <a:p>
            <a:pPr lvl="1"/>
            <a:r>
              <a:rPr lang="en-US" dirty="0">
                <a:solidFill>
                  <a:srgbClr val="FFC000"/>
                </a:solidFill>
              </a:rPr>
              <a:t>Performance</a:t>
            </a:r>
            <a:r>
              <a:rPr lang="en-US" dirty="0"/>
              <a:t>, can the system handle required throughput? </a:t>
            </a:r>
          </a:p>
          <a:p>
            <a:pPr lvl="1"/>
            <a:r>
              <a:rPr lang="en-US" dirty="0">
                <a:solidFill>
                  <a:srgbClr val="FFC000"/>
                </a:solidFill>
              </a:rPr>
              <a:t>Reliability</a:t>
            </a:r>
            <a:r>
              <a:rPr lang="en-US" dirty="0"/>
              <a:t>, obtain confidence that system is reliable</a:t>
            </a:r>
          </a:p>
          <a:p>
            <a:pPr lvl="1"/>
            <a:r>
              <a:rPr lang="en-US" dirty="0">
                <a:solidFill>
                  <a:srgbClr val="FFC000"/>
                </a:solidFill>
              </a:rPr>
              <a:t>Timeliness</a:t>
            </a:r>
            <a:r>
              <a:rPr lang="en-US" dirty="0"/>
              <a:t>, testing whether the individual tasks meet their specified deadlines</a:t>
            </a:r>
          </a:p>
          <a:p>
            <a:pPr lvl="1"/>
            <a:r>
              <a:rPr lang="en-US" dirty="0"/>
              <a:t>etc.</a:t>
            </a:r>
          </a:p>
        </p:txBody>
      </p:sp>
    </p:spTree>
    <p:extLst>
      <p:ext uri="{BB962C8B-B14F-4D97-AF65-F5344CB8AC3E}">
        <p14:creationId xmlns:p14="http://schemas.microsoft.com/office/powerpoint/2010/main" val="159651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5"/>
          <p:cNvSpPr>
            <a:spLocks noGrp="1"/>
          </p:cNvSpPr>
          <p:nvPr>
            <p:ph type="ftr" sz="quarter" idx="11"/>
          </p:nvPr>
        </p:nvSpPr>
        <p:spPr/>
        <p:txBody>
          <a:bodyPr/>
          <a:lstStyle/>
          <a:p>
            <a:r>
              <a:rPr lang="en-US"/>
              <a:t>Srihari Techsoft</a:t>
            </a:r>
          </a:p>
        </p:txBody>
      </p:sp>
      <p:sp>
        <p:nvSpPr>
          <p:cNvPr id="75778" name="Rectangle 2"/>
          <p:cNvSpPr>
            <a:spLocks noGrp="1" noChangeArrowheads="1"/>
          </p:cNvSpPr>
          <p:nvPr>
            <p:ph type="body" sz="half" idx="1"/>
          </p:nvPr>
        </p:nvSpPr>
        <p:spPr>
          <a:xfrm>
            <a:off x="304800" y="152400"/>
            <a:ext cx="7772400" cy="533400"/>
          </a:xfrm>
        </p:spPr>
        <p:txBody>
          <a:bodyPr>
            <a:normAutofit fontScale="25000" lnSpcReduction="20000"/>
          </a:bodyPr>
          <a:lstStyle/>
          <a:p>
            <a:pPr algn="ctr">
              <a:lnSpc>
                <a:spcPct val="80000"/>
              </a:lnSpc>
              <a:buFont typeface="Wingdings" pitchFamily="2" charset="2"/>
              <a:buNone/>
            </a:pPr>
            <a:r>
              <a:rPr lang="en-US" sz="17600" b="1" dirty="0">
                <a:latin typeface="Times New Roman" pitchFamily="18" charset="0"/>
              </a:rPr>
              <a:t>System Testing</a:t>
            </a:r>
          </a:p>
          <a:p>
            <a:pPr>
              <a:lnSpc>
                <a:spcPct val="80000"/>
              </a:lnSpc>
              <a:buFont typeface="Wingdings" pitchFamily="2" charset="2"/>
              <a:buNone/>
            </a:pPr>
            <a:endParaRPr lang="en-US" sz="4000" b="1" dirty="0"/>
          </a:p>
          <a:p>
            <a:pPr>
              <a:lnSpc>
                <a:spcPct val="80000"/>
              </a:lnSpc>
              <a:buFont typeface="Wingdings" pitchFamily="2" charset="2"/>
              <a:buNone/>
            </a:pPr>
            <a:endParaRPr lang="en-US" sz="800" dirty="0"/>
          </a:p>
          <a:p>
            <a:pPr>
              <a:lnSpc>
                <a:spcPct val="80000"/>
              </a:lnSpc>
              <a:buFont typeface="Wingdings" pitchFamily="2" charset="2"/>
              <a:buNone/>
            </a:pPr>
            <a:r>
              <a:rPr lang="en-US" sz="800" dirty="0"/>
              <a:t> </a:t>
            </a:r>
          </a:p>
        </p:txBody>
      </p:sp>
      <p:graphicFrame>
        <p:nvGraphicFramePr>
          <p:cNvPr id="75779" name="Group 3"/>
          <p:cNvGraphicFramePr>
            <a:graphicFrameLocks noGrp="1"/>
          </p:cNvGraphicFramePr>
          <p:nvPr>
            <p:ph sz="half" idx="2"/>
          </p:nvPr>
        </p:nvGraphicFramePr>
        <p:xfrm>
          <a:off x="228600" y="1143000"/>
          <a:ext cx="8305800" cy="4696785"/>
        </p:xfrm>
        <a:graphic>
          <a:graphicData uri="http://schemas.openxmlformats.org/drawingml/2006/table">
            <a:tbl>
              <a:tblPr/>
              <a:tblGrid>
                <a:gridCol w="2095156">
                  <a:extLst>
                    <a:ext uri="{9D8B030D-6E8A-4147-A177-3AD203B41FA5}">
                      <a16:colId xmlns:a16="http://schemas.microsoft.com/office/drawing/2014/main" val="20000"/>
                    </a:ext>
                  </a:extLst>
                </a:gridCol>
                <a:gridCol w="6210644">
                  <a:extLst>
                    <a:ext uri="{9D8B030D-6E8A-4147-A177-3AD203B41FA5}">
                      <a16:colId xmlns:a16="http://schemas.microsoft.com/office/drawing/2014/main" val="20001"/>
                    </a:ext>
                  </a:extLst>
                </a:gridCol>
              </a:tblGrid>
              <a:tr h="259366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000" b="1" kern="1200" dirty="0">
                          <a:solidFill>
                            <a:schemeClr val="tx1"/>
                          </a:solidFill>
                          <a:latin typeface="Times New Roman" pitchFamily="18" charset="0"/>
                          <a:ea typeface="+mn-ea"/>
                          <a:cs typeface="+mn-cs"/>
                        </a:rPr>
                        <a:t>Objectives</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To verify that the system components perform control functions</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To perform inter-system test</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To demonstrate that the system performs both functionally and operationally as specified</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To perform appropriate types of tests relating to Transaction Flow, Installation, Reliability, Regression etc.</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84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000" b="1" kern="1200">
                          <a:solidFill>
                            <a:schemeClr val="tx1"/>
                          </a:solidFill>
                          <a:latin typeface="Times New Roman" pitchFamily="18" charset="0"/>
                          <a:ea typeface="+mn-ea"/>
                          <a:cs typeface="+mn-cs"/>
                        </a:rPr>
                        <a:t>When</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a:solidFill>
                            <a:schemeClr val="tx1"/>
                          </a:solidFill>
                          <a:latin typeface="Times New Roman" pitchFamily="18" charset="0"/>
                          <a:ea typeface="+mn-ea"/>
                          <a:cs typeface="+mn-cs"/>
                        </a:rPr>
                        <a:t>After Integration Testing</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4689">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000" b="1" kern="1200">
                          <a:solidFill>
                            <a:schemeClr val="tx1"/>
                          </a:solidFill>
                          <a:latin typeface="Times New Roman" pitchFamily="18" charset="0"/>
                          <a:ea typeface="+mn-ea"/>
                          <a:cs typeface="+mn-cs"/>
                        </a:rPr>
                        <a:t>Input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Detailed Requirements &amp; External Application Design</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Test Plan</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System Test Schedule</a:t>
                      </a:r>
                      <a:r>
                        <a:rPr lang="en-US" sz="2000" b="1" kern="1200" baseline="0" dirty="0">
                          <a:solidFill>
                            <a:schemeClr val="tx1"/>
                          </a:solidFill>
                          <a:latin typeface="Times New Roman" pitchFamily="18" charset="0"/>
                          <a:ea typeface="+mn-ea"/>
                          <a:cs typeface="+mn-cs"/>
                        </a:rPr>
                        <a:t> </a:t>
                      </a:r>
                      <a:endParaRPr lang="en-US" sz="2000" b="1" kern="1200" dirty="0">
                        <a:solidFill>
                          <a:schemeClr val="tx1"/>
                        </a:solidFill>
                        <a:latin typeface="Times New Roman" pitchFamily="18" charset="0"/>
                        <a:ea typeface="+mn-ea"/>
                        <a:cs typeface="+mn-cs"/>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84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000" b="1" kern="1200">
                          <a:solidFill>
                            <a:schemeClr val="tx1"/>
                          </a:solidFill>
                          <a:latin typeface="Times New Roman" pitchFamily="18" charset="0"/>
                          <a:ea typeface="+mn-ea"/>
                          <a:cs typeface="+mn-cs"/>
                        </a:rPr>
                        <a:t>Output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000" b="1" kern="1200" dirty="0">
                          <a:solidFill>
                            <a:schemeClr val="tx1"/>
                          </a:solidFill>
                          <a:latin typeface="Times New Roman" pitchFamily="18" charset="0"/>
                          <a:ea typeface="+mn-ea"/>
                          <a:cs typeface="+mn-cs"/>
                        </a:rPr>
                        <a:t>System Test Report</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053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t>Srihari Techsoft</a:t>
            </a:r>
          </a:p>
        </p:txBody>
      </p:sp>
      <p:graphicFrame>
        <p:nvGraphicFramePr>
          <p:cNvPr id="76802" name="Group 2"/>
          <p:cNvGraphicFramePr>
            <a:graphicFrameLocks noGrp="1"/>
          </p:cNvGraphicFramePr>
          <p:nvPr>
            <p:ph type="tbl" idx="1"/>
          </p:nvPr>
        </p:nvGraphicFramePr>
        <p:xfrm>
          <a:off x="381000" y="1219200"/>
          <a:ext cx="8534400" cy="4827270"/>
        </p:xfrm>
        <a:graphic>
          <a:graphicData uri="http://schemas.openxmlformats.org/drawingml/2006/table">
            <a:tbl>
              <a:tblPr/>
              <a:tblGrid>
                <a:gridCol w="2607733">
                  <a:extLst>
                    <a:ext uri="{9D8B030D-6E8A-4147-A177-3AD203B41FA5}">
                      <a16:colId xmlns:a16="http://schemas.microsoft.com/office/drawing/2014/main" val="20000"/>
                    </a:ext>
                  </a:extLst>
                </a:gridCol>
                <a:gridCol w="5926667">
                  <a:extLst>
                    <a:ext uri="{9D8B030D-6E8A-4147-A177-3AD203B41FA5}">
                      <a16:colId xmlns:a16="http://schemas.microsoft.com/office/drawing/2014/main" val="20001"/>
                    </a:ext>
                  </a:extLst>
                </a:gridCol>
              </a:tblGrid>
              <a:tr h="5334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Tester</a:t>
                      </a:r>
                      <a:r>
                        <a:rPr lang="en-US" sz="2800" b="1" kern="1200" baseline="0" dirty="0">
                          <a:solidFill>
                            <a:schemeClr val="tx1"/>
                          </a:solidFill>
                          <a:latin typeface="Times New Roman" pitchFamily="18" charset="0"/>
                          <a:ea typeface="+mn-ea"/>
                          <a:cs typeface="+mn-cs"/>
                        </a:rPr>
                        <a:t> </a:t>
                      </a:r>
                      <a:endParaRPr lang="en-US" sz="2800" b="1" kern="1200" dirty="0">
                        <a:solidFill>
                          <a:schemeClr val="tx1"/>
                        </a:solidFill>
                        <a:latin typeface="Times New Roman" pitchFamily="18"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39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Methods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Black</a:t>
                      </a:r>
                      <a:r>
                        <a:rPr lang="en-US" sz="2800" b="1" kern="1200" baseline="0" dirty="0">
                          <a:solidFill>
                            <a:schemeClr val="tx1"/>
                          </a:solidFill>
                          <a:latin typeface="Times New Roman" pitchFamily="18" charset="0"/>
                          <a:ea typeface="+mn-ea"/>
                          <a:cs typeface="+mn-cs"/>
                        </a:rPr>
                        <a:t> box/white box</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Problem / Configuration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39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Tools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RFT(Rational Functional</a:t>
                      </a:r>
                      <a:r>
                        <a:rPr lang="en-US" sz="2800" b="1" kern="1200" baseline="0" dirty="0">
                          <a:solidFill>
                            <a:schemeClr val="tx1"/>
                          </a:solidFill>
                          <a:latin typeface="Times New Roman" pitchFamily="18" charset="0"/>
                          <a:ea typeface="+mn-ea"/>
                          <a:cs typeface="+mn-cs"/>
                        </a:rPr>
                        <a:t> Tester </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baseline="0" dirty="0" err="1">
                          <a:solidFill>
                            <a:schemeClr val="tx1"/>
                          </a:solidFill>
                          <a:latin typeface="Times New Roman" pitchFamily="18" charset="0"/>
                          <a:ea typeface="+mn-ea"/>
                          <a:cs typeface="+mn-cs"/>
                        </a:rPr>
                        <a:t>Wtir</a:t>
                      </a:r>
                      <a:endParaRPr lang="en-US" sz="2800" b="1" kern="1200" baseline="0" dirty="0">
                        <a:solidFill>
                          <a:schemeClr val="tx1"/>
                        </a:solidFill>
                        <a:latin typeface="Times New Roman" pitchFamily="18" charset="0"/>
                        <a:ea typeface="+mn-ea"/>
                        <a:cs typeface="+mn-cs"/>
                      </a:endParaRP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baseline="0" dirty="0">
                          <a:solidFill>
                            <a:schemeClr val="tx1"/>
                          </a:solidFill>
                          <a:latin typeface="Times New Roman" pitchFamily="18" charset="0"/>
                          <a:ea typeface="+mn-ea"/>
                          <a:cs typeface="+mn-cs"/>
                        </a:rPr>
                        <a:t>Selenium</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baseline="0" dirty="0">
                          <a:solidFill>
                            <a:schemeClr val="tx1"/>
                          </a:solidFill>
                          <a:latin typeface="Times New Roman" pitchFamily="18" charset="0"/>
                          <a:ea typeface="+mn-ea"/>
                          <a:cs typeface="+mn-cs"/>
                        </a:rPr>
                        <a:t>Test complete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39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Testing Methodology</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Effective use of 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2758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ACCEPTANCE Testing</a:t>
            </a:r>
          </a:p>
        </p:txBody>
      </p:sp>
      <p:sp>
        <p:nvSpPr>
          <p:cNvPr id="35843" name="Text Placeholder 2"/>
          <p:cNvSpPr>
            <a:spLocks noGrp="1"/>
          </p:cNvSpPr>
          <p:nvPr>
            <p:ph type="body" idx="1"/>
          </p:nvPr>
        </p:nvSpPr>
        <p:spPr>
          <a:xfrm>
            <a:off x="1600200" y="2508250"/>
            <a:ext cx="7086600" cy="1509713"/>
          </a:xfrm>
        </p:spPr>
        <p:txBody>
          <a:bodyPr/>
          <a:lstStyle/>
          <a:p>
            <a:pPr marL="73025"/>
            <a:r>
              <a:rPr lang="en-US"/>
              <a:t>Software Testing Process</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052B8C-4D2F-4A6E-A3B0-49F00B956C74}" type="slidenum">
              <a:rPr lang="en-US" smtClean="0"/>
              <a:pPr eaLnBrk="1" hangingPunct="1"/>
              <a:t>17</a:t>
            </a:fld>
            <a:endParaRPr lang="en-US"/>
          </a:p>
        </p:txBody>
      </p:sp>
    </p:spTree>
    <p:extLst>
      <p:ext uri="{BB962C8B-B14F-4D97-AF65-F5344CB8AC3E}">
        <p14:creationId xmlns:p14="http://schemas.microsoft.com/office/powerpoint/2010/main" val="2674039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593D10-7BE8-49EC-A786-D70F13DF3718}" type="slidenum">
              <a:rPr lang="en-US" smtClean="0"/>
              <a:pPr eaLnBrk="1" hangingPunct="1"/>
              <a:t>18</a:t>
            </a:fld>
            <a:endParaRPr lang="en-US"/>
          </a:p>
        </p:txBody>
      </p:sp>
      <p:sp>
        <p:nvSpPr>
          <p:cNvPr id="36867" name="Rectangle 2"/>
          <p:cNvSpPr>
            <a:spLocks noGrp="1" noChangeArrowheads="1"/>
          </p:cNvSpPr>
          <p:nvPr>
            <p:ph type="title"/>
          </p:nvPr>
        </p:nvSpPr>
        <p:spPr/>
        <p:txBody>
          <a:bodyPr/>
          <a:lstStyle/>
          <a:p>
            <a:r>
              <a:rPr lang="en-US"/>
              <a:t>Acceptance Testing</a:t>
            </a:r>
          </a:p>
        </p:txBody>
      </p:sp>
      <p:sp>
        <p:nvSpPr>
          <p:cNvPr id="36868" name="Rectangle 3"/>
          <p:cNvSpPr>
            <a:spLocks noGrp="1" noChangeArrowheads="1"/>
          </p:cNvSpPr>
          <p:nvPr>
            <p:ph type="body" idx="1"/>
          </p:nvPr>
        </p:nvSpPr>
        <p:spPr/>
        <p:txBody>
          <a:bodyPr/>
          <a:lstStyle/>
          <a:p>
            <a:r>
              <a:rPr lang="en-US"/>
              <a:t>User (or customer) involved</a:t>
            </a:r>
          </a:p>
          <a:p>
            <a:r>
              <a:rPr lang="en-US"/>
              <a:t>Environment as close to field use as possible</a:t>
            </a:r>
          </a:p>
          <a:p>
            <a:r>
              <a:rPr lang="en-US"/>
              <a:t>Focus on: </a:t>
            </a:r>
          </a:p>
          <a:p>
            <a:pPr lvl="1"/>
            <a:r>
              <a:rPr lang="en-US"/>
              <a:t>Building confidence</a:t>
            </a:r>
          </a:p>
          <a:p>
            <a:pPr lvl="1"/>
            <a:r>
              <a:rPr lang="en-US"/>
              <a:t>Compliance with defined acceptance criteria in the contract</a:t>
            </a:r>
          </a:p>
        </p:txBody>
      </p:sp>
    </p:spTree>
    <p:extLst>
      <p:ext uri="{BB962C8B-B14F-4D97-AF65-F5344CB8AC3E}">
        <p14:creationId xmlns:p14="http://schemas.microsoft.com/office/powerpoint/2010/main" val="12879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1"/>
          </p:nvPr>
        </p:nvSpPr>
        <p:spPr/>
        <p:txBody>
          <a:bodyPr/>
          <a:lstStyle/>
          <a:p>
            <a:r>
              <a:rPr lang="en-US"/>
              <a:t>Srihari Techsoft</a:t>
            </a:r>
          </a:p>
        </p:txBody>
      </p:sp>
      <p:sp>
        <p:nvSpPr>
          <p:cNvPr id="79874" name="Rectangle 2"/>
          <p:cNvSpPr>
            <a:spLocks noChangeArrowheads="1"/>
          </p:cNvSpPr>
          <p:nvPr/>
        </p:nvSpPr>
        <p:spPr bwMode="auto">
          <a:xfrm>
            <a:off x="76200" y="164177"/>
            <a:ext cx="396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tabLst>
                <a:tab pos="457200" algn="l"/>
              </a:tabLst>
            </a:pPr>
            <a:r>
              <a:rPr lang="en-US" sz="3200" b="1" dirty="0">
                <a:latin typeface="Times New Roman" pitchFamily="18" charset="0"/>
              </a:rPr>
              <a:t>Acceptance Testing</a:t>
            </a:r>
          </a:p>
        </p:txBody>
      </p:sp>
      <p:graphicFrame>
        <p:nvGraphicFramePr>
          <p:cNvPr id="79892" name="Group 20"/>
          <p:cNvGraphicFramePr>
            <a:graphicFrameLocks noGrp="1"/>
          </p:cNvGraphicFramePr>
          <p:nvPr>
            <p:ph/>
          </p:nvPr>
        </p:nvGraphicFramePr>
        <p:xfrm>
          <a:off x="457200" y="1524000"/>
          <a:ext cx="8229600" cy="3988118"/>
        </p:xfrm>
        <a:graphic>
          <a:graphicData uri="http://schemas.openxmlformats.org/drawingml/2006/table">
            <a:tbl>
              <a:tblPr/>
              <a:tblGrid>
                <a:gridCol w="220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0636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dirty="0">
                          <a:solidFill>
                            <a:schemeClr val="tx1"/>
                          </a:solidFill>
                          <a:latin typeface="Times New Roman" pitchFamily="18" charset="0"/>
                          <a:ea typeface="+mn-ea"/>
                          <a:cs typeface="+mn-cs"/>
                        </a:rPr>
                        <a:t>Objectives</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To verify that the system meets the user requirements</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80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When</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After System Testing</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28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Input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Business Needs &amp; Detailed Requirements</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Master Test Plan</a:t>
                      </a:r>
                    </a:p>
                    <a:p>
                      <a:pPr marL="342900" marR="0" lvl="0" indent="-34290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User Acceptance Test Plan</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Output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User Acceptance Test report</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559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111618" name="Rectangle 2"/>
          <p:cNvSpPr>
            <a:spLocks noGrp="1" noChangeArrowheads="1"/>
          </p:cNvSpPr>
          <p:nvPr>
            <p:ph type="body" idx="1"/>
          </p:nvPr>
        </p:nvSpPr>
        <p:spPr>
          <a:xfrm>
            <a:off x="497114" y="152400"/>
            <a:ext cx="8610600" cy="5867400"/>
          </a:xfrm>
          <a:noFill/>
          <a:ln/>
        </p:spPr>
        <p:txBody>
          <a:bodyPr/>
          <a:lstStyle/>
          <a:p>
            <a:pPr algn="ctr">
              <a:buFont typeface="Wingdings" pitchFamily="2" charset="2"/>
              <a:buNone/>
            </a:pPr>
            <a:r>
              <a:rPr lang="en-US" sz="3600" b="1" dirty="0">
                <a:latin typeface="Times New Roman" pitchFamily="18" charset="0"/>
              </a:rPr>
              <a:t>Unit testing</a:t>
            </a:r>
          </a:p>
          <a:p>
            <a:pPr>
              <a:buFont typeface="Wingdings" pitchFamily="2" charset="2"/>
              <a:buNone/>
            </a:pPr>
            <a:endParaRPr lang="en-US" sz="3600" b="1" dirty="0">
              <a:solidFill>
                <a:srgbClr val="FF9900"/>
              </a:solidFill>
              <a:latin typeface="Times New Roman" pitchFamily="18" charset="0"/>
            </a:endParaRPr>
          </a:p>
          <a:p>
            <a:r>
              <a:rPr lang="en-US" dirty="0">
                <a:latin typeface="Times New Roman" pitchFamily="18" charset="0"/>
              </a:rPr>
              <a:t> The most ‘micro’ scale of testing.</a:t>
            </a:r>
          </a:p>
          <a:p>
            <a:r>
              <a:rPr lang="en-US" dirty="0">
                <a:latin typeface="Times New Roman" pitchFamily="18" charset="0"/>
              </a:rPr>
              <a:t> Tests done on particular functions or code modules.</a:t>
            </a:r>
          </a:p>
          <a:p>
            <a:r>
              <a:rPr lang="en-US" dirty="0">
                <a:latin typeface="Times New Roman" pitchFamily="18" charset="0"/>
              </a:rPr>
              <a:t> Requires knowledge of  the internal program design and code.</a:t>
            </a:r>
          </a:p>
          <a:p>
            <a:r>
              <a:rPr lang="en-US" dirty="0">
                <a:latin typeface="Times New Roman" pitchFamily="18" charset="0"/>
              </a:rPr>
              <a:t> Done by Programmers (not by testers).</a:t>
            </a:r>
          </a:p>
          <a:p>
            <a:pPr>
              <a:buFont typeface="Wingdings" pitchFamily="2" charset="2"/>
              <a:buNone/>
            </a:pPr>
            <a:r>
              <a:rPr lang="en-US" sz="2400" dirty="0"/>
              <a:t> 		</a:t>
            </a:r>
          </a:p>
        </p:txBody>
      </p:sp>
    </p:spTree>
    <p:extLst>
      <p:ext uri="{BB962C8B-B14F-4D97-AF65-F5344CB8AC3E}">
        <p14:creationId xmlns:p14="http://schemas.microsoft.com/office/powerpoint/2010/main" val="256985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t>Srihari Techsoft</a:t>
            </a:r>
          </a:p>
        </p:txBody>
      </p:sp>
      <p:graphicFrame>
        <p:nvGraphicFramePr>
          <p:cNvPr id="80915" name="Group 19"/>
          <p:cNvGraphicFramePr>
            <a:graphicFrameLocks noGrp="1"/>
          </p:cNvGraphicFramePr>
          <p:nvPr>
            <p:ph type="tbl" idx="1"/>
          </p:nvPr>
        </p:nvGraphicFramePr>
        <p:xfrm>
          <a:off x="609600" y="1219200"/>
          <a:ext cx="7696200" cy="4885024"/>
        </p:xfrm>
        <a:graphic>
          <a:graphicData uri="http://schemas.openxmlformats.org/drawingml/2006/table">
            <a:tbl>
              <a:tblPr/>
              <a:tblGrid>
                <a:gridCol w="1924050">
                  <a:extLst>
                    <a:ext uri="{9D8B030D-6E8A-4147-A177-3AD203B41FA5}">
                      <a16:colId xmlns:a16="http://schemas.microsoft.com/office/drawing/2014/main" val="20000"/>
                    </a:ext>
                  </a:extLst>
                </a:gridCol>
                <a:gridCol w="5772150">
                  <a:extLst>
                    <a:ext uri="{9D8B030D-6E8A-4147-A177-3AD203B41FA5}">
                      <a16:colId xmlns:a16="http://schemas.microsoft.com/office/drawing/2014/main" val="20001"/>
                    </a:ext>
                  </a:extLst>
                </a:gridCol>
              </a:tblGrid>
              <a:tr h="732729">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None/>
                        <a:tabLst>
                          <a:tab pos="228600" algn="l"/>
                        </a:tabLst>
                      </a:pPr>
                      <a:r>
                        <a:rPr lang="en-US" sz="2800" b="1" kern="1200" dirty="0">
                          <a:solidFill>
                            <a:schemeClr val="tx1"/>
                          </a:solidFill>
                          <a:latin typeface="Times New Roman" pitchFamily="18" charset="0"/>
                          <a:ea typeface="+mn-ea"/>
                          <a:cs typeface="+mn-cs"/>
                        </a:rPr>
                        <a:t>   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Users / End Users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9095">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None/>
                        <a:tabLst>
                          <a:tab pos="228600" algn="l"/>
                        </a:tabLst>
                      </a:pPr>
                      <a:r>
                        <a:rPr lang="en-US" sz="2800" b="1" kern="1200" dirty="0">
                          <a:solidFill>
                            <a:schemeClr val="tx1"/>
                          </a:solidFill>
                          <a:latin typeface="Times New Roman" pitchFamily="18" charset="0"/>
                          <a:ea typeface="+mn-ea"/>
                          <a:cs typeface="+mn-cs"/>
                        </a:rPr>
                        <a:t>    Methods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Black Box techniques</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Problem / Configuration   </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8374">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None/>
                        <a:tabLst>
                          <a:tab pos="228600" algn="l"/>
                        </a:tabLst>
                      </a:pPr>
                      <a:r>
                        <a:rPr lang="en-US" sz="2800" b="1" kern="1200" dirty="0">
                          <a:solidFill>
                            <a:schemeClr val="tx1"/>
                          </a:solidFill>
                          <a:latin typeface="Times New Roman" pitchFamily="18" charset="0"/>
                          <a:ea typeface="+mn-ea"/>
                          <a:cs typeface="+mn-cs"/>
                        </a:rPr>
                        <a:t>    Tools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Compare, keystroke capture &amp; playback, regression testing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30185">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None/>
                        <a:tabLst>
                          <a:tab pos="228600" algn="l"/>
                        </a:tabLst>
                      </a:pPr>
                      <a:r>
                        <a:rPr lang="en-US" sz="2800" b="1" kern="1200" dirty="0">
                          <a:solidFill>
                            <a:schemeClr val="tx1"/>
                          </a:solidFill>
                          <a:latin typeface="Times New Roman" pitchFamily="18" charset="0"/>
                          <a:ea typeface="+mn-ea"/>
                          <a:cs typeface="+mn-cs"/>
                        </a:rPr>
                        <a:t> 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Testing Methodology</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Effective use of tools</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Product knowledge</a:t>
                      </a:r>
                    </a:p>
                    <a:p>
                      <a:pPr marL="34290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Business Release Strategy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898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REGRESSION Testing</a:t>
            </a:r>
          </a:p>
        </p:txBody>
      </p:sp>
      <p:sp>
        <p:nvSpPr>
          <p:cNvPr id="37891" name="Text Placeholder 2"/>
          <p:cNvSpPr>
            <a:spLocks noGrp="1"/>
          </p:cNvSpPr>
          <p:nvPr>
            <p:ph type="body" idx="1"/>
          </p:nvPr>
        </p:nvSpPr>
        <p:spPr>
          <a:xfrm>
            <a:off x="1600200" y="2508250"/>
            <a:ext cx="7086600" cy="1509713"/>
          </a:xfrm>
        </p:spPr>
        <p:txBody>
          <a:bodyPr/>
          <a:lstStyle/>
          <a:p>
            <a:pPr marL="73025"/>
            <a:r>
              <a:rPr lang="en-US"/>
              <a:t>Software Testing Process</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18E45-14DF-4D37-A9A6-A4E02F03A17F}" type="slidenum">
              <a:rPr lang="en-US" smtClean="0"/>
              <a:pPr eaLnBrk="1" hangingPunct="1"/>
              <a:t>21</a:t>
            </a:fld>
            <a:endParaRPr lang="en-US"/>
          </a:p>
        </p:txBody>
      </p:sp>
    </p:spTree>
    <p:extLst>
      <p:ext uri="{BB962C8B-B14F-4D97-AF65-F5344CB8AC3E}">
        <p14:creationId xmlns:p14="http://schemas.microsoft.com/office/powerpoint/2010/main" val="3374534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C03D41-0DD7-4034-B71A-183BACBEA95F}" type="slidenum">
              <a:rPr lang="en-US" smtClean="0"/>
              <a:pPr eaLnBrk="1" hangingPunct="1"/>
              <a:t>22</a:t>
            </a:fld>
            <a:endParaRPr lang="en-US"/>
          </a:p>
        </p:txBody>
      </p:sp>
      <p:sp>
        <p:nvSpPr>
          <p:cNvPr id="38915" name="Rectangle 2"/>
          <p:cNvSpPr>
            <a:spLocks noGrp="1" noChangeArrowheads="1"/>
          </p:cNvSpPr>
          <p:nvPr>
            <p:ph type="title"/>
          </p:nvPr>
        </p:nvSpPr>
        <p:spPr/>
        <p:txBody>
          <a:bodyPr/>
          <a:lstStyle/>
          <a:p>
            <a:r>
              <a:rPr lang="en-US" sz="3200" dirty="0"/>
              <a:t>Re-Test and Regression Testing</a:t>
            </a:r>
          </a:p>
        </p:txBody>
      </p:sp>
      <p:sp>
        <p:nvSpPr>
          <p:cNvPr id="38916" name="Rectangle 3"/>
          <p:cNvSpPr>
            <a:spLocks noGrp="1" noChangeArrowheads="1"/>
          </p:cNvSpPr>
          <p:nvPr>
            <p:ph type="body" idx="1"/>
          </p:nvPr>
        </p:nvSpPr>
        <p:spPr>
          <a:xfrm>
            <a:off x="457200" y="1219200"/>
            <a:ext cx="8229600" cy="4648200"/>
          </a:xfrm>
        </p:spPr>
        <p:txBody>
          <a:bodyPr/>
          <a:lstStyle/>
          <a:p>
            <a:r>
              <a:rPr lang="en-US" sz="2400" b="1" dirty="0"/>
              <a:t>Conducted after a change</a:t>
            </a:r>
          </a:p>
          <a:p>
            <a:endParaRPr lang="en-US" sz="2400" b="1" dirty="0"/>
          </a:p>
          <a:p>
            <a:r>
              <a:rPr lang="en-US" sz="2400" b="1" dirty="0"/>
              <a:t>Re-test aims to verify whether a fault is removed</a:t>
            </a:r>
          </a:p>
          <a:p>
            <a:pPr lvl="1"/>
            <a:r>
              <a:rPr lang="en-US" sz="1800" b="1" dirty="0"/>
              <a:t>Re-run the test that revealed the fault</a:t>
            </a:r>
          </a:p>
          <a:p>
            <a:endParaRPr lang="en-US" sz="1800" b="1" dirty="0"/>
          </a:p>
          <a:p>
            <a:r>
              <a:rPr lang="en-US" sz="2400" b="1" dirty="0"/>
              <a:t>Regression test aims to verify whether new faults are introduced</a:t>
            </a:r>
          </a:p>
          <a:p>
            <a:pPr lvl="1" eaLnBrk="1" hangingPunct="1"/>
            <a:r>
              <a:rPr lang="en-US" sz="1800" b="1" dirty="0"/>
              <a:t>How can we test modified or newly inserted programs?</a:t>
            </a:r>
          </a:p>
          <a:p>
            <a:pPr lvl="2" eaLnBrk="1" hangingPunct="1"/>
            <a:r>
              <a:rPr lang="en-US" sz="1800" b="1" dirty="0"/>
              <a:t>Ignore old test suites and make new ones from the scratch or </a:t>
            </a:r>
          </a:p>
          <a:p>
            <a:pPr lvl="2" eaLnBrk="1" hangingPunct="1"/>
            <a:r>
              <a:rPr lang="en-US" sz="1800" b="1" dirty="0"/>
              <a:t>Reuse old test suites and reduce the number of new test suites as many as possible</a:t>
            </a:r>
          </a:p>
          <a:p>
            <a:pPr lvl="1"/>
            <a:r>
              <a:rPr lang="en-US" sz="1800" b="1" dirty="0"/>
              <a:t>Should preferably be automated</a:t>
            </a:r>
          </a:p>
        </p:txBody>
      </p:sp>
    </p:spTree>
    <p:extLst>
      <p:ext uri="{BB962C8B-B14F-4D97-AF65-F5344CB8AC3E}">
        <p14:creationId xmlns:p14="http://schemas.microsoft.com/office/powerpoint/2010/main" val="28803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Group 2"/>
          <p:cNvGraphicFramePr>
            <a:graphicFrameLocks noGrp="1"/>
          </p:cNvGraphicFramePr>
          <p:nvPr>
            <p:ph type="tbl" idx="1"/>
          </p:nvPr>
        </p:nvGraphicFramePr>
        <p:xfrm>
          <a:off x="228600" y="1295400"/>
          <a:ext cx="8763000" cy="4983480"/>
        </p:xfrm>
        <a:graphic>
          <a:graphicData uri="http://schemas.openxmlformats.org/drawingml/2006/table">
            <a:tbl>
              <a:tblPr/>
              <a:tblGrid>
                <a:gridCol w="2743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219200">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800" b="1" kern="1200" dirty="0">
                          <a:solidFill>
                            <a:schemeClr val="tx1"/>
                          </a:solidFill>
                          <a:latin typeface="Times New Roman" pitchFamily="18" charset="0"/>
                          <a:ea typeface="+mn-ea"/>
                          <a:cs typeface="+mn-cs"/>
                        </a:rPr>
                        <a:t>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800" b="1" kern="1200">
                          <a:solidFill>
                            <a:schemeClr val="tx1"/>
                          </a:solidFill>
                          <a:latin typeface="Times New Roman" pitchFamily="18" charset="0"/>
                          <a:ea typeface="+mn-ea"/>
                          <a:cs typeface="+mn-cs"/>
                        </a:rPr>
                        <a:t>System Testers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0600">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800" b="1" kern="1200">
                          <a:solidFill>
                            <a:schemeClr val="tx1"/>
                          </a:solidFill>
                          <a:latin typeface="Times New Roman" pitchFamily="18" charset="0"/>
                          <a:ea typeface="+mn-ea"/>
                          <a:cs typeface="+mn-cs"/>
                        </a:rPr>
                        <a:t>Methods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800" b="1" kern="1200">
                          <a:solidFill>
                            <a:schemeClr val="tx1"/>
                          </a:solidFill>
                          <a:latin typeface="Times New Roman" pitchFamily="18" charset="0"/>
                          <a:ea typeface="+mn-ea"/>
                          <a:cs typeface="+mn-cs"/>
                        </a:rPr>
                        <a:t>White and Black Box techniques</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800" b="1" kern="1200">
                          <a:solidFill>
                            <a:schemeClr val="tx1"/>
                          </a:solidFill>
                          <a:latin typeface="Times New Roman" pitchFamily="18" charset="0"/>
                          <a:ea typeface="+mn-ea"/>
                          <a:cs typeface="+mn-cs"/>
                        </a:rPr>
                        <a:t>Problem / Configuration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800" b="1" kern="1200">
                          <a:solidFill>
                            <a:schemeClr val="tx1"/>
                          </a:solidFill>
                          <a:latin typeface="Times New Roman" pitchFamily="18" charset="0"/>
                          <a:ea typeface="+mn-ea"/>
                          <a:cs typeface="+mn-cs"/>
                        </a:rPr>
                        <a:t>Tools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800" b="1" kern="1200" dirty="0">
                          <a:solidFill>
                            <a:schemeClr val="tx1"/>
                          </a:solidFill>
                          <a:latin typeface="Times New Roman" pitchFamily="18" charset="0"/>
                          <a:ea typeface="+mn-ea"/>
                          <a:cs typeface="+mn-cs"/>
                        </a:rPr>
                        <a:t>Recommended set of tools for system and </a:t>
                      </a:r>
                      <a:r>
                        <a:rPr lang="en-US" sz="2800" b="1" kern="1200">
                          <a:solidFill>
                            <a:schemeClr val="tx1"/>
                          </a:solidFill>
                          <a:latin typeface="Times New Roman" pitchFamily="18" charset="0"/>
                          <a:ea typeface="+mn-ea"/>
                          <a:cs typeface="+mn-cs"/>
                        </a:rPr>
                        <a:t>integrations testing</a:t>
                      </a:r>
                      <a:endParaRPr lang="en-US" sz="2800" b="1" kern="1200" dirty="0">
                        <a:solidFill>
                          <a:schemeClr val="tx1"/>
                        </a:solidFill>
                        <a:latin typeface="Times New Roman" pitchFamily="18"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47800">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lang="en-US" sz="2800" b="1" kern="1200">
                          <a:solidFill>
                            <a:schemeClr val="tx1"/>
                          </a:solidFill>
                          <a:latin typeface="Times New Roman" pitchFamily="18" charset="0"/>
                          <a:ea typeface="+mn-ea"/>
                          <a:cs typeface="+mn-cs"/>
                        </a:rPr>
                        <a:t>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pPr>
                      <a:r>
                        <a:rPr lang="en-US" sz="2800" b="1" kern="1200" dirty="0">
                          <a:solidFill>
                            <a:schemeClr val="tx1"/>
                          </a:solidFill>
                          <a:latin typeface="Times New Roman" pitchFamily="18" charset="0"/>
                          <a:ea typeface="+mn-ea"/>
                          <a:cs typeface="+mn-cs"/>
                        </a:rPr>
                        <a:t>Testing Methodology</a:t>
                      </a:r>
                    </a:p>
                    <a:p>
                      <a:pPr marL="0" marR="0" lvl="0" indent="0" algn="l" defTabSz="914400" rtl="0" eaLnBrk="0" fontAlgn="base" latinLnBrk="0" hangingPunct="0">
                        <a:lnSpc>
                          <a:spcPct val="100000"/>
                        </a:lnSpc>
                        <a:spcBef>
                          <a:spcPct val="0"/>
                        </a:spcBef>
                        <a:spcAft>
                          <a:spcPct val="0"/>
                        </a:spcAft>
                        <a:buClr>
                          <a:schemeClr val="hlink"/>
                        </a:buClr>
                        <a:buSzPct val="80000"/>
                        <a:buFont typeface="Symbol" pitchFamily="18" charset="2"/>
                        <a:buChar char=""/>
                        <a:tabLst/>
                      </a:pPr>
                      <a:r>
                        <a:rPr lang="en-US" sz="2800" b="1" kern="1200" dirty="0">
                          <a:solidFill>
                            <a:schemeClr val="tx1"/>
                          </a:solidFill>
                          <a:latin typeface="Times New Roman" pitchFamily="18" charset="0"/>
                          <a:ea typeface="+mn-ea"/>
                          <a:cs typeface="+mn-cs"/>
                        </a:rPr>
                        <a:t>Effective use of 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 name="Footer Placeholder 4"/>
          <p:cNvSpPr>
            <a:spLocks noGrp="1"/>
          </p:cNvSpPr>
          <p:nvPr>
            <p:ph type="ftr" sz="quarter" idx="11"/>
          </p:nvPr>
        </p:nvSpPr>
        <p:spPr/>
        <p:txBody>
          <a:bodyPr/>
          <a:lstStyle/>
          <a:p>
            <a:r>
              <a:rPr lang="en-US"/>
              <a:t>Srihari Techsoft</a:t>
            </a:r>
          </a:p>
        </p:txBody>
      </p:sp>
    </p:spTree>
    <p:extLst>
      <p:ext uri="{BB962C8B-B14F-4D97-AF65-F5344CB8AC3E}">
        <p14:creationId xmlns:p14="http://schemas.microsoft.com/office/powerpoint/2010/main" val="4115619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984375"/>
          </a:xfrm>
          <a:solidFill>
            <a:srgbClr val="C00000"/>
          </a:solidFill>
        </p:spPr>
        <p:txBody>
          <a:bodyPr/>
          <a:lstStyle/>
          <a:p>
            <a:r>
              <a:rPr lang="en-US" sz="4000" b="1" dirty="0">
                <a:solidFill>
                  <a:schemeClr val="bg1"/>
                </a:solidFill>
              </a:rPr>
              <a:t>AN Overview on software quality &amp; TESTING III</a:t>
            </a:r>
          </a:p>
        </p:txBody>
      </p:sp>
      <p:sp>
        <p:nvSpPr>
          <p:cNvPr id="3" name="Subtitle 2"/>
          <p:cNvSpPr>
            <a:spLocks noGrp="1"/>
          </p:cNvSpPr>
          <p:nvPr>
            <p:ph type="subTitle" idx="1"/>
          </p:nvPr>
        </p:nvSpPr>
        <p:spPr>
          <a:xfrm>
            <a:off x="1143000" y="3657600"/>
            <a:ext cx="7010400" cy="1066800"/>
          </a:xfrm>
        </p:spPr>
        <p:txBody>
          <a:bodyPr>
            <a:normAutofit fontScale="47500" lnSpcReduction="20000"/>
          </a:bodyPr>
          <a:lstStyle/>
          <a:p>
            <a:r>
              <a:rPr lang="en-US" b="1" dirty="0"/>
              <a:t>CSC445/CSE451 Software Engineering</a:t>
            </a:r>
          </a:p>
          <a:p>
            <a:r>
              <a:rPr lang="en-US" b="1" dirty="0"/>
              <a:t>CSC/SEN545: Software Engineering Concepts</a:t>
            </a:r>
          </a:p>
          <a:p>
            <a:endParaRPr lang="en-US" b="1" dirty="0"/>
          </a:p>
          <a:p>
            <a:r>
              <a:rPr lang="en-US" b="1" dirty="0"/>
              <a:t>Lecture 10</a:t>
            </a:r>
          </a:p>
        </p:txBody>
      </p:sp>
      <p:grpSp>
        <p:nvGrpSpPr>
          <p:cNvPr id="4" name="Group 3"/>
          <p:cNvGrpSpPr>
            <a:grpSpLocks/>
          </p:cNvGrpSpPr>
          <p:nvPr/>
        </p:nvGrpSpPr>
        <p:grpSpPr bwMode="auto">
          <a:xfrm>
            <a:off x="6400800" y="266700"/>
            <a:ext cx="2584450" cy="495300"/>
            <a:chOff x="4030" y="1710"/>
            <a:chExt cx="4070" cy="780"/>
          </a:xfrm>
        </p:grpSpPr>
        <p:sp>
          <p:nvSpPr>
            <p:cNvPr id="5"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17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TESTING METHODOLOGIES AND TYPES</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18E45-14DF-4D37-A9A6-A4E02F03A17F}" type="slidenum">
              <a:rPr lang="en-US" smtClean="0"/>
              <a:pPr eaLnBrk="1" hangingPunct="1"/>
              <a:t>25</a:t>
            </a:fld>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046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57200" y="152400"/>
            <a:ext cx="8153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en-US" sz="4000" b="1" dirty="0">
                <a:effectLst>
                  <a:outerShdw blurRad="38100" dist="38100" dir="2700000" algn="tl">
                    <a:srgbClr val="000000"/>
                  </a:outerShdw>
                </a:effectLst>
                <a:latin typeface="Times New Roman" pitchFamily="18" charset="0"/>
              </a:rPr>
              <a:t>              Testing methodologies</a:t>
            </a:r>
            <a:br>
              <a:rPr lang="en-US" sz="4000" dirty="0">
                <a:effectLst>
                  <a:outerShdw blurRad="38100" dist="38100" dir="2700000" algn="tl">
                    <a:srgbClr val="000000"/>
                  </a:outerShdw>
                </a:effectLst>
              </a:rPr>
            </a:br>
            <a:br>
              <a:rPr lang="en-US" sz="5400" dirty="0">
                <a:effectLst>
                  <a:outerShdw blurRad="38100" dist="38100" dir="2700000" algn="tl">
                    <a:srgbClr val="000000"/>
                  </a:outerShdw>
                </a:effectLst>
              </a:rPr>
            </a:br>
            <a:r>
              <a:rPr lang="en-US" sz="4000" b="1" dirty="0">
                <a:effectLst>
                  <a:outerShdw blurRad="38100" dist="38100" dir="2700000" algn="tl">
                    <a:srgbClr val="000000"/>
                  </a:outerShdw>
                </a:effectLst>
                <a:latin typeface="Times New Roman" pitchFamily="18" charset="0"/>
              </a:rPr>
              <a:t>**Black box testing</a:t>
            </a:r>
          </a:p>
          <a:p>
            <a:pPr marL="342900" indent="-342900"/>
            <a:br>
              <a:rPr lang="en-US" sz="4000" b="1" dirty="0">
                <a:effectLst>
                  <a:outerShdw blurRad="38100" dist="38100" dir="2700000" algn="tl">
                    <a:srgbClr val="000000"/>
                  </a:outerShdw>
                </a:effectLst>
                <a:latin typeface="Times New Roman" pitchFamily="18" charset="0"/>
              </a:rPr>
            </a:br>
            <a:r>
              <a:rPr lang="en-US" sz="4000" b="1" dirty="0">
                <a:effectLst>
                  <a:outerShdw blurRad="38100" dist="38100" dir="2700000" algn="tl">
                    <a:srgbClr val="000000"/>
                  </a:outerShdw>
                </a:effectLst>
                <a:latin typeface="Times New Roman" pitchFamily="18" charset="0"/>
              </a:rPr>
              <a:t>**White box testing</a:t>
            </a:r>
          </a:p>
          <a:p>
            <a:pPr marL="342900" indent="-342900"/>
            <a:br>
              <a:rPr lang="en-US" sz="3200" dirty="0">
                <a:effectLst>
                  <a:outerShdw blurRad="38100" dist="38100" dir="2700000" algn="tl">
                    <a:srgbClr val="000000"/>
                  </a:outerShdw>
                </a:effectLst>
                <a:latin typeface="Times New Roman" pitchFamily="18" charset="0"/>
              </a:rPr>
            </a:br>
            <a:br>
              <a:rPr lang="en-US" sz="3200" dirty="0">
                <a:effectLst>
                  <a:outerShdw blurRad="38100" dist="38100" dir="2700000" algn="tl">
                    <a:srgbClr val="000000"/>
                  </a:outerShdw>
                </a:effectLst>
                <a:latin typeface="Times New Roman" pitchFamily="18" charset="0"/>
              </a:rPr>
            </a:br>
            <a:endParaRPr lang="en-US" sz="3200" dirty="0">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147943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82946" name="Rectangle 2"/>
          <p:cNvSpPr>
            <a:spLocks noGrp="1" noChangeArrowheads="1"/>
          </p:cNvSpPr>
          <p:nvPr>
            <p:ph type="body" idx="1"/>
          </p:nvPr>
        </p:nvSpPr>
        <p:spPr>
          <a:xfrm>
            <a:off x="228600" y="1066800"/>
            <a:ext cx="8001000" cy="5181600"/>
          </a:xfrm>
          <a:noFill/>
          <a:ln/>
        </p:spPr>
        <p:txBody>
          <a:bodyPr>
            <a:normAutofit lnSpcReduction="10000"/>
          </a:bodyPr>
          <a:lstStyle/>
          <a:p>
            <a:pPr marL="350838" indent="0">
              <a:buNone/>
            </a:pPr>
            <a:r>
              <a:rPr lang="en-US" b="1" dirty="0">
                <a:solidFill>
                  <a:srgbClr val="FF9900"/>
                </a:solidFill>
                <a:latin typeface="Times New Roman" pitchFamily="18" charset="0"/>
              </a:rPr>
              <a:t>Black box testing</a:t>
            </a:r>
          </a:p>
          <a:p>
            <a:pPr marL="1204913" lvl="1">
              <a:buSzTx/>
              <a:buFontTx/>
              <a:buChar char="•"/>
            </a:pPr>
            <a:r>
              <a:rPr lang="en-US" sz="3200" dirty="0">
                <a:latin typeface="Times New Roman" pitchFamily="18" charset="0"/>
              </a:rPr>
              <a:t>No knowledge of internal design or code required.</a:t>
            </a:r>
          </a:p>
          <a:p>
            <a:pPr marL="1204913" lvl="1">
              <a:buSzTx/>
              <a:buFontTx/>
              <a:buChar char="•"/>
            </a:pPr>
            <a:r>
              <a:rPr lang="en-US" sz="3200" dirty="0">
                <a:latin typeface="Times New Roman" pitchFamily="18" charset="0"/>
              </a:rPr>
              <a:t>Tests are based on requirements and functionality</a:t>
            </a:r>
          </a:p>
          <a:p>
            <a:pPr marL="350838" indent="0">
              <a:buNone/>
            </a:pPr>
            <a:r>
              <a:rPr lang="en-US" b="1" dirty="0">
                <a:solidFill>
                  <a:srgbClr val="FF9900"/>
                </a:solidFill>
                <a:latin typeface="Times New Roman" pitchFamily="18" charset="0"/>
              </a:rPr>
              <a:t>White box testing</a:t>
            </a:r>
          </a:p>
          <a:p>
            <a:pPr marL="1204913" lvl="1" indent="-454025">
              <a:buClr>
                <a:schemeClr val="tx1"/>
              </a:buClr>
              <a:buFontTx/>
              <a:buChar char="•"/>
            </a:pPr>
            <a:r>
              <a:rPr lang="en-US" dirty="0">
                <a:latin typeface="Times New Roman" pitchFamily="18" charset="0"/>
              </a:rPr>
              <a:t>Knowledge of the internal program design and code required.</a:t>
            </a:r>
          </a:p>
          <a:p>
            <a:pPr marL="1204913" lvl="1" indent="-454025">
              <a:buClr>
                <a:schemeClr val="tx1"/>
              </a:buClr>
              <a:buFontTx/>
              <a:buChar char="•"/>
            </a:pPr>
            <a:r>
              <a:rPr lang="en-US" dirty="0">
                <a:latin typeface="Times New Roman" pitchFamily="18" charset="0"/>
              </a:rPr>
              <a:t>Tests are based on coverage of code                     </a:t>
            </a:r>
            <a:r>
              <a:rPr lang="en-US" dirty="0" err="1">
                <a:latin typeface="Times New Roman" pitchFamily="18" charset="0"/>
              </a:rPr>
              <a:t>statements,branches,paths,conditions</a:t>
            </a:r>
            <a:r>
              <a:rPr lang="en-US" dirty="0">
                <a:latin typeface="Times New Roman" pitchFamily="18" charset="0"/>
              </a:rPr>
              <a:t>.</a:t>
            </a:r>
          </a:p>
          <a:p>
            <a:pPr marL="804863" indent="-454025">
              <a:buFont typeface="Wingdings" pitchFamily="2" charset="2"/>
              <a:buChar char="q"/>
            </a:pPr>
            <a:endParaRPr lang="en-US" dirty="0">
              <a:latin typeface="Times New Roman" pitchFamily="18" charset="0"/>
            </a:endParaRPr>
          </a:p>
        </p:txBody>
      </p:sp>
    </p:spTree>
    <p:extLst>
      <p:ext uri="{BB962C8B-B14F-4D97-AF65-F5344CB8AC3E}">
        <p14:creationId xmlns:p14="http://schemas.microsoft.com/office/powerpoint/2010/main" val="1819902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Srihari Techsoft</a:t>
            </a:r>
          </a:p>
        </p:txBody>
      </p:sp>
      <p:sp>
        <p:nvSpPr>
          <p:cNvPr id="117762" name="Rectangle 2"/>
          <p:cNvSpPr>
            <a:spLocks noGrp="1" noChangeArrowheads="1"/>
          </p:cNvSpPr>
          <p:nvPr>
            <p:ph type="body" idx="1"/>
          </p:nvPr>
        </p:nvSpPr>
        <p:spPr>
          <a:xfrm>
            <a:off x="457200" y="1752600"/>
            <a:ext cx="8229600" cy="4373563"/>
          </a:xfrm>
        </p:spPr>
        <p:txBody>
          <a:bodyPr/>
          <a:lstStyle/>
          <a:p>
            <a:r>
              <a:rPr lang="en-US">
                <a:latin typeface="Times New Roman" pitchFamily="18" charset="0"/>
              </a:rPr>
              <a:t>Incorrect or missing functions</a:t>
            </a:r>
          </a:p>
          <a:p>
            <a:r>
              <a:rPr lang="en-US">
                <a:latin typeface="Times New Roman" pitchFamily="18" charset="0"/>
              </a:rPr>
              <a:t>Interface errors</a:t>
            </a:r>
          </a:p>
          <a:p>
            <a:r>
              <a:rPr lang="en-US">
                <a:latin typeface="Times New Roman" pitchFamily="18" charset="0"/>
              </a:rPr>
              <a:t>Errors in data structures or external database access</a:t>
            </a:r>
          </a:p>
          <a:p>
            <a:r>
              <a:rPr lang="en-US">
                <a:latin typeface="Times New Roman" pitchFamily="18" charset="0"/>
              </a:rPr>
              <a:t>Performance errors</a:t>
            </a:r>
          </a:p>
          <a:p>
            <a:r>
              <a:rPr lang="en-US">
                <a:latin typeface="Times New Roman" pitchFamily="18" charset="0"/>
              </a:rPr>
              <a:t>Initialization and termination errors</a:t>
            </a:r>
          </a:p>
        </p:txBody>
      </p:sp>
      <p:sp>
        <p:nvSpPr>
          <p:cNvPr id="117763" name="Rectangle 3"/>
          <p:cNvSpPr>
            <a:spLocks noGrp="1" noChangeArrowheads="1"/>
          </p:cNvSpPr>
          <p:nvPr>
            <p:ph type="title"/>
          </p:nvPr>
        </p:nvSpPr>
        <p:spPr>
          <a:noFill/>
          <a:ln/>
        </p:spPr>
        <p:txBody>
          <a:bodyPr anchorCtr="0"/>
          <a:lstStyle/>
          <a:p>
            <a:r>
              <a:rPr lang="en-US" sz="3600" b="1" dirty="0">
                <a:latin typeface="Times New Roman" pitchFamily="18" charset="0"/>
              </a:rPr>
              <a:t>Black Box - testing technique</a:t>
            </a:r>
          </a:p>
        </p:txBody>
      </p:sp>
    </p:spTree>
    <p:extLst>
      <p:ext uri="{BB962C8B-B14F-4D97-AF65-F5344CB8AC3E}">
        <p14:creationId xmlns:p14="http://schemas.microsoft.com/office/powerpoint/2010/main" val="113949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119810" name="Rectangle 2"/>
          <p:cNvSpPr>
            <a:spLocks noGrp="1" noChangeArrowheads="1"/>
          </p:cNvSpPr>
          <p:nvPr>
            <p:ph type="body" idx="1"/>
          </p:nvPr>
        </p:nvSpPr>
        <p:spPr>
          <a:xfrm>
            <a:off x="304800" y="304800"/>
            <a:ext cx="8229600" cy="5287963"/>
          </a:xfrm>
        </p:spPr>
        <p:txBody>
          <a:bodyPr/>
          <a:lstStyle/>
          <a:p>
            <a:pPr indent="465138">
              <a:buFont typeface="Wingdings" pitchFamily="2" charset="2"/>
              <a:buNone/>
            </a:pPr>
            <a:r>
              <a:rPr lang="en-US" b="1" dirty="0">
                <a:latin typeface="Times New Roman" pitchFamily="18" charset="0"/>
              </a:rPr>
              <a:t>Black box / Functional testing</a:t>
            </a:r>
            <a:r>
              <a:rPr lang="en-US" dirty="0">
                <a:latin typeface="Times New Roman" pitchFamily="18" charset="0"/>
              </a:rPr>
              <a:t> </a:t>
            </a:r>
          </a:p>
          <a:p>
            <a:pPr indent="465138">
              <a:buFont typeface="Wingdings" pitchFamily="2" charset="2"/>
              <a:buNone/>
            </a:pPr>
            <a:endParaRPr lang="en-US" dirty="0">
              <a:latin typeface="Times New Roman" pitchFamily="18" charset="0"/>
            </a:endParaRPr>
          </a:p>
          <a:p>
            <a:pPr indent="465138">
              <a:lnSpc>
                <a:spcPct val="75000"/>
              </a:lnSpc>
            </a:pPr>
            <a:r>
              <a:rPr lang="en-US" dirty="0">
                <a:latin typeface="Times New Roman" pitchFamily="18" charset="0"/>
              </a:rPr>
              <a:t>Based on requirements and functionality</a:t>
            </a:r>
          </a:p>
          <a:p>
            <a:pPr indent="465138">
              <a:lnSpc>
                <a:spcPct val="75000"/>
              </a:lnSpc>
              <a:buFont typeface="Wingdings" pitchFamily="2" charset="2"/>
              <a:buNone/>
            </a:pPr>
            <a:endParaRPr lang="en-US" dirty="0">
              <a:latin typeface="Times New Roman" pitchFamily="18" charset="0"/>
            </a:endParaRPr>
          </a:p>
          <a:p>
            <a:pPr indent="465138">
              <a:lnSpc>
                <a:spcPct val="75000"/>
              </a:lnSpc>
            </a:pPr>
            <a:r>
              <a:rPr lang="en-US" dirty="0">
                <a:latin typeface="Times New Roman" pitchFamily="18" charset="0"/>
              </a:rPr>
              <a:t>Not based on any knowledge of internal</a:t>
            </a:r>
          </a:p>
          <a:p>
            <a:pPr indent="465138">
              <a:lnSpc>
                <a:spcPct val="75000"/>
              </a:lnSpc>
              <a:buFont typeface="Wingdings" pitchFamily="2" charset="2"/>
              <a:buNone/>
            </a:pPr>
            <a:r>
              <a:rPr lang="en-US" dirty="0">
                <a:latin typeface="Times New Roman" pitchFamily="18" charset="0"/>
              </a:rPr>
              <a:t>design or code</a:t>
            </a:r>
          </a:p>
          <a:p>
            <a:pPr indent="465138">
              <a:lnSpc>
                <a:spcPct val="75000"/>
              </a:lnSpc>
            </a:pPr>
            <a:endParaRPr lang="en-US" dirty="0">
              <a:latin typeface="Times New Roman" pitchFamily="18" charset="0"/>
            </a:endParaRPr>
          </a:p>
          <a:p>
            <a:pPr indent="465138">
              <a:lnSpc>
                <a:spcPct val="75000"/>
              </a:lnSpc>
            </a:pPr>
            <a:r>
              <a:rPr lang="en-US" dirty="0">
                <a:latin typeface="Times New Roman" pitchFamily="18" charset="0"/>
              </a:rPr>
              <a:t>Covers all combined parts of a system</a:t>
            </a:r>
          </a:p>
          <a:p>
            <a:pPr indent="465138">
              <a:lnSpc>
                <a:spcPct val="75000"/>
              </a:lnSpc>
            </a:pPr>
            <a:endParaRPr lang="en-US" dirty="0">
              <a:latin typeface="Times New Roman" pitchFamily="18" charset="0"/>
            </a:endParaRPr>
          </a:p>
          <a:p>
            <a:pPr indent="465138">
              <a:lnSpc>
                <a:spcPct val="75000"/>
              </a:lnSpc>
            </a:pPr>
            <a:r>
              <a:rPr lang="en-US" dirty="0">
                <a:latin typeface="Times New Roman" pitchFamily="18" charset="0"/>
              </a:rPr>
              <a:t>Tests are data driven</a:t>
            </a:r>
          </a:p>
        </p:txBody>
      </p:sp>
    </p:spTree>
    <p:extLst>
      <p:ext uri="{BB962C8B-B14F-4D97-AF65-F5344CB8AC3E}">
        <p14:creationId xmlns:p14="http://schemas.microsoft.com/office/powerpoint/2010/main" val="407122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1"/>
          </p:nvPr>
        </p:nvSpPr>
        <p:spPr/>
        <p:txBody>
          <a:bodyPr/>
          <a:lstStyle/>
          <a:p>
            <a:r>
              <a:rPr lang="en-US"/>
              <a:t>Srihari Techsoft</a:t>
            </a:r>
          </a:p>
        </p:txBody>
      </p:sp>
      <p:sp>
        <p:nvSpPr>
          <p:cNvPr id="115714" name="Rectangle 2"/>
          <p:cNvSpPr>
            <a:spLocks noChangeArrowheads="1"/>
          </p:cNvSpPr>
          <p:nvPr/>
        </p:nvSpPr>
        <p:spPr bwMode="auto">
          <a:xfrm>
            <a:off x="381000" y="214313"/>
            <a:ext cx="815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sz="3200" b="1" dirty="0">
                <a:latin typeface="Times New Roman" pitchFamily="18" charset="0"/>
              </a:rPr>
              <a:t>Unit testing </a:t>
            </a:r>
          </a:p>
        </p:txBody>
      </p:sp>
      <p:graphicFrame>
        <p:nvGraphicFramePr>
          <p:cNvPr id="115715" name="Group 3"/>
          <p:cNvGraphicFramePr>
            <a:graphicFrameLocks noGrp="1"/>
          </p:cNvGraphicFramePr>
          <p:nvPr>
            <p:ph/>
          </p:nvPr>
        </p:nvGraphicFramePr>
        <p:xfrm>
          <a:off x="228600" y="1219200"/>
          <a:ext cx="8686800" cy="4389120"/>
        </p:xfrm>
        <a:graphic>
          <a:graphicData uri="http://schemas.openxmlformats.org/drawingml/2006/table">
            <a:tbl>
              <a:tblPr/>
              <a:tblGrid>
                <a:gridCol w="18288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153828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400" b="1" kern="1200" dirty="0">
                          <a:solidFill>
                            <a:schemeClr val="tx1"/>
                          </a:solidFill>
                          <a:latin typeface="Times New Roman" pitchFamily="18" charset="0"/>
                          <a:ea typeface="+mn-ea"/>
                          <a:cs typeface="+mn-cs"/>
                        </a:rPr>
                        <a:t>Objectives</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To test the function of a program or unit of code such as a program or module</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To test internal logic</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To verify internal design</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To test path &amp; conditions coverage</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To test exception conditions &amp; error handling</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400" b="1" kern="1200">
                          <a:solidFill>
                            <a:schemeClr val="tx1"/>
                          </a:solidFill>
                          <a:latin typeface="Times New Roman" pitchFamily="18" charset="0"/>
                          <a:ea typeface="+mn-ea"/>
                          <a:cs typeface="+mn-cs"/>
                        </a:rPr>
                        <a:t>When</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After modules are coded</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4700">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400" b="1" kern="1200">
                          <a:solidFill>
                            <a:schemeClr val="tx1"/>
                          </a:solidFill>
                          <a:latin typeface="Times New Roman" pitchFamily="18" charset="0"/>
                          <a:ea typeface="+mn-ea"/>
                          <a:cs typeface="+mn-cs"/>
                        </a:rPr>
                        <a:t>Input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Internal Application Design</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Test Plan</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Unit Test Schedule</a:t>
                      </a:r>
                      <a:r>
                        <a:rPr lang="en-US" sz="2400" b="1" kern="1200" baseline="0" dirty="0">
                          <a:solidFill>
                            <a:schemeClr val="tx1"/>
                          </a:solidFill>
                          <a:latin typeface="Times New Roman" pitchFamily="18" charset="0"/>
                          <a:ea typeface="+mn-ea"/>
                          <a:cs typeface="+mn-cs"/>
                        </a:rPr>
                        <a:t> </a:t>
                      </a:r>
                      <a:endParaRPr lang="en-US" sz="2400" b="1" kern="1200" dirty="0">
                        <a:solidFill>
                          <a:schemeClr val="tx1"/>
                        </a:solidFill>
                        <a:latin typeface="Times New Roman" pitchFamily="18" charset="0"/>
                        <a:ea typeface="+mn-ea"/>
                        <a:cs typeface="+mn-cs"/>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400" b="1" kern="1200">
                          <a:solidFill>
                            <a:schemeClr val="tx1"/>
                          </a:solidFill>
                          <a:latin typeface="Times New Roman" pitchFamily="18" charset="0"/>
                          <a:ea typeface="+mn-ea"/>
                          <a:cs typeface="+mn-cs"/>
                        </a:rPr>
                        <a:t>Output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Unit defect log Test Report</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90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118786" name="Rectangle 2"/>
          <p:cNvSpPr>
            <a:spLocks noGrp="1" noChangeArrowheads="1"/>
          </p:cNvSpPr>
          <p:nvPr>
            <p:ph type="body" idx="1"/>
          </p:nvPr>
        </p:nvSpPr>
        <p:spPr>
          <a:xfrm>
            <a:off x="457200" y="228600"/>
            <a:ext cx="8229600" cy="5897563"/>
          </a:xfrm>
        </p:spPr>
        <p:txBody>
          <a:bodyPr/>
          <a:lstStyle/>
          <a:p>
            <a:pPr>
              <a:lnSpc>
                <a:spcPct val="90000"/>
              </a:lnSpc>
              <a:buFont typeface="Wingdings" pitchFamily="2" charset="2"/>
              <a:buNone/>
            </a:pPr>
            <a:r>
              <a:rPr lang="en-US" b="1" dirty="0">
                <a:latin typeface="Times New Roman" pitchFamily="18" charset="0"/>
              </a:rPr>
              <a:t>White box testing / Structural testing</a:t>
            </a:r>
          </a:p>
          <a:p>
            <a:pPr>
              <a:lnSpc>
                <a:spcPct val="90000"/>
              </a:lnSpc>
              <a:buFont typeface="Wingdings" pitchFamily="2" charset="2"/>
              <a:buNone/>
            </a:pPr>
            <a:endParaRPr lang="en-US" b="1" dirty="0">
              <a:latin typeface="Times New Roman" pitchFamily="18" charset="0"/>
            </a:endParaRPr>
          </a:p>
          <a:p>
            <a:pPr>
              <a:lnSpc>
                <a:spcPct val="90000"/>
              </a:lnSpc>
            </a:pPr>
            <a:r>
              <a:rPr lang="en-US" dirty="0">
                <a:latin typeface="Times New Roman" pitchFamily="18" charset="0"/>
              </a:rPr>
              <a:t>Based on knowledge of internal logic of an</a:t>
            </a:r>
          </a:p>
          <a:p>
            <a:pPr>
              <a:lnSpc>
                <a:spcPct val="90000"/>
              </a:lnSpc>
              <a:buFont typeface="Wingdings" pitchFamily="2" charset="2"/>
              <a:buNone/>
            </a:pPr>
            <a:r>
              <a:rPr lang="en-US" dirty="0">
                <a:latin typeface="Times New Roman" pitchFamily="18" charset="0"/>
              </a:rPr>
              <a:t>	application's code</a:t>
            </a:r>
          </a:p>
          <a:p>
            <a:pPr>
              <a:lnSpc>
                <a:spcPct val="90000"/>
              </a:lnSpc>
            </a:pPr>
            <a:endParaRPr lang="en-US" dirty="0">
              <a:latin typeface="Times New Roman" pitchFamily="18" charset="0"/>
            </a:endParaRPr>
          </a:p>
          <a:p>
            <a:pPr>
              <a:lnSpc>
                <a:spcPct val="90000"/>
              </a:lnSpc>
            </a:pPr>
            <a:r>
              <a:rPr lang="en-US" dirty="0">
                <a:latin typeface="Times New Roman" pitchFamily="18" charset="0"/>
              </a:rPr>
              <a:t>Based on coverage of code statements, </a:t>
            </a:r>
          </a:p>
          <a:p>
            <a:pPr>
              <a:lnSpc>
                <a:spcPct val="90000"/>
              </a:lnSpc>
              <a:buFont typeface="Wingdings" pitchFamily="2" charset="2"/>
              <a:buNone/>
            </a:pPr>
            <a:r>
              <a:rPr lang="en-US" dirty="0">
                <a:latin typeface="Times New Roman" pitchFamily="18" charset="0"/>
              </a:rPr>
              <a:t>	branches, paths, conditions</a:t>
            </a:r>
          </a:p>
          <a:p>
            <a:pPr>
              <a:lnSpc>
                <a:spcPct val="90000"/>
              </a:lnSpc>
            </a:pPr>
            <a:endParaRPr lang="en-US" dirty="0">
              <a:latin typeface="Times New Roman" pitchFamily="18" charset="0"/>
            </a:endParaRPr>
          </a:p>
          <a:p>
            <a:pPr>
              <a:lnSpc>
                <a:spcPct val="90000"/>
              </a:lnSpc>
            </a:pPr>
            <a:r>
              <a:rPr lang="en-US" dirty="0">
                <a:latin typeface="Times New Roman" pitchFamily="18" charset="0"/>
              </a:rPr>
              <a:t>Tests are logic driven </a:t>
            </a:r>
          </a:p>
        </p:txBody>
      </p:sp>
    </p:spTree>
    <p:extLst>
      <p:ext uri="{BB962C8B-B14F-4D97-AF65-F5344CB8AC3E}">
        <p14:creationId xmlns:p14="http://schemas.microsoft.com/office/powerpoint/2010/main" val="410581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Srihari Techsoft</a:t>
            </a:r>
          </a:p>
        </p:txBody>
      </p:sp>
      <p:sp>
        <p:nvSpPr>
          <p:cNvPr id="98306" name="Rectangle 2"/>
          <p:cNvSpPr>
            <a:spLocks noGrp="1" noChangeArrowheads="1"/>
          </p:cNvSpPr>
          <p:nvPr>
            <p:ph type="title"/>
          </p:nvPr>
        </p:nvSpPr>
        <p:spPr>
          <a:xfrm>
            <a:off x="457200" y="-25400"/>
            <a:ext cx="8229600" cy="1017587"/>
          </a:xfrm>
        </p:spPr>
        <p:txBody>
          <a:bodyPr/>
          <a:lstStyle/>
          <a:p>
            <a:r>
              <a:rPr lang="en-US" sz="4000" b="1" dirty="0">
                <a:latin typeface="Times New Roman" pitchFamily="18" charset="0"/>
              </a:rPr>
              <a:t>White Box - testing technique</a:t>
            </a:r>
          </a:p>
        </p:txBody>
      </p:sp>
      <p:sp>
        <p:nvSpPr>
          <p:cNvPr id="98307" name="Rectangle 3"/>
          <p:cNvSpPr>
            <a:spLocks noGrp="1" noChangeArrowheads="1"/>
          </p:cNvSpPr>
          <p:nvPr>
            <p:ph type="body" idx="1"/>
          </p:nvPr>
        </p:nvSpPr>
        <p:spPr>
          <a:xfrm>
            <a:off x="457200" y="1371600"/>
            <a:ext cx="8229600" cy="5029200"/>
          </a:xfrm>
        </p:spPr>
        <p:txBody>
          <a:bodyPr/>
          <a:lstStyle/>
          <a:p>
            <a:pPr>
              <a:lnSpc>
                <a:spcPct val="90000"/>
              </a:lnSpc>
            </a:pPr>
            <a:r>
              <a:rPr lang="en-US" sz="2800">
                <a:latin typeface="Times New Roman" pitchFamily="18" charset="0"/>
              </a:rPr>
              <a:t>All independent paths within a module have been exercised at least once</a:t>
            </a:r>
          </a:p>
          <a:p>
            <a:pPr>
              <a:lnSpc>
                <a:spcPct val="90000"/>
              </a:lnSpc>
              <a:buFont typeface="Wingdings" pitchFamily="2" charset="2"/>
              <a:buNone/>
            </a:pPr>
            <a:endParaRPr lang="en-US" sz="2800">
              <a:latin typeface="Times New Roman" pitchFamily="18" charset="0"/>
            </a:endParaRPr>
          </a:p>
          <a:p>
            <a:pPr>
              <a:lnSpc>
                <a:spcPct val="90000"/>
              </a:lnSpc>
            </a:pPr>
            <a:r>
              <a:rPr lang="en-US" sz="2800">
                <a:latin typeface="Times New Roman" pitchFamily="18" charset="0"/>
              </a:rPr>
              <a:t>Exercise all logical decisions on their </a:t>
            </a:r>
            <a:r>
              <a:rPr lang="en-US" sz="2800" i="1">
                <a:latin typeface="Times New Roman" pitchFamily="18" charset="0"/>
              </a:rPr>
              <a:t>true</a:t>
            </a:r>
            <a:r>
              <a:rPr lang="en-US" sz="2800">
                <a:latin typeface="Times New Roman" pitchFamily="18" charset="0"/>
              </a:rPr>
              <a:t> and </a:t>
            </a:r>
            <a:r>
              <a:rPr lang="en-US" sz="2800" i="1">
                <a:latin typeface="Times New Roman" pitchFamily="18" charset="0"/>
              </a:rPr>
              <a:t>false</a:t>
            </a:r>
            <a:r>
              <a:rPr lang="en-US" sz="2800">
                <a:latin typeface="Times New Roman" pitchFamily="18" charset="0"/>
              </a:rPr>
              <a:t> sides</a:t>
            </a:r>
          </a:p>
          <a:p>
            <a:pPr>
              <a:lnSpc>
                <a:spcPct val="90000"/>
              </a:lnSpc>
            </a:pPr>
            <a:endParaRPr lang="en-US" sz="2800">
              <a:latin typeface="Times New Roman" pitchFamily="18" charset="0"/>
            </a:endParaRPr>
          </a:p>
          <a:p>
            <a:pPr>
              <a:lnSpc>
                <a:spcPct val="90000"/>
              </a:lnSpc>
            </a:pPr>
            <a:r>
              <a:rPr lang="en-US" sz="2800">
                <a:latin typeface="Times New Roman" pitchFamily="18" charset="0"/>
              </a:rPr>
              <a:t>Execute all loops at their boundaries and within their operational bounds</a:t>
            </a:r>
          </a:p>
          <a:p>
            <a:pPr>
              <a:lnSpc>
                <a:spcPct val="90000"/>
              </a:lnSpc>
            </a:pPr>
            <a:endParaRPr lang="en-US" sz="2800">
              <a:latin typeface="Times New Roman" pitchFamily="18" charset="0"/>
            </a:endParaRPr>
          </a:p>
          <a:p>
            <a:pPr>
              <a:lnSpc>
                <a:spcPct val="90000"/>
              </a:lnSpc>
            </a:pPr>
            <a:r>
              <a:rPr lang="en-US" sz="2800">
                <a:latin typeface="Times New Roman" pitchFamily="18" charset="0"/>
              </a:rPr>
              <a:t>Exercise internal data structures to ensure their validity </a:t>
            </a:r>
          </a:p>
        </p:txBody>
      </p:sp>
    </p:spTree>
    <p:extLst>
      <p:ext uri="{BB962C8B-B14F-4D97-AF65-F5344CB8AC3E}">
        <p14:creationId xmlns:p14="http://schemas.microsoft.com/office/powerpoint/2010/main" val="778561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Srihari Techsoft</a:t>
            </a:r>
          </a:p>
        </p:txBody>
      </p:sp>
      <p:sp>
        <p:nvSpPr>
          <p:cNvPr id="100354" name="Rectangle 2"/>
          <p:cNvSpPr>
            <a:spLocks noGrp="1" noChangeArrowheads="1"/>
          </p:cNvSpPr>
          <p:nvPr>
            <p:ph type="title"/>
          </p:nvPr>
        </p:nvSpPr>
        <p:spPr/>
        <p:txBody>
          <a:bodyPr/>
          <a:lstStyle/>
          <a:p>
            <a:r>
              <a:rPr lang="en-US" sz="3600" b="1" dirty="0">
                <a:latin typeface="Times New Roman" pitchFamily="18" charset="0"/>
              </a:rPr>
              <a:t>Some other White Box Techniques</a:t>
            </a:r>
            <a:r>
              <a:rPr lang="en-US" dirty="0"/>
              <a:t> </a:t>
            </a:r>
          </a:p>
        </p:txBody>
      </p:sp>
      <p:sp>
        <p:nvSpPr>
          <p:cNvPr id="100355" name="Rectangle 3"/>
          <p:cNvSpPr>
            <a:spLocks noGrp="1" noChangeArrowheads="1"/>
          </p:cNvSpPr>
          <p:nvPr>
            <p:ph type="body" idx="1"/>
          </p:nvPr>
        </p:nvSpPr>
        <p:spPr>
          <a:xfrm>
            <a:off x="457200" y="1600200"/>
            <a:ext cx="8229600" cy="3581400"/>
          </a:xfrm>
        </p:spPr>
        <p:txBody>
          <a:bodyPr>
            <a:normAutofit fontScale="92500" lnSpcReduction="10000"/>
          </a:bodyPr>
          <a:lstStyle/>
          <a:p>
            <a:pPr marL="2743200" indent="-2743200">
              <a:lnSpc>
                <a:spcPct val="80000"/>
              </a:lnSpc>
              <a:buFont typeface="Wingdings" pitchFamily="2" charset="2"/>
              <a:buNone/>
            </a:pPr>
            <a:r>
              <a:rPr lang="en-US" sz="2400" b="1">
                <a:solidFill>
                  <a:srgbClr val="FF9900"/>
                </a:solidFill>
                <a:latin typeface="Times New Roman" pitchFamily="18" charset="0"/>
              </a:rPr>
              <a:t>Statement Coverage</a:t>
            </a:r>
            <a:r>
              <a:rPr lang="en-US" sz="2400" b="1">
                <a:latin typeface="Times New Roman" pitchFamily="18" charset="0"/>
              </a:rPr>
              <a:t> </a:t>
            </a:r>
            <a:r>
              <a:rPr lang="en-US" sz="2400">
                <a:latin typeface="Times New Roman" pitchFamily="18" charset="0"/>
              </a:rPr>
              <a:t>– execute all statements at least once</a:t>
            </a:r>
          </a:p>
          <a:p>
            <a:pPr marL="2743200" indent="-2743200">
              <a:lnSpc>
                <a:spcPct val="80000"/>
              </a:lnSpc>
              <a:buFont typeface="Wingdings" pitchFamily="2" charset="2"/>
              <a:buNone/>
            </a:pPr>
            <a:endParaRPr lang="en-US" sz="2400">
              <a:latin typeface="Times New Roman" pitchFamily="18" charset="0"/>
            </a:endParaRPr>
          </a:p>
          <a:p>
            <a:pPr marL="2743200" indent="-2743200">
              <a:lnSpc>
                <a:spcPct val="80000"/>
              </a:lnSpc>
              <a:spcBef>
                <a:spcPct val="0"/>
              </a:spcBef>
              <a:buFont typeface="Wingdings" pitchFamily="2" charset="2"/>
              <a:buNone/>
            </a:pPr>
            <a:r>
              <a:rPr lang="en-US" sz="2400" b="1">
                <a:solidFill>
                  <a:srgbClr val="FF9900"/>
                </a:solidFill>
                <a:latin typeface="Times New Roman" pitchFamily="18" charset="0"/>
              </a:rPr>
              <a:t>Decision Coverage</a:t>
            </a:r>
            <a:r>
              <a:rPr lang="en-US" sz="2400">
                <a:latin typeface="Times New Roman" pitchFamily="18" charset="0"/>
              </a:rPr>
              <a:t> – execute each decision direction at least once</a:t>
            </a:r>
          </a:p>
          <a:p>
            <a:pPr marL="2743200" indent="-2743200">
              <a:lnSpc>
                <a:spcPct val="80000"/>
              </a:lnSpc>
              <a:spcBef>
                <a:spcPct val="0"/>
              </a:spcBef>
              <a:buFont typeface="Wingdings" pitchFamily="2" charset="2"/>
              <a:buNone/>
            </a:pPr>
            <a:endParaRPr lang="en-US" sz="2400">
              <a:latin typeface="Times New Roman" pitchFamily="18" charset="0"/>
            </a:endParaRPr>
          </a:p>
          <a:p>
            <a:pPr marL="2743200" indent="-2743200">
              <a:lnSpc>
                <a:spcPct val="80000"/>
              </a:lnSpc>
              <a:spcBef>
                <a:spcPct val="0"/>
              </a:spcBef>
              <a:buFont typeface="Wingdings" pitchFamily="2" charset="2"/>
              <a:buNone/>
            </a:pPr>
            <a:r>
              <a:rPr lang="en-US" sz="2400" b="1">
                <a:solidFill>
                  <a:srgbClr val="FF9900"/>
                </a:solidFill>
                <a:latin typeface="Times New Roman" pitchFamily="18" charset="0"/>
              </a:rPr>
              <a:t>Condition Coverage</a:t>
            </a:r>
            <a:r>
              <a:rPr lang="en-US" sz="2400">
                <a:latin typeface="Times New Roman" pitchFamily="18" charset="0"/>
              </a:rPr>
              <a:t> – execute each decision with all possible outcomes at least once </a:t>
            </a:r>
          </a:p>
          <a:p>
            <a:pPr marL="2743200" indent="-2743200">
              <a:lnSpc>
                <a:spcPct val="80000"/>
              </a:lnSpc>
              <a:buFont typeface="Wingdings" pitchFamily="2" charset="2"/>
              <a:buNone/>
            </a:pPr>
            <a:endParaRPr lang="en-US" sz="2400" b="1">
              <a:latin typeface="Times New Roman" pitchFamily="18" charset="0"/>
            </a:endParaRPr>
          </a:p>
          <a:p>
            <a:pPr marL="2743200" indent="-2743200">
              <a:lnSpc>
                <a:spcPct val="80000"/>
              </a:lnSpc>
              <a:buFont typeface="Wingdings" pitchFamily="2" charset="2"/>
              <a:buNone/>
            </a:pPr>
            <a:r>
              <a:rPr lang="en-US" sz="2400" b="1">
                <a:solidFill>
                  <a:srgbClr val="FF9900"/>
                </a:solidFill>
                <a:latin typeface="Times New Roman" pitchFamily="18" charset="0"/>
              </a:rPr>
              <a:t>Decision / Condition</a:t>
            </a:r>
            <a:r>
              <a:rPr lang="en-US" sz="2400" b="1">
                <a:latin typeface="Times New Roman" pitchFamily="18" charset="0"/>
              </a:rPr>
              <a:t> coverage</a:t>
            </a:r>
            <a:r>
              <a:rPr lang="en-US" sz="2400">
                <a:latin typeface="Times New Roman" pitchFamily="18" charset="0"/>
              </a:rPr>
              <a:t> – execute all possible combinations of condition outcomes in each decision. </a:t>
            </a:r>
          </a:p>
          <a:p>
            <a:pPr marL="2743200" indent="-2743200">
              <a:lnSpc>
                <a:spcPct val="80000"/>
              </a:lnSpc>
              <a:buFont typeface="Wingdings" pitchFamily="2" charset="2"/>
              <a:buNone/>
            </a:pPr>
            <a:endParaRPr lang="en-US" sz="2400">
              <a:latin typeface="Times New Roman" pitchFamily="18" charset="0"/>
            </a:endParaRPr>
          </a:p>
          <a:p>
            <a:pPr marL="2743200" indent="-2743200">
              <a:lnSpc>
                <a:spcPct val="80000"/>
              </a:lnSpc>
              <a:buFont typeface="Wingdings" pitchFamily="2" charset="2"/>
              <a:buNone/>
            </a:pPr>
            <a:r>
              <a:rPr lang="en-US" sz="2400" b="1">
                <a:solidFill>
                  <a:srgbClr val="FF9900"/>
                </a:solidFill>
                <a:latin typeface="Times New Roman" pitchFamily="18" charset="0"/>
              </a:rPr>
              <a:t>Multiple condition Coverage</a:t>
            </a:r>
            <a:r>
              <a:rPr lang="en-US" sz="2400">
                <a:latin typeface="Times New Roman" pitchFamily="18" charset="0"/>
              </a:rPr>
              <a:t> – Invokes each point of entry at least once.</a:t>
            </a:r>
          </a:p>
          <a:p>
            <a:pPr marL="2743200" indent="-2743200">
              <a:lnSpc>
                <a:spcPct val="80000"/>
              </a:lnSpc>
              <a:spcBef>
                <a:spcPct val="0"/>
              </a:spcBef>
              <a:buFont typeface="Wingdings" pitchFamily="2" charset="2"/>
              <a:buNone/>
            </a:pPr>
            <a:endParaRPr lang="en-US" sz="2400">
              <a:latin typeface="Times New Roman" pitchFamily="18" charset="0"/>
            </a:endParaRPr>
          </a:p>
          <a:p>
            <a:pPr marL="2743200" indent="-2743200" algn="r">
              <a:lnSpc>
                <a:spcPct val="80000"/>
              </a:lnSpc>
              <a:spcBef>
                <a:spcPct val="0"/>
              </a:spcBef>
              <a:buFont typeface="Wingdings" pitchFamily="2" charset="2"/>
              <a:buNone/>
            </a:pPr>
            <a:r>
              <a:rPr lang="en-US" sz="800"/>
              <a:t>Examples ……</a:t>
            </a:r>
          </a:p>
        </p:txBody>
      </p:sp>
    </p:spTree>
    <p:extLst>
      <p:ext uri="{BB962C8B-B14F-4D97-AF65-F5344CB8AC3E}">
        <p14:creationId xmlns:p14="http://schemas.microsoft.com/office/powerpoint/2010/main" val="422686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r>
              <a:rPr lang="en-US"/>
              <a:t>Srihari Techsoft</a:t>
            </a:r>
          </a:p>
        </p:txBody>
      </p:sp>
      <p:graphicFrame>
        <p:nvGraphicFramePr>
          <p:cNvPr id="107522" name="Group 2"/>
          <p:cNvGraphicFramePr>
            <a:graphicFrameLocks noGrp="1"/>
          </p:cNvGraphicFramePr>
          <p:nvPr>
            <p:ph/>
            <p:extLst>
              <p:ext uri="{D42A27DB-BD31-4B8C-83A1-F6EECF244321}">
                <p14:modId xmlns:p14="http://schemas.microsoft.com/office/powerpoint/2010/main" val="4013645445"/>
              </p:ext>
            </p:extLst>
          </p:nvPr>
        </p:nvGraphicFramePr>
        <p:xfrm>
          <a:off x="609600" y="1066800"/>
          <a:ext cx="5054872" cy="4835525"/>
        </p:xfrm>
        <a:graphic>
          <a:graphicData uri="http://schemas.openxmlformats.org/drawingml/2006/table">
            <a:tbl>
              <a:tblPr/>
              <a:tblGrid>
                <a:gridCol w="2566368">
                  <a:extLst>
                    <a:ext uri="{9D8B030D-6E8A-4147-A177-3AD203B41FA5}">
                      <a16:colId xmlns:a16="http://schemas.microsoft.com/office/drawing/2014/main" val="20000"/>
                    </a:ext>
                  </a:extLst>
                </a:gridCol>
                <a:gridCol w="1241138">
                  <a:extLst>
                    <a:ext uri="{9D8B030D-6E8A-4147-A177-3AD203B41FA5}">
                      <a16:colId xmlns:a16="http://schemas.microsoft.com/office/drawing/2014/main" val="20001"/>
                    </a:ext>
                  </a:extLst>
                </a:gridCol>
                <a:gridCol w="1247366">
                  <a:extLst>
                    <a:ext uri="{9D8B030D-6E8A-4147-A177-3AD203B41FA5}">
                      <a16:colId xmlns:a16="http://schemas.microsoft.com/office/drawing/2014/main" val="20002"/>
                    </a:ext>
                  </a:extLst>
                </a:gridCol>
              </a:tblGrid>
              <a:tr h="1063668">
                <a:tc>
                  <a:txBody>
                    <a:bodyPr/>
                    <a:lstStyle/>
                    <a:p>
                      <a:pPr marL="0" marR="0" lvl="0" indent="0" algn="just"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dirty="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Testing Levels/  Techniques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White</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Black</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1774">
                <a:tc>
                  <a:txBody>
                    <a:bodyPr/>
                    <a:lstStyle/>
                    <a:p>
                      <a:pPr marL="0" marR="0" lvl="0" indent="0" algn="just"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dirty="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Unit Testing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Times New Roman" pitchFamily="18" charset="0"/>
                          <a:cs typeface="Arial" pitchFamily="34"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1774">
                <a:tc>
                  <a:txBody>
                    <a:bodyPr/>
                    <a:lstStyle/>
                    <a:p>
                      <a:pPr marL="0" marR="0" lvl="0" indent="0" algn="just"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dirty="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Integration Testing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Times New Roman" pitchFamily="18" charset="0"/>
                          <a:cs typeface="Arial" pitchFamily="34"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0323">
                <a:tc>
                  <a:txBody>
                    <a:bodyPr/>
                    <a:lstStyle/>
                    <a:p>
                      <a:pPr marL="0" marR="0" lvl="0" indent="0" algn="just"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System Testing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Times New Roman" pitchFamily="18" charset="0"/>
                          <a:cs typeface="Arial" pitchFamily="34"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3225">
                <a:tc>
                  <a:txBody>
                    <a:bodyPr/>
                    <a:lstStyle/>
                    <a:p>
                      <a:pPr marL="0" marR="0" lvl="0" indent="0" algn="just"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800" b="1" i="0" u="none" strike="noStrike" cap="none" normalizeH="0" baseline="0">
                          <a:ln>
                            <a:noFill/>
                          </a:ln>
                          <a:solidFill>
                            <a:srgbClr val="FF9900"/>
                          </a:solidFill>
                          <a:effectLst>
                            <a:outerShdw blurRad="38100" dist="38100" dir="2700000" algn="tl">
                              <a:srgbClr val="000000"/>
                            </a:outerShdw>
                          </a:effectLst>
                          <a:latin typeface="Times New Roman" pitchFamily="18" charset="0"/>
                          <a:ea typeface="Times New Roman" pitchFamily="18" charset="0"/>
                          <a:cs typeface="Arial" pitchFamily="34" charset="0"/>
                        </a:rPr>
                        <a:t>Acceptance Testing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457200" algn="l"/>
                        </a:tabLst>
                      </a:pPr>
                      <a:r>
                        <a:rPr kumimoji="0" lang="en-US" sz="24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Times New Roman" pitchFamily="18" charset="0"/>
                          <a:cs typeface="Arial" pitchFamily="34"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extBox 1"/>
          <p:cNvSpPr txBox="1"/>
          <p:nvPr/>
        </p:nvSpPr>
        <p:spPr>
          <a:xfrm>
            <a:off x="1524000" y="228600"/>
            <a:ext cx="5943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Testing Level to Strategy Mapping </a:t>
            </a:r>
          </a:p>
        </p:txBody>
      </p:sp>
    </p:spTree>
    <p:extLst>
      <p:ext uri="{BB962C8B-B14F-4D97-AF65-F5344CB8AC3E}">
        <p14:creationId xmlns:p14="http://schemas.microsoft.com/office/powerpoint/2010/main" val="312672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49519" y="200820"/>
            <a:ext cx="5386387" cy="538163"/>
          </a:xfrm>
        </p:spPr>
        <p:txBody>
          <a:bodyPr>
            <a:normAutofit fontScale="90000"/>
          </a:bodyPr>
          <a:lstStyle/>
          <a:p>
            <a:pPr>
              <a:defRPr/>
            </a:pPr>
            <a:r>
              <a:rPr lang="en-US" dirty="0"/>
              <a:t>What </a:t>
            </a:r>
            <a:r>
              <a:rPr lang="en-US" dirty="0">
                <a:latin typeface="Times New Roman" pitchFamily="18" charset="0"/>
                <a:cs typeface="Times New Roman" pitchFamily="18" charset="0"/>
              </a:rPr>
              <a:t>Must</a:t>
            </a:r>
            <a:r>
              <a:rPr lang="en-US" dirty="0"/>
              <a:t> be Included?</a:t>
            </a:r>
          </a:p>
        </p:txBody>
      </p:sp>
      <p:grpSp>
        <p:nvGrpSpPr>
          <p:cNvPr id="2" name="Group 15"/>
          <p:cNvGrpSpPr>
            <a:grpSpLocks/>
          </p:cNvGrpSpPr>
          <p:nvPr/>
        </p:nvGrpSpPr>
        <p:grpSpPr bwMode="auto">
          <a:xfrm>
            <a:off x="152401" y="1752601"/>
            <a:ext cx="8621713" cy="3484563"/>
            <a:chOff x="0" y="864"/>
            <a:chExt cx="5525" cy="2195"/>
          </a:xfrm>
        </p:grpSpPr>
        <p:sp>
          <p:nvSpPr>
            <p:cNvPr id="4100" name="Text Box 3"/>
            <p:cNvSpPr txBox="1">
              <a:spLocks noChangeArrowheads="1"/>
            </p:cNvSpPr>
            <p:nvPr/>
          </p:nvSpPr>
          <p:spPr bwMode="auto">
            <a:xfrm>
              <a:off x="1968" y="944"/>
              <a:ext cx="1536" cy="36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solidFill>
                    <a:schemeClr val="accent1"/>
                  </a:solidFill>
                </a:rPr>
                <a:t>Introduction</a:t>
              </a:r>
            </a:p>
          </p:txBody>
        </p:sp>
        <p:sp>
          <p:nvSpPr>
            <p:cNvPr id="4101" name="Text Box 4"/>
            <p:cNvSpPr txBox="1">
              <a:spLocks noChangeArrowheads="1"/>
            </p:cNvSpPr>
            <p:nvPr/>
          </p:nvSpPr>
          <p:spPr bwMode="auto">
            <a:xfrm>
              <a:off x="0" y="1728"/>
              <a:ext cx="1588" cy="488"/>
            </a:xfrm>
            <a:prstGeom prst="rect">
              <a:avLst/>
            </a:prstGeom>
            <a:solidFill>
              <a:schemeClr val="tx2"/>
            </a:solidFill>
            <a:ln w="12700">
              <a:solidFill>
                <a:schemeClr val="tx2"/>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400" b="1"/>
                <a:t>Test Spec</a:t>
              </a:r>
            </a:p>
          </p:txBody>
        </p:sp>
        <p:sp>
          <p:nvSpPr>
            <p:cNvPr id="4102" name="Text Box 5"/>
            <p:cNvSpPr txBox="1">
              <a:spLocks noChangeArrowheads="1"/>
            </p:cNvSpPr>
            <p:nvPr/>
          </p:nvSpPr>
          <p:spPr bwMode="auto">
            <a:xfrm>
              <a:off x="1968" y="1789"/>
              <a:ext cx="1167" cy="36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solidFill>
                    <a:schemeClr val="accent1"/>
                  </a:solidFill>
                </a:rPr>
                <a:t>Test Plan</a:t>
              </a:r>
            </a:p>
          </p:txBody>
        </p:sp>
        <p:sp>
          <p:nvSpPr>
            <p:cNvPr id="4103" name="Text Box 6"/>
            <p:cNvSpPr txBox="1">
              <a:spLocks noChangeArrowheads="1"/>
            </p:cNvSpPr>
            <p:nvPr/>
          </p:nvSpPr>
          <p:spPr bwMode="auto">
            <a:xfrm>
              <a:off x="1968" y="2640"/>
              <a:ext cx="1819" cy="365"/>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solidFill>
                    <a:schemeClr val="accent1"/>
                  </a:solidFill>
                </a:rPr>
                <a:t>Test Procedure</a:t>
              </a:r>
            </a:p>
          </p:txBody>
        </p:sp>
        <p:sp>
          <p:nvSpPr>
            <p:cNvPr id="4104" name="Text Box 7"/>
            <p:cNvSpPr txBox="1">
              <a:spLocks noChangeArrowheads="1"/>
            </p:cNvSpPr>
            <p:nvPr/>
          </p:nvSpPr>
          <p:spPr bwMode="auto">
            <a:xfrm>
              <a:off x="4224" y="1935"/>
              <a:ext cx="1301" cy="1124"/>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200"/>
                <a:t>Unit Test </a:t>
              </a:r>
            </a:p>
            <a:p>
              <a:r>
                <a:rPr lang="en-US" altLang="en-US" sz="2200"/>
                <a:t>Integration Test</a:t>
              </a:r>
            </a:p>
            <a:p>
              <a:r>
                <a:rPr lang="en-US" altLang="en-US" sz="2200"/>
                <a:t>System Test</a:t>
              </a:r>
            </a:p>
            <a:p>
              <a:r>
                <a:rPr lang="en-US" altLang="en-US" sz="2200"/>
                <a:t>Acceptance Test</a:t>
              </a:r>
            </a:p>
            <a:p>
              <a:r>
                <a:rPr lang="en-US" altLang="en-US" sz="2200"/>
                <a:t>(If in scope)</a:t>
              </a:r>
            </a:p>
          </p:txBody>
        </p:sp>
        <p:sp>
          <p:nvSpPr>
            <p:cNvPr id="4105" name="Text Box 8"/>
            <p:cNvSpPr txBox="1">
              <a:spLocks noChangeArrowheads="1"/>
            </p:cNvSpPr>
            <p:nvPr/>
          </p:nvSpPr>
          <p:spPr bwMode="auto">
            <a:xfrm>
              <a:off x="4224" y="864"/>
              <a:ext cx="593" cy="488"/>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200"/>
                <a:t>Goal</a:t>
              </a:r>
            </a:p>
            <a:p>
              <a:r>
                <a:rPr lang="en-US" altLang="en-US" sz="2200"/>
                <a:t>Scope</a:t>
              </a:r>
            </a:p>
          </p:txBody>
        </p:sp>
        <p:cxnSp>
          <p:nvCxnSpPr>
            <p:cNvPr id="4106" name="AutoShape 9"/>
            <p:cNvCxnSpPr>
              <a:cxnSpLocks noChangeShapeType="1"/>
              <a:stCxn id="4101" idx="3"/>
              <a:endCxn id="4100" idx="1"/>
            </p:cNvCxnSpPr>
            <p:nvPr/>
          </p:nvCxnSpPr>
          <p:spPr bwMode="auto">
            <a:xfrm flipV="1">
              <a:off x="1561" y="1127"/>
              <a:ext cx="407" cy="84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7" name="AutoShape 10"/>
            <p:cNvCxnSpPr>
              <a:cxnSpLocks noChangeShapeType="1"/>
              <a:stCxn id="4101" idx="3"/>
              <a:endCxn id="4102" idx="1"/>
            </p:cNvCxnSpPr>
            <p:nvPr/>
          </p:nvCxnSpPr>
          <p:spPr bwMode="auto">
            <a:xfrm>
              <a:off x="1561" y="1972"/>
              <a:ext cx="407"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8" name="AutoShape 11"/>
            <p:cNvCxnSpPr>
              <a:cxnSpLocks noChangeShapeType="1"/>
              <a:stCxn id="4101" idx="3"/>
              <a:endCxn id="4103" idx="1"/>
            </p:cNvCxnSpPr>
            <p:nvPr/>
          </p:nvCxnSpPr>
          <p:spPr bwMode="auto">
            <a:xfrm>
              <a:off x="1561" y="1972"/>
              <a:ext cx="407" cy="85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9" name="AutoShape 12"/>
            <p:cNvCxnSpPr>
              <a:cxnSpLocks noChangeShapeType="1"/>
              <a:stCxn id="4100" idx="3"/>
              <a:endCxn id="4105" idx="1"/>
            </p:cNvCxnSpPr>
            <p:nvPr/>
          </p:nvCxnSpPr>
          <p:spPr bwMode="auto">
            <a:xfrm>
              <a:off x="3477" y="1127"/>
              <a:ext cx="747"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0" name="AutoShape 13"/>
            <p:cNvCxnSpPr>
              <a:cxnSpLocks noChangeShapeType="1"/>
              <a:stCxn id="4102" idx="3"/>
              <a:endCxn id="4104" idx="1"/>
            </p:cNvCxnSpPr>
            <p:nvPr/>
          </p:nvCxnSpPr>
          <p:spPr bwMode="auto">
            <a:xfrm>
              <a:off x="3135" y="1972"/>
              <a:ext cx="1089" cy="5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1" name="AutoShape 14"/>
            <p:cNvCxnSpPr>
              <a:cxnSpLocks noChangeShapeType="1"/>
              <a:stCxn id="4103" idx="3"/>
              <a:endCxn id="4104" idx="1"/>
            </p:cNvCxnSpPr>
            <p:nvPr/>
          </p:nvCxnSpPr>
          <p:spPr bwMode="auto">
            <a:xfrm flipV="1">
              <a:off x="3787" y="2497"/>
              <a:ext cx="437" cy="3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80878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0"/>
            <a:ext cx="8229600" cy="914400"/>
          </a:xfrm>
        </p:spPr>
        <p:txBody>
          <a:bodyPr/>
          <a:lstStyle/>
          <a:p>
            <a:pPr eaLnBrk="1" hangingPunct="1">
              <a:defRPr/>
            </a:pPr>
            <a:r>
              <a:rPr lang="en-US" kern="1200" dirty="0">
                <a:latin typeface="Andalus" pitchFamily="18" charset="-78"/>
                <a:cs typeface="Andalus" pitchFamily="18" charset="-78"/>
              </a:rPr>
              <a:t>The Test Plan</a:t>
            </a:r>
          </a:p>
        </p:txBody>
      </p:sp>
      <p:sp>
        <p:nvSpPr>
          <p:cNvPr id="18435" name="Rectangle 3"/>
          <p:cNvSpPr>
            <a:spLocks noGrp="1" noChangeArrowheads="1"/>
          </p:cNvSpPr>
          <p:nvPr>
            <p:ph type="body" idx="1"/>
          </p:nvPr>
        </p:nvSpPr>
        <p:spPr/>
        <p:txBody>
          <a:bodyPr/>
          <a:lstStyle/>
          <a:p>
            <a:pPr marL="561975" indent="-561975" eaLnBrk="1" hangingPunct="1">
              <a:defRPr/>
            </a:pPr>
            <a:endParaRPr lang="en-US" dirty="0"/>
          </a:p>
          <a:p>
            <a:pPr marL="561975" indent="-561975" eaLnBrk="1" hangingPunct="1">
              <a:defRPr/>
            </a:pPr>
            <a:r>
              <a:rPr lang="en-US" sz="4000" b="1" dirty="0">
                <a:effectLst>
                  <a:outerShdw blurRad="38100" dist="38100" dir="2700000" algn="tl">
                    <a:srgbClr val="000000"/>
                  </a:outerShdw>
                </a:effectLst>
              </a:rPr>
              <a:t>The Test Plan</a:t>
            </a:r>
          </a:p>
          <a:p>
            <a:pPr marL="1304925" lvl="2" eaLnBrk="1" hangingPunct="1">
              <a:defRPr/>
            </a:pPr>
            <a:r>
              <a:rPr lang="en-US" dirty="0"/>
              <a:t>who</a:t>
            </a:r>
          </a:p>
          <a:p>
            <a:pPr marL="1304925" lvl="2" eaLnBrk="1" hangingPunct="1">
              <a:defRPr/>
            </a:pPr>
            <a:r>
              <a:rPr lang="en-US" dirty="0"/>
              <a:t>what</a:t>
            </a:r>
          </a:p>
          <a:p>
            <a:pPr marL="1304925" lvl="2" eaLnBrk="1" hangingPunct="1">
              <a:defRPr/>
            </a:pPr>
            <a:r>
              <a:rPr lang="en-US" dirty="0"/>
              <a:t>when</a:t>
            </a:r>
          </a:p>
          <a:p>
            <a:pPr marL="1304925" lvl="2" eaLnBrk="1" hangingPunct="1">
              <a:defRPr/>
            </a:pPr>
            <a:r>
              <a:rPr lang="en-US" dirty="0"/>
              <a:t>where</a:t>
            </a:r>
          </a:p>
          <a:p>
            <a:pPr marL="1304925" lvl="2" eaLnBrk="1" hangingPunct="1">
              <a:defRPr/>
            </a:pPr>
            <a:r>
              <a:rPr lang="en-US" dirty="0"/>
              <a:t>how</a:t>
            </a:r>
          </a:p>
        </p:txBody>
      </p:sp>
      <p:pic>
        <p:nvPicPr>
          <p:cNvPr id="6148" name="Picture 4" descr="MCj033167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971800"/>
            <a:ext cx="2303463"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85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0"/>
            <a:ext cx="8229600" cy="914400"/>
          </a:xfrm>
        </p:spPr>
        <p:txBody>
          <a:bodyPr/>
          <a:lstStyle/>
          <a:p>
            <a:pPr eaLnBrk="1" hangingPunct="1">
              <a:defRPr/>
            </a:pPr>
            <a:r>
              <a:rPr lang="en-US" kern="1200" dirty="0">
                <a:latin typeface="Andalus" pitchFamily="18" charset="-78"/>
                <a:cs typeface="Andalus" pitchFamily="18" charset="-78"/>
              </a:rPr>
              <a:t>Test Plan Considerations</a:t>
            </a:r>
          </a:p>
        </p:txBody>
      </p:sp>
      <p:sp>
        <p:nvSpPr>
          <p:cNvPr id="7171" name="Rectangle 3"/>
          <p:cNvSpPr>
            <a:spLocks noGrp="1" noChangeArrowheads="1"/>
          </p:cNvSpPr>
          <p:nvPr>
            <p:ph type="body" idx="1"/>
          </p:nvPr>
        </p:nvSpPr>
        <p:spPr>
          <a:xfrm>
            <a:off x="381000" y="1143000"/>
            <a:ext cx="8229600" cy="4987925"/>
          </a:xfrm>
        </p:spPr>
        <p:txBody>
          <a:bodyPr/>
          <a:lstStyle/>
          <a:p>
            <a:pPr eaLnBrk="1" hangingPunct="1"/>
            <a:r>
              <a:rPr lang="en-US" sz="2800" dirty="0"/>
              <a:t>What are the critical or most complex modules?</a:t>
            </a:r>
          </a:p>
          <a:p>
            <a:pPr lvl="2" eaLnBrk="1" hangingPunct="1">
              <a:spcBef>
                <a:spcPts val="300"/>
              </a:spcBef>
            </a:pPr>
            <a:r>
              <a:rPr lang="en-US" sz="2000" dirty="0"/>
              <a:t>make sure they get integration tested first</a:t>
            </a:r>
          </a:p>
          <a:p>
            <a:pPr lvl="2" eaLnBrk="1" hangingPunct="1">
              <a:spcBef>
                <a:spcPts val="300"/>
              </a:spcBef>
            </a:pPr>
            <a:r>
              <a:rPr lang="en-US" sz="2000" dirty="0"/>
              <a:t>probably deserve white-box attention</a:t>
            </a:r>
          </a:p>
          <a:p>
            <a:pPr eaLnBrk="1" hangingPunct="1">
              <a:spcBef>
                <a:spcPts val="1800"/>
              </a:spcBef>
            </a:pPr>
            <a:r>
              <a:rPr lang="en-US" sz="2800" dirty="0"/>
              <a:t>Where have you had problems in the past?</a:t>
            </a:r>
          </a:p>
          <a:p>
            <a:pPr eaLnBrk="1" hangingPunct="1">
              <a:spcBef>
                <a:spcPts val="1800"/>
              </a:spcBef>
            </a:pPr>
            <a:r>
              <a:rPr lang="en-US" sz="2800" dirty="0"/>
              <a:t>Third-Party delivered components?</a:t>
            </a:r>
          </a:p>
          <a:p>
            <a:pPr eaLnBrk="1" hangingPunct="1">
              <a:spcBef>
                <a:spcPts val="1800"/>
              </a:spcBef>
            </a:pPr>
            <a:r>
              <a:rPr lang="en-US" sz="2800" dirty="0"/>
              <a:t>What training is required?</a:t>
            </a:r>
          </a:p>
          <a:p>
            <a:pPr lvl="2" eaLnBrk="1" hangingPunct="1">
              <a:spcBef>
                <a:spcPts val="300"/>
              </a:spcBef>
            </a:pPr>
            <a:r>
              <a:rPr lang="en-US" sz="2000" dirty="0"/>
              <a:t>conducting formal reviews</a:t>
            </a:r>
          </a:p>
          <a:p>
            <a:pPr lvl="2" eaLnBrk="1" hangingPunct="1">
              <a:spcBef>
                <a:spcPts val="300"/>
              </a:spcBef>
            </a:pPr>
            <a:r>
              <a:rPr lang="en-US" sz="2000" dirty="0"/>
              <a:t>use of testing tools</a:t>
            </a:r>
            <a:endParaRPr lang="en-US" dirty="0"/>
          </a:p>
          <a:p>
            <a:pPr lvl="2" eaLnBrk="1" hangingPunct="1">
              <a:spcBef>
                <a:spcPts val="300"/>
              </a:spcBef>
            </a:pPr>
            <a:r>
              <a:rPr lang="en-US" dirty="0"/>
              <a:t>defect report logging</a:t>
            </a:r>
          </a:p>
        </p:txBody>
      </p:sp>
    </p:spTree>
    <p:extLst>
      <p:ext uri="{BB962C8B-B14F-4D97-AF65-F5344CB8AC3E}">
        <p14:creationId xmlns:p14="http://schemas.microsoft.com/office/powerpoint/2010/main" val="2990958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a:latin typeface="Times New Roman" pitchFamily="18" charset="0"/>
                <a:cs typeface="Times New Roman" pitchFamily="18" charset="0"/>
              </a:rPr>
              <a:t>Test Plan Contents  </a:t>
            </a:r>
            <a:r>
              <a:rPr lang="en-US" sz="2600" dirty="0">
                <a:latin typeface="Times New Roman" pitchFamily="18" charset="0"/>
                <a:cs typeface="Times New Roman" pitchFamily="18" charset="0"/>
              </a:rPr>
              <a:t>(IEEE 829 format-tailored )</a:t>
            </a:r>
          </a:p>
        </p:txBody>
      </p:sp>
      <p:sp>
        <p:nvSpPr>
          <p:cNvPr id="13315" name="Rectangle 3"/>
          <p:cNvSpPr>
            <a:spLocks noGrp="1" noChangeArrowheads="1"/>
          </p:cNvSpPr>
          <p:nvPr>
            <p:ph type="body" sz="half" idx="1"/>
          </p:nvPr>
        </p:nvSpPr>
        <p:spPr>
          <a:xfrm>
            <a:off x="381000" y="1295400"/>
            <a:ext cx="3810000" cy="4530725"/>
          </a:xfrm>
        </p:spPr>
        <p:txBody>
          <a:bodyPr/>
          <a:lstStyle/>
          <a:p>
            <a:pPr marL="533400" indent="-533400" eaLnBrk="1" hangingPunct="1">
              <a:buClr>
                <a:schemeClr val="tx2"/>
              </a:buClr>
              <a:buFont typeface="Wingdings" pitchFamily="2" charset="2"/>
              <a:buAutoNum type="arabicPeriod"/>
              <a:defRPr/>
            </a:pPr>
            <a:r>
              <a:rPr lang="en-US" sz="2000" dirty="0"/>
              <a:t>Introduction </a:t>
            </a:r>
          </a:p>
          <a:p>
            <a:pPr marL="533400" indent="-533400" eaLnBrk="1" hangingPunct="1">
              <a:buClr>
                <a:schemeClr val="tx2"/>
              </a:buClr>
              <a:buFont typeface="Wingdings" pitchFamily="2" charset="2"/>
              <a:buAutoNum type="arabicPeriod"/>
              <a:defRPr/>
            </a:pPr>
            <a:r>
              <a:rPr lang="en-US" sz="2000" dirty="0"/>
              <a:t>Test Items</a:t>
            </a:r>
          </a:p>
          <a:p>
            <a:pPr marL="533400" indent="-533400" eaLnBrk="1" hangingPunct="1">
              <a:buClr>
                <a:schemeClr val="tx2"/>
              </a:buClr>
              <a:buFont typeface="Wingdings" pitchFamily="2" charset="2"/>
              <a:buAutoNum type="arabicPeriod"/>
              <a:defRPr/>
            </a:pPr>
            <a:r>
              <a:rPr lang="en-US" sz="2000" dirty="0"/>
              <a:t>Features to be Tested </a:t>
            </a:r>
          </a:p>
          <a:p>
            <a:pPr marL="533400" indent="-533400" eaLnBrk="1" hangingPunct="1">
              <a:buClr>
                <a:schemeClr val="tx2"/>
              </a:buClr>
              <a:buFont typeface="Wingdings" pitchFamily="2" charset="2"/>
              <a:buAutoNum type="arabicPeriod"/>
              <a:defRPr/>
            </a:pPr>
            <a:r>
              <a:rPr lang="en-US" sz="2000" dirty="0"/>
              <a:t>Features not to be Tested </a:t>
            </a:r>
          </a:p>
          <a:p>
            <a:pPr marL="533400" indent="-533400" eaLnBrk="1" hangingPunct="1">
              <a:buClr>
                <a:schemeClr val="tx2"/>
              </a:buClr>
              <a:buFont typeface="Wingdings" pitchFamily="2" charset="2"/>
              <a:buAutoNum type="arabicPeriod"/>
              <a:defRPr/>
            </a:pPr>
            <a:r>
              <a:rPr lang="en-US" sz="2000" dirty="0"/>
              <a:t>Approach </a:t>
            </a:r>
          </a:p>
          <a:p>
            <a:pPr marL="533400" indent="-533400" eaLnBrk="1" hangingPunct="1">
              <a:buClr>
                <a:schemeClr val="tx2"/>
              </a:buClr>
              <a:buFont typeface="Wingdings" pitchFamily="2" charset="2"/>
              <a:buAutoNum type="arabicPeriod"/>
              <a:defRPr/>
            </a:pPr>
            <a:r>
              <a:rPr lang="en-US" sz="2000" dirty="0"/>
              <a:t>Item Pass/Fail Criteria </a:t>
            </a:r>
          </a:p>
          <a:p>
            <a:pPr marL="533400" indent="-533400" eaLnBrk="1" hangingPunct="1">
              <a:buClr>
                <a:schemeClr val="tx2"/>
              </a:buClr>
              <a:buFont typeface="Wingdings" pitchFamily="2" charset="2"/>
              <a:buAutoNum type="arabicPeriod"/>
              <a:defRPr/>
            </a:pPr>
            <a:r>
              <a:rPr lang="en-US" sz="2000" dirty="0"/>
              <a:t>Suspension Criteria and Resumption Requirements </a:t>
            </a:r>
          </a:p>
        </p:txBody>
      </p:sp>
      <p:sp>
        <p:nvSpPr>
          <p:cNvPr id="9220" name="Rectangle 5"/>
          <p:cNvSpPr>
            <a:spLocks noGrp="1" noChangeArrowheads="1"/>
          </p:cNvSpPr>
          <p:nvPr>
            <p:ph type="body" sz="half" idx="2"/>
          </p:nvPr>
        </p:nvSpPr>
        <p:spPr>
          <a:xfrm>
            <a:off x="4648200" y="1295400"/>
            <a:ext cx="3810000" cy="4530725"/>
          </a:xfrm>
        </p:spPr>
        <p:txBody>
          <a:bodyPr/>
          <a:lstStyle/>
          <a:p>
            <a:pPr marL="457200" indent="-457200" eaLnBrk="1" hangingPunct="1">
              <a:buClr>
                <a:schemeClr val="tx2"/>
              </a:buClr>
              <a:buFont typeface="Wingdings" pitchFamily="2" charset="2"/>
              <a:buAutoNum type="arabicPeriod" startAt="11"/>
            </a:pPr>
            <a:r>
              <a:rPr lang="en-US" sz="2000" dirty="0"/>
              <a:t>Test Deliverables </a:t>
            </a:r>
          </a:p>
          <a:p>
            <a:pPr marL="457200" indent="-457200" eaLnBrk="1" hangingPunct="1">
              <a:buClr>
                <a:schemeClr val="tx2"/>
              </a:buClr>
              <a:buFont typeface="Wingdings" pitchFamily="2" charset="2"/>
              <a:buAutoNum type="arabicPeriod" startAt="11"/>
            </a:pPr>
            <a:r>
              <a:rPr lang="en-US" sz="2000" dirty="0"/>
              <a:t>Environmental Needs </a:t>
            </a:r>
          </a:p>
          <a:p>
            <a:pPr marL="457200" indent="-457200" eaLnBrk="1" hangingPunct="1">
              <a:buClr>
                <a:schemeClr val="tx2"/>
              </a:buClr>
              <a:buFont typeface="Wingdings" pitchFamily="2" charset="2"/>
              <a:buAutoNum type="arabicPeriod" startAt="11"/>
            </a:pPr>
            <a:r>
              <a:rPr lang="en-US" sz="2000" dirty="0"/>
              <a:t>Staffing and Training Needs </a:t>
            </a:r>
          </a:p>
          <a:p>
            <a:pPr marL="457200" indent="-457200" eaLnBrk="1" hangingPunct="1">
              <a:buClr>
                <a:schemeClr val="tx2"/>
              </a:buClr>
              <a:buFont typeface="Wingdings" pitchFamily="2" charset="2"/>
              <a:buAutoNum type="arabicPeriod" startAt="11"/>
            </a:pPr>
            <a:r>
              <a:rPr lang="en-US" sz="2000" dirty="0"/>
              <a:t>Responsibilities </a:t>
            </a:r>
          </a:p>
          <a:p>
            <a:pPr marL="457200" indent="-457200" eaLnBrk="1" hangingPunct="1">
              <a:buClr>
                <a:schemeClr val="tx2"/>
              </a:buClr>
              <a:buFont typeface="Wingdings" pitchFamily="2" charset="2"/>
              <a:buAutoNum type="arabicPeriod" startAt="11"/>
            </a:pPr>
            <a:r>
              <a:rPr lang="en-US" sz="2000" dirty="0"/>
              <a:t>Schedule </a:t>
            </a:r>
          </a:p>
          <a:p>
            <a:pPr marL="457200" indent="-457200" eaLnBrk="1" hangingPunct="1">
              <a:buClr>
                <a:schemeClr val="tx2"/>
              </a:buClr>
              <a:buFont typeface="Wingdings" pitchFamily="2" charset="2"/>
              <a:buAutoNum type="arabicPeriod" startAt="11"/>
            </a:pPr>
            <a:r>
              <a:rPr lang="en-US" sz="2000" dirty="0"/>
              <a:t>Planning Risks and Contingencies </a:t>
            </a:r>
          </a:p>
          <a:p>
            <a:pPr marL="457200" indent="-457200" eaLnBrk="1" hangingPunct="1">
              <a:buClr>
                <a:schemeClr val="tx2"/>
              </a:buClr>
              <a:buFont typeface="Wingdings" pitchFamily="2" charset="2"/>
              <a:buAutoNum type="arabicPeriod" startAt="11"/>
            </a:pPr>
            <a:r>
              <a:rPr lang="en-US" sz="2000" dirty="0"/>
              <a:t>Approvals </a:t>
            </a:r>
          </a:p>
          <a:p>
            <a:pPr marL="457200" indent="-457200" eaLnBrk="1" hangingPunct="1">
              <a:buClr>
                <a:schemeClr val="tx2"/>
              </a:buClr>
              <a:buFont typeface="Wingdings" pitchFamily="2" charset="2"/>
              <a:buAutoNum type="arabicPeriod" startAt="11"/>
            </a:pPr>
            <a:r>
              <a:rPr lang="en-US" sz="2000" dirty="0"/>
              <a:t>Glossary </a:t>
            </a:r>
            <a:endParaRPr lang="en-US" sz="4000" dirty="0"/>
          </a:p>
        </p:txBody>
      </p:sp>
      <p:sp>
        <p:nvSpPr>
          <p:cNvPr id="9221" name="Text Box 6"/>
          <p:cNvSpPr txBox="1">
            <a:spLocks noChangeArrowheads="1"/>
          </p:cNvSpPr>
          <p:nvPr/>
        </p:nvSpPr>
        <p:spPr bwMode="auto">
          <a:xfrm>
            <a:off x="5819775" y="6361113"/>
            <a:ext cx="3111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400">
                <a:solidFill>
                  <a:srgbClr val="9966FF"/>
                </a:solidFill>
              </a:rPr>
              <a:t>http://en.wikipedia.org/wiki/Test_Plan</a:t>
            </a:r>
          </a:p>
        </p:txBody>
      </p:sp>
    </p:spTree>
    <p:extLst>
      <p:ext uri="{BB962C8B-B14F-4D97-AF65-F5344CB8AC3E}">
        <p14:creationId xmlns:p14="http://schemas.microsoft.com/office/powerpoint/2010/main" val="712824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66675" y="152400"/>
            <a:ext cx="9077325" cy="64633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3600" dirty="0">
                <a:solidFill>
                  <a:schemeClr val="tx1"/>
                </a:solidFill>
                <a:latin typeface="Times New Roman" pitchFamily="18" charset="0"/>
                <a:cs typeface="Times New Roman" pitchFamily="18" charset="0"/>
              </a:rPr>
              <a:t>Test Plan Specification Major Items </a:t>
            </a:r>
          </a:p>
        </p:txBody>
      </p:sp>
      <p:sp>
        <p:nvSpPr>
          <p:cNvPr id="4" name="TextBox 3"/>
          <p:cNvSpPr txBox="1"/>
          <p:nvPr/>
        </p:nvSpPr>
        <p:spPr>
          <a:xfrm>
            <a:off x="236539" y="1060450"/>
            <a:ext cx="5983287" cy="3277820"/>
          </a:xfrm>
          <a:prstGeom prst="rect">
            <a:avLst/>
          </a:prstGeom>
          <a:noFill/>
        </p:spPr>
        <p:txBody>
          <a:bodyPr>
            <a:spAutoFit/>
          </a:bodyPr>
          <a:lstStyle/>
          <a:p>
            <a:pPr marL="457200" indent="-457200">
              <a:buFontTx/>
              <a:buAutoNum type="arabicPeriod"/>
              <a:defRPr/>
            </a:pPr>
            <a:r>
              <a:rPr lang="en-US" sz="2700" dirty="0">
                <a:latin typeface="Times New Roman" charset="0"/>
              </a:rPr>
              <a:t>Introduction </a:t>
            </a:r>
          </a:p>
          <a:p>
            <a:pPr marL="914400" lvl="1" indent="-457200">
              <a:buFont typeface="+mj-lt"/>
              <a:buAutoNum type="alphaUcPeriod"/>
              <a:defRPr/>
            </a:pPr>
            <a:r>
              <a:rPr lang="en-US" dirty="0">
                <a:latin typeface="Times New Roman" charset="0"/>
              </a:rPr>
              <a:t>Project Name</a:t>
            </a:r>
          </a:p>
          <a:p>
            <a:pPr marL="1428750" lvl="2" indent="-514350">
              <a:buFont typeface="+mj-lt"/>
              <a:buAutoNum type="romanLcPeriod"/>
              <a:defRPr/>
            </a:pPr>
            <a:r>
              <a:rPr lang="en-US" dirty="0">
                <a:latin typeface="Times New Roman" charset="0"/>
              </a:rPr>
              <a:t>Project Lead</a:t>
            </a:r>
          </a:p>
          <a:p>
            <a:pPr marL="1428750" lvl="2" indent="-514350">
              <a:buFont typeface="+mj-lt"/>
              <a:buAutoNum type="romanLcPeriod"/>
              <a:defRPr/>
            </a:pPr>
            <a:r>
              <a:rPr lang="en-US" dirty="0">
                <a:latin typeface="Times New Roman" charset="0"/>
              </a:rPr>
              <a:t>Project Manager</a:t>
            </a:r>
          </a:p>
          <a:p>
            <a:pPr marL="1428750" lvl="2" indent="-514350">
              <a:buFont typeface="+mj-lt"/>
              <a:buAutoNum type="romanLcPeriod"/>
              <a:defRPr/>
            </a:pPr>
            <a:r>
              <a:rPr lang="en-US" dirty="0">
                <a:latin typeface="Times New Roman" charset="0"/>
              </a:rPr>
              <a:t>Test  Manager</a:t>
            </a:r>
          </a:p>
          <a:p>
            <a:pPr marL="971550" lvl="1" indent="-514350">
              <a:buFont typeface="+mj-lt"/>
              <a:buAutoNum type="alphaUcPeriod"/>
              <a:defRPr/>
            </a:pPr>
            <a:r>
              <a:rPr lang="en-US" dirty="0">
                <a:latin typeface="Times New Roman" charset="0"/>
              </a:rPr>
              <a:t>Test Project Task </a:t>
            </a:r>
          </a:p>
          <a:p>
            <a:pPr marL="1428750" lvl="2" indent="-514350">
              <a:buFont typeface="+mj-lt"/>
              <a:buAutoNum type="romanUcPeriod"/>
              <a:defRPr/>
            </a:pPr>
            <a:r>
              <a:rPr lang="en-US" dirty="0">
                <a:latin typeface="Times New Roman" charset="0"/>
              </a:rPr>
              <a:t>Test case design</a:t>
            </a:r>
          </a:p>
          <a:p>
            <a:pPr marL="1428750" lvl="2" indent="-514350">
              <a:buFont typeface="+mj-lt"/>
              <a:buAutoNum type="romanUcPeriod"/>
              <a:defRPr/>
            </a:pPr>
            <a:r>
              <a:rPr lang="en-US" dirty="0">
                <a:latin typeface="Times New Roman" charset="0"/>
              </a:rPr>
              <a:t>Test personal(Only for manual tests)</a:t>
            </a:r>
          </a:p>
          <a:p>
            <a:pPr marL="1428750" lvl="2" indent="-514350">
              <a:buFont typeface="+mj-lt"/>
              <a:buAutoNum type="romanUcPeriod"/>
              <a:defRPr/>
            </a:pPr>
            <a:r>
              <a:rPr lang="en-US" dirty="0">
                <a:latin typeface="Times New Roman" charset="0"/>
              </a:rPr>
              <a:t>Documentation Review</a:t>
            </a:r>
          </a:p>
          <a:p>
            <a:pPr marL="971550" lvl="1" indent="-514350">
              <a:buFont typeface="+mj-lt"/>
              <a:buAutoNum type="alphaUcPeriod"/>
              <a:defRPr/>
            </a:pPr>
            <a:r>
              <a:rPr lang="en-US" dirty="0">
                <a:latin typeface="Times New Roman" charset="0"/>
              </a:rPr>
              <a:t>Project Overview </a:t>
            </a:r>
          </a:p>
          <a:p>
            <a:pPr marL="1428750" lvl="2" indent="-514350">
              <a:buFont typeface="+mj-lt"/>
              <a:buAutoNum type="romanUcPeriod"/>
              <a:defRPr/>
            </a:pPr>
            <a:r>
              <a:rPr lang="en-US" dirty="0">
                <a:latin typeface="Times New Roman" charset="0"/>
              </a:rPr>
              <a:t>Defect tracking and reporting system </a:t>
            </a:r>
          </a:p>
        </p:txBody>
      </p:sp>
    </p:spTree>
    <p:extLst>
      <p:ext uri="{BB962C8B-B14F-4D97-AF65-F5344CB8AC3E}">
        <p14:creationId xmlns:p14="http://schemas.microsoft.com/office/powerpoint/2010/main" val="1854131607"/>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0" y="68759"/>
            <a:ext cx="8897938" cy="76944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400" dirty="0">
                <a:solidFill>
                  <a:schemeClr val="tx1"/>
                </a:solidFill>
              </a:rPr>
              <a:t>Test Plan Specification Major Items </a:t>
            </a:r>
          </a:p>
        </p:txBody>
      </p:sp>
      <p:sp>
        <p:nvSpPr>
          <p:cNvPr id="6147" name="TextBox 3"/>
          <p:cNvSpPr txBox="1">
            <a:spLocks noChangeArrowheads="1"/>
          </p:cNvSpPr>
          <p:nvPr/>
        </p:nvSpPr>
        <p:spPr bwMode="auto">
          <a:xfrm>
            <a:off x="350839" y="1149350"/>
            <a:ext cx="78644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971550" indent="-514350">
              <a:defRPr sz="2400">
                <a:solidFill>
                  <a:schemeClr val="tx1"/>
                </a:solidFill>
                <a:latin typeface="Times New Roman" panose="02020603050405020304" pitchFamily="18" charset="0"/>
              </a:defRPr>
            </a:lvl2pPr>
            <a:lvl3pPr marL="1428750" indent="-514350">
              <a:defRPr sz="2400">
                <a:solidFill>
                  <a:schemeClr val="tx1"/>
                </a:solidFill>
                <a:latin typeface="Times New Roman" panose="02020603050405020304" pitchFamily="18" charset="0"/>
              </a:defRPr>
            </a:lvl3pPr>
            <a:lvl4pPr marL="1885950" indent="-51435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 </a:t>
            </a:r>
            <a:r>
              <a:rPr lang="en-US" altLang="en-US" sz="2700"/>
              <a:t>Testing Outline </a:t>
            </a:r>
          </a:p>
          <a:p>
            <a:pPr lvl="1">
              <a:lnSpc>
                <a:spcPct val="150000"/>
              </a:lnSpc>
              <a:buFont typeface="Avant Garde" charset="0"/>
              <a:buAutoNum type="alphaUcPeriod"/>
            </a:pPr>
            <a:r>
              <a:rPr lang="en-US" altLang="en-US"/>
              <a:t>Item to be tested </a:t>
            </a:r>
          </a:p>
          <a:p>
            <a:pPr lvl="1">
              <a:lnSpc>
                <a:spcPct val="150000"/>
              </a:lnSpc>
              <a:buFont typeface="Avant Garde" charset="0"/>
              <a:buAutoNum type="alphaUcPeriod"/>
            </a:pPr>
            <a:r>
              <a:rPr lang="en-US" altLang="en-US"/>
              <a:t>Item Not to be tested </a:t>
            </a:r>
          </a:p>
          <a:p>
            <a:pPr lvl="1">
              <a:lnSpc>
                <a:spcPct val="150000"/>
              </a:lnSpc>
              <a:buFont typeface="Avant Garde" charset="0"/>
              <a:buAutoNum type="alphaUcPeriod"/>
            </a:pPr>
            <a:r>
              <a:rPr lang="en-US" altLang="en-US"/>
              <a:t>Standards/Reference material </a:t>
            </a:r>
          </a:p>
          <a:p>
            <a:pPr lvl="1">
              <a:lnSpc>
                <a:spcPct val="150000"/>
              </a:lnSpc>
              <a:buFont typeface="Avant Garde" charset="0"/>
              <a:buAutoNum type="alphaUcPeriod"/>
            </a:pPr>
            <a:r>
              <a:rPr lang="en-US" altLang="en-US"/>
              <a:t>Test Environment</a:t>
            </a:r>
          </a:p>
          <a:p>
            <a:pPr lvl="2">
              <a:lnSpc>
                <a:spcPct val="150000"/>
              </a:lnSpc>
              <a:buFont typeface="Avant Garde" charset="0"/>
              <a:buAutoNum type="alphaLcPeriod"/>
            </a:pPr>
            <a:r>
              <a:rPr lang="en-US" altLang="en-US"/>
              <a:t>System Requirements</a:t>
            </a:r>
          </a:p>
          <a:p>
            <a:pPr lvl="3">
              <a:lnSpc>
                <a:spcPct val="150000"/>
              </a:lnSpc>
              <a:buFont typeface="Avant Garde" charset="0"/>
              <a:buAutoNum type="romanUcPeriod"/>
            </a:pPr>
            <a:r>
              <a:rPr lang="en-US" altLang="en-US"/>
              <a:t>Hardware Interface Requirements </a:t>
            </a:r>
          </a:p>
          <a:p>
            <a:pPr lvl="3">
              <a:lnSpc>
                <a:spcPct val="150000"/>
              </a:lnSpc>
              <a:buFont typeface="Avant Garde" charset="0"/>
              <a:buAutoNum type="romanUcPeriod"/>
            </a:pPr>
            <a:r>
              <a:rPr lang="en-US" altLang="en-US"/>
              <a:t> Software Interface Requirements </a:t>
            </a:r>
          </a:p>
          <a:p>
            <a:pPr lvl="3">
              <a:lnSpc>
                <a:spcPct val="150000"/>
              </a:lnSpc>
              <a:buFont typeface="Avant Garde" charset="0"/>
              <a:buAutoNum type="romanUcPeriod"/>
            </a:pPr>
            <a:r>
              <a:rPr lang="en-US" altLang="en-US"/>
              <a:t>Communication Interface Requirements </a:t>
            </a:r>
          </a:p>
        </p:txBody>
      </p:sp>
    </p:spTree>
    <p:extLst>
      <p:ext uri="{BB962C8B-B14F-4D97-AF65-F5344CB8AC3E}">
        <p14:creationId xmlns:p14="http://schemas.microsoft.com/office/powerpoint/2010/main" val="2830862593"/>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t>Srihari Techsoft</a:t>
            </a:r>
          </a:p>
        </p:txBody>
      </p:sp>
      <p:graphicFrame>
        <p:nvGraphicFramePr>
          <p:cNvPr id="116738" name="Group 2"/>
          <p:cNvGraphicFramePr>
            <a:graphicFrameLocks noGrp="1"/>
          </p:cNvGraphicFramePr>
          <p:nvPr>
            <p:ph type="tbl" idx="1"/>
          </p:nvPr>
        </p:nvGraphicFramePr>
        <p:xfrm>
          <a:off x="304800" y="1066800"/>
          <a:ext cx="8229600" cy="4656456"/>
        </p:xfrm>
        <a:graphic>
          <a:graphicData uri="http://schemas.openxmlformats.org/drawingml/2006/table">
            <a:tbl>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838200">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Developer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Methods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White Box testing techniques</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Test Coverage techniques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188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Tools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Debug</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Re-structure</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Code Analyzers</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Path/statement coverage 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a:solidFill>
                            <a:schemeClr val="tx1"/>
                          </a:solidFill>
                          <a:latin typeface="Times New Roman" pitchFamily="18" charset="0"/>
                          <a:ea typeface="+mn-ea"/>
                          <a:cs typeface="+mn-cs"/>
                        </a:rPr>
                        <a:t>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Testing Methodology</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400" b="1" kern="1200" dirty="0">
                          <a:solidFill>
                            <a:schemeClr val="tx1"/>
                          </a:solidFill>
                          <a:latin typeface="Times New Roman" pitchFamily="18" charset="0"/>
                          <a:ea typeface="+mn-ea"/>
                          <a:cs typeface="+mn-cs"/>
                        </a:rPr>
                        <a:t>Effective use of tools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6485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17462" y="762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rPr>
              <a:t>Test Plan Specification Major Items </a:t>
            </a:r>
          </a:p>
        </p:txBody>
      </p:sp>
      <p:sp>
        <p:nvSpPr>
          <p:cNvPr id="4" name="TextBox 3"/>
          <p:cNvSpPr txBox="1"/>
          <p:nvPr/>
        </p:nvSpPr>
        <p:spPr>
          <a:xfrm>
            <a:off x="350839" y="1149351"/>
            <a:ext cx="7864475" cy="3877985"/>
          </a:xfrm>
          <a:prstGeom prst="rect">
            <a:avLst/>
          </a:prstGeom>
          <a:noFill/>
        </p:spPr>
        <p:txBody>
          <a:bodyPr>
            <a:spAutoFit/>
          </a:bodyPr>
          <a:lstStyle/>
          <a:p>
            <a:pPr>
              <a:defRPr/>
            </a:pPr>
            <a:r>
              <a:rPr lang="en-US" dirty="0">
                <a:latin typeface="Times New Roman" charset="0"/>
              </a:rPr>
              <a:t>E. Test Environment/System Requirements</a:t>
            </a:r>
          </a:p>
          <a:p>
            <a:pPr marL="857250" lvl="1" indent="-400050">
              <a:lnSpc>
                <a:spcPct val="150000"/>
              </a:lnSpc>
              <a:buFont typeface="+mj-lt"/>
              <a:buAutoNum type="romanUcPeriod"/>
              <a:defRPr/>
            </a:pPr>
            <a:r>
              <a:rPr lang="en-US" sz="2000" dirty="0">
                <a:latin typeface="Times New Roman" charset="0"/>
              </a:rPr>
              <a:t>Hardware Interface Requirements </a:t>
            </a:r>
          </a:p>
          <a:p>
            <a:pPr marL="971550" lvl="1" indent="-514350">
              <a:lnSpc>
                <a:spcPct val="150000"/>
              </a:lnSpc>
              <a:buFont typeface="+mj-lt"/>
              <a:buAutoNum type="romanUcPeriod"/>
              <a:defRPr/>
            </a:pPr>
            <a:endParaRPr lang="en-US" dirty="0">
              <a:latin typeface="Times New Roman" charset="0"/>
            </a:endParaRPr>
          </a:p>
          <a:p>
            <a:pPr marL="971550" lvl="1" indent="-514350">
              <a:lnSpc>
                <a:spcPct val="150000"/>
              </a:lnSpc>
              <a:buFont typeface="+mj-lt"/>
              <a:buAutoNum type="romanUcPeriod"/>
              <a:defRPr/>
            </a:pPr>
            <a:endParaRPr lang="en-US" dirty="0">
              <a:latin typeface="Times New Roman" charset="0"/>
            </a:endParaRPr>
          </a:p>
          <a:p>
            <a:pPr marL="971550" lvl="1" indent="-514350">
              <a:lnSpc>
                <a:spcPct val="150000"/>
              </a:lnSpc>
              <a:buFont typeface="+mj-lt"/>
              <a:buAutoNum type="romanUcPeriod"/>
              <a:defRPr/>
            </a:pPr>
            <a:r>
              <a:rPr lang="en-US" sz="2000" dirty="0">
                <a:latin typeface="Times New Roman" charset="0"/>
              </a:rPr>
              <a:t>Software Interface Requirements </a:t>
            </a:r>
          </a:p>
          <a:p>
            <a:pPr marL="971550" lvl="1" indent="-514350">
              <a:lnSpc>
                <a:spcPct val="150000"/>
              </a:lnSpc>
              <a:buFont typeface="+mj-lt"/>
              <a:buAutoNum type="romanUcPeriod"/>
              <a:defRPr/>
            </a:pPr>
            <a:endParaRPr lang="en-US" dirty="0">
              <a:latin typeface="Times New Roman" charset="0"/>
            </a:endParaRPr>
          </a:p>
          <a:p>
            <a:pPr marL="971550" lvl="1" indent="-514350">
              <a:lnSpc>
                <a:spcPct val="150000"/>
              </a:lnSpc>
              <a:buFont typeface="+mj-lt"/>
              <a:buAutoNum type="romanUcPeriod"/>
              <a:defRPr/>
            </a:pPr>
            <a:endParaRPr lang="en-US" sz="2000" dirty="0">
              <a:latin typeface="Times New Roman" charset="0"/>
            </a:endParaRPr>
          </a:p>
          <a:p>
            <a:pPr marL="971550" lvl="1" indent="-514350">
              <a:lnSpc>
                <a:spcPct val="150000"/>
              </a:lnSpc>
              <a:buFont typeface="+mj-lt"/>
              <a:buAutoNum type="romanUcPeriod"/>
              <a:defRPr/>
            </a:pPr>
            <a:r>
              <a:rPr lang="en-US" sz="2000" dirty="0">
                <a:latin typeface="Times New Roman" charset="0"/>
              </a:rPr>
              <a:t>Communication Interface Requirements</a:t>
            </a:r>
          </a:p>
          <a:p>
            <a:pPr lvl="1">
              <a:lnSpc>
                <a:spcPct val="150000"/>
              </a:lnSpc>
              <a:defRPr/>
            </a:pPr>
            <a:r>
              <a:rPr lang="en-US" dirty="0">
                <a:latin typeface="Times New Roman"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536197851"/>
              </p:ext>
            </p:extLst>
          </p:nvPr>
        </p:nvGraphicFramePr>
        <p:xfrm>
          <a:off x="1881186" y="1917115"/>
          <a:ext cx="6911975" cy="963613"/>
        </p:xfrm>
        <a:graphic>
          <a:graphicData uri="http://schemas.openxmlformats.org/drawingml/2006/table">
            <a:tbl>
              <a:tblPr firstRow="1" firstCol="1" lastRow="1" lastCol="1" bandRow="1" bandCol="1">
                <a:tableStyleId>{5C22544A-7EE6-4342-B048-85BDC9FD1C3A}</a:tableStyleId>
              </a:tblPr>
              <a:tblGrid>
                <a:gridCol w="465976">
                  <a:extLst>
                    <a:ext uri="{9D8B030D-6E8A-4147-A177-3AD203B41FA5}">
                      <a16:colId xmlns:a16="http://schemas.microsoft.com/office/drawing/2014/main" val="20000"/>
                    </a:ext>
                  </a:extLst>
                </a:gridCol>
                <a:gridCol w="3494010">
                  <a:extLst>
                    <a:ext uri="{9D8B030D-6E8A-4147-A177-3AD203B41FA5}">
                      <a16:colId xmlns:a16="http://schemas.microsoft.com/office/drawing/2014/main" val="20001"/>
                    </a:ext>
                  </a:extLst>
                </a:gridCol>
                <a:gridCol w="2015993">
                  <a:extLst>
                    <a:ext uri="{9D8B030D-6E8A-4147-A177-3AD203B41FA5}">
                      <a16:colId xmlns:a16="http://schemas.microsoft.com/office/drawing/2014/main" val="20002"/>
                    </a:ext>
                  </a:extLst>
                </a:gridCol>
                <a:gridCol w="935996">
                  <a:extLst>
                    <a:ext uri="{9D8B030D-6E8A-4147-A177-3AD203B41FA5}">
                      <a16:colId xmlns:a16="http://schemas.microsoft.com/office/drawing/2014/main" val="20003"/>
                    </a:ext>
                  </a:extLst>
                </a:gridCol>
              </a:tblGrid>
              <a:tr h="385445">
                <a:tc>
                  <a:txBody>
                    <a:bodyPr/>
                    <a:lstStyle/>
                    <a:p>
                      <a:pPr marL="0" marR="0" algn="ctr">
                        <a:lnSpc>
                          <a:spcPct val="115000"/>
                        </a:lnSpc>
                        <a:spcBef>
                          <a:spcPts val="300"/>
                        </a:spcBef>
                        <a:spcAft>
                          <a:spcPts val="300"/>
                        </a:spcAft>
                      </a:pPr>
                      <a:r>
                        <a:rPr lang="en-US" sz="1100" dirty="0">
                          <a:effectLst/>
                        </a:rPr>
                        <a:t>ID #</a:t>
                      </a:r>
                      <a:endParaRPr lang="en-US" sz="1100" dirty="0">
                        <a:effectLst/>
                        <a:latin typeface="Calibri"/>
                        <a:ea typeface="Times New Roman"/>
                        <a:cs typeface="Times New Roman"/>
                      </a:endParaRPr>
                    </a:p>
                  </a:txBody>
                  <a:tcPr marL="68572" marR="68572" marT="0" marB="0" anchor="b"/>
                </a:tc>
                <a:tc>
                  <a:txBody>
                    <a:bodyPr/>
                    <a:lstStyle/>
                    <a:p>
                      <a:pPr marL="0" marR="0" algn="ctr">
                        <a:lnSpc>
                          <a:spcPct val="115000"/>
                        </a:lnSpc>
                        <a:spcBef>
                          <a:spcPts val="300"/>
                        </a:spcBef>
                        <a:spcAft>
                          <a:spcPts val="300"/>
                        </a:spcAft>
                      </a:pPr>
                      <a:r>
                        <a:rPr lang="en-US" sz="1100" dirty="0">
                          <a:effectLst/>
                        </a:rPr>
                        <a:t>Hardware Component</a:t>
                      </a:r>
                      <a:endParaRPr lang="en-US" sz="1100" dirty="0">
                        <a:effectLst/>
                        <a:latin typeface="Calibri"/>
                        <a:ea typeface="Times New Roman"/>
                        <a:cs typeface="Times New Roman"/>
                      </a:endParaRPr>
                    </a:p>
                  </a:txBody>
                  <a:tcPr marL="68572" marR="68572" marT="0" marB="0" anchor="b"/>
                </a:tc>
                <a:tc>
                  <a:txBody>
                    <a:bodyPr/>
                    <a:lstStyle/>
                    <a:p>
                      <a:pPr marL="0" marR="0" algn="ctr">
                        <a:lnSpc>
                          <a:spcPct val="115000"/>
                        </a:lnSpc>
                        <a:spcBef>
                          <a:spcPts val="300"/>
                        </a:spcBef>
                        <a:spcAft>
                          <a:spcPts val="300"/>
                        </a:spcAft>
                      </a:pPr>
                      <a:r>
                        <a:rPr lang="en-US" sz="1100" dirty="0">
                          <a:effectLst/>
                        </a:rPr>
                        <a:t>Requirement</a:t>
                      </a:r>
                      <a:endParaRPr lang="en-US" sz="1100" dirty="0">
                        <a:effectLst/>
                        <a:latin typeface="Calibri"/>
                        <a:ea typeface="Times New Roman"/>
                        <a:cs typeface="Times New Roman"/>
                      </a:endParaRPr>
                    </a:p>
                  </a:txBody>
                  <a:tcPr marL="68572" marR="68572" marT="0" marB="0" anchor="b"/>
                </a:tc>
                <a:tc>
                  <a:txBody>
                    <a:bodyPr/>
                    <a:lstStyle/>
                    <a:p>
                      <a:pPr marL="0" marR="0" algn="ctr">
                        <a:lnSpc>
                          <a:spcPct val="115000"/>
                        </a:lnSpc>
                        <a:spcBef>
                          <a:spcPts val="300"/>
                        </a:spcBef>
                        <a:spcAft>
                          <a:spcPts val="300"/>
                        </a:spcAft>
                      </a:pPr>
                      <a:r>
                        <a:rPr lang="en-US" sz="1100">
                          <a:effectLst/>
                        </a:rPr>
                        <a:t>Reference / Location</a:t>
                      </a:r>
                      <a:endParaRPr lang="en-US" sz="1100">
                        <a:effectLst/>
                        <a:latin typeface="Calibri"/>
                        <a:ea typeface="Times New Roman"/>
                        <a:cs typeface="Times New Roman"/>
                      </a:endParaRPr>
                    </a:p>
                  </a:txBody>
                  <a:tcPr marL="68572" marR="68572" marT="0" marB="0" anchor="b"/>
                </a:tc>
                <a:extLst>
                  <a:ext uri="{0D108BD9-81ED-4DB2-BD59-A6C34878D82A}">
                    <a16:rowId xmlns:a16="http://schemas.microsoft.com/office/drawing/2014/main" val="10000"/>
                  </a:ext>
                </a:extLst>
              </a:tr>
              <a:tr h="192723">
                <a:tc>
                  <a:txBody>
                    <a:bodyPr/>
                    <a:lstStyle/>
                    <a:p>
                      <a:pPr marL="342900" marR="0" lvl="0" indent="-342900">
                        <a:lnSpc>
                          <a:spcPct val="115000"/>
                        </a:lnSpc>
                        <a:spcBef>
                          <a:spcPts val="300"/>
                        </a:spcBef>
                        <a:spcAft>
                          <a:spcPts val="300"/>
                        </a:spcAft>
                        <a:buSzPts val="1000"/>
                        <a:buFont typeface="Arial Narrow"/>
                        <a:buAutoNum type="arabicPeriod"/>
                        <a:tabLst>
                          <a:tab pos="457200" algn="l"/>
                        </a:tabLst>
                      </a:pPr>
                      <a:r>
                        <a:rPr lang="en-US" sz="1100">
                          <a:effectLst/>
                        </a:rPr>
                        <a:t> </a:t>
                      </a:r>
                      <a:endParaRPr lang="en-US" sz="110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a:effectLst/>
                        </a:rPr>
                        <a:t>DMZ Server (for Public Interface / Web Server)</a:t>
                      </a:r>
                      <a:endParaRPr lang="en-US" sz="110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a:effectLst/>
                        </a:rPr>
                        <a:t>2 CPU, 4 GB Memory</a:t>
                      </a:r>
                      <a:endParaRPr lang="en-US" sz="110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a:effectLst/>
                        </a:rPr>
                        <a:t> </a:t>
                      </a:r>
                      <a:endParaRPr lang="en-US" sz="1100">
                        <a:effectLst/>
                        <a:latin typeface="Calibri"/>
                        <a:ea typeface="Times New Roman"/>
                        <a:cs typeface="Times New Roman"/>
                      </a:endParaRPr>
                    </a:p>
                  </a:txBody>
                  <a:tcPr marL="68572" marR="68572" marT="0" marB="0"/>
                </a:tc>
                <a:extLst>
                  <a:ext uri="{0D108BD9-81ED-4DB2-BD59-A6C34878D82A}">
                    <a16:rowId xmlns:a16="http://schemas.microsoft.com/office/drawing/2014/main" val="10001"/>
                  </a:ext>
                </a:extLst>
              </a:tr>
              <a:tr h="385445">
                <a:tc>
                  <a:txBody>
                    <a:bodyPr/>
                    <a:lstStyle/>
                    <a:p>
                      <a:pPr marL="0" marR="0" lvl="0" indent="0">
                        <a:lnSpc>
                          <a:spcPct val="115000"/>
                        </a:lnSpc>
                        <a:spcBef>
                          <a:spcPts val="300"/>
                        </a:spcBef>
                        <a:spcAft>
                          <a:spcPts val="300"/>
                        </a:spcAft>
                        <a:buSzPts val="1000"/>
                        <a:buFont typeface="Arial Narrow"/>
                        <a:buNone/>
                        <a:tabLst>
                          <a:tab pos="457200" algn="l"/>
                        </a:tabLst>
                      </a:pPr>
                      <a:r>
                        <a:rPr lang="en-US" sz="1100" dirty="0">
                          <a:effectLst/>
                        </a:rPr>
                        <a:t>2. </a:t>
                      </a:r>
                      <a:endParaRPr lang="en-US" sz="1100" dirty="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a:effectLst/>
                        </a:rPr>
                        <a:t>Internal Box (Service API, DB &amp; Others)</a:t>
                      </a:r>
                      <a:endParaRPr lang="en-US" sz="110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a:effectLst/>
                        </a:rPr>
                        <a:t>2 CPU, 4GB Memory, 300 GB storage</a:t>
                      </a:r>
                      <a:endParaRPr lang="en-US" sz="1100">
                        <a:effectLst/>
                        <a:latin typeface="Calibri"/>
                        <a:ea typeface="Times New Roman"/>
                        <a:cs typeface="Times New Roman"/>
                      </a:endParaRPr>
                    </a:p>
                  </a:txBody>
                  <a:tcPr marL="68572" marR="68572" marT="0" marB="0"/>
                </a:tc>
                <a:tc>
                  <a:txBody>
                    <a:bodyPr/>
                    <a:lstStyle/>
                    <a:p>
                      <a:pPr marL="0" marR="0">
                        <a:lnSpc>
                          <a:spcPct val="115000"/>
                        </a:lnSpc>
                        <a:spcBef>
                          <a:spcPts val="300"/>
                        </a:spcBef>
                        <a:spcAft>
                          <a:spcPts val="300"/>
                        </a:spcAft>
                      </a:pPr>
                      <a:r>
                        <a:rPr lang="en-US" sz="1100" dirty="0">
                          <a:effectLst/>
                        </a:rPr>
                        <a:t> </a:t>
                      </a:r>
                      <a:endParaRPr lang="en-US" sz="1100" dirty="0">
                        <a:effectLst/>
                        <a:latin typeface="Calibri"/>
                        <a:ea typeface="Times New Roman"/>
                        <a:cs typeface="Times New Roman"/>
                      </a:endParaRPr>
                    </a:p>
                  </a:txBody>
                  <a:tcPr marL="68572" marR="68572"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48552791"/>
              </p:ext>
            </p:extLst>
          </p:nvPr>
        </p:nvGraphicFramePr>
        <p:xfrm>
          <a:off x="1853051" y="3219073"/>
          <a:ext cx="6899275" cy="858837"/>
        </p:xfrm>
        <a:graphic>
          <a:graphicData uri="http://schemas.openxmlformats.org/drawingml/2006/table">
            <a:tbl>
              <a:tblPr firstRow="1" firstCol="1" lastRow="1" lastCol="1" bandRow="1" bandCol="1">
                <a:tableStyleId>{5C22544A-7EE6-4342-B048-85BDC9FD1C3A}</a:tableStyleId>
              </a:tblPr>
              <a:tblGrid>
                <a:gridCol w="722596">
                  <a:extLst>
                    <a:ext uri="{9D8B030D-6E8A-4147-A177-3AD203B41FA5}">
                      <a16:colId xmlns:a16="http://schemas.microsoft.com/office/drawing/2014/main" val="20000"/>
                    </a:ext>
                  </a:extLst>
                </a:gridCol>
                <a:gridCol w="2143309">
                  <a:extLst>
                    <a:ext uri="{9D8B030D-6E8A-4147-A177-3AD203B41FA5}">
                      <a16:colId xmlns:a16="http://schemas.microsoft.com/office/drawing/2014/main" val="20001"/>
                    </a:ext>
                  </a:extLst>
                </a:gridCol>
                <a:gridCol w="1989672">
                  <a:extLst>
                    <a:ext uri="{9D8B030D-6E8A-4147-A177-3AD203B41FA5}">
                      <a16:colId xmlns:a16="http://schemas.microsoft.com/office/drawing/2014/main" val="20002"/>
                    </a:ext>
                  </a:extLst>
                </a:gridCol>
                <a:gridCol w="2043698">
                  <a:extLst>
                    <a:ext uri="{9D8B030D-6E8A-4147-A177-3AD203B41FA5}">
                      <a16:colId xmlns:a16="http://schemas.microsoft.com/office/drawing/2014/main" val="20003"/>
                    </a:ext>
                  </a:extLst>
                </a:gridCol>
              </a:tblGrid>
              <a:tr h="223272">
                <a:tc>
                  <a:txBody>
                    <a:bodyPr/>
                    <a:lstStyle/>
                    <a:p>
                      <a:pPr marL="228600" marR="0" indent="-228600" algn="ctr">
                        <a:lnSpc>
                          <a:spcPct val="115000"/>
                        </a:lnSpc>
                        <a:spcBef>
                          <a:spcPts val="300"/>
                        </a:spcBef>
                        <a:spcAft>
                          <a:spcPts val="300"/>
                        </a:spcAft>
                        <a:buFont typeface="+mj-lt"/>
                        <a:buAutoNum type="arabicPeriod"/>
                      </a:pPr>
                      <a:r>
                        <a:rPr lang="en-US" sz="1100" dirty="0">
                          <a:effectLst/>
                        </a:rPr>
                        <a:t>ID #</a:t>
                      </a:r>
                      <a:endParaRPr lang="en-US" sz="1100" dirty="0">
                        <a:effectLst/>
                        <a:latin typeface="Calibri"/>
                        <a:ea typeface="Times New Roman"/>
                        <a:cs typeface="Times New Roman"/>
                      </a:endParaRPr>
                    </a:p>
                  </a:txBody>
                  <a:tcPr marL="68574" marR="68574" marT="0" marB="0" anchor="b"/>
                </a:tc>
                <a:tc>
                  <a:txBody>
                    <a:bodyPr/>
                    <a:lstStyle/>
                    <a:p>
                      <a:pPr marL="0" marR="0" algn="ctr">
                        <a:lnSpc>
                          <a:spcPct val="115000"/>
                        </a:lnSpc>
                        <a:spcBef>
                          <a:spcPts val="300"/>
                        </a:spcBef>
                        <a:spcAft>
                          <a:spcPts val="300"/>
                        </a:spcAft>
                      </a:pPr>
                      <a:r>
                        <a:rPr lang="en-US" sz="1100">
                          <a:effectLst/>
                        </a:rPr>
                        <a:t>Software Component</a:t>
                      </a:r>
                      <a:endParaRPr lang="en-US" sz="1100">
                        <a:effectLst/>
                        <a:latin typeface="Calibri"/>
                        <a:ea typeface="Times New Roman"/>
                        <a:cs typeface="Times New Roman"/>
                      </a:endParaRPr>
                    </a:p>
                  </a:txBody>
                  <a:tcPr marL="68574" marR="68574" marT="0" marB="0" anchor="b"/>
                </a:tc>
                <a:tc>
                  <a:txBody>
                    <a:bodyPr/>
                    <a:lstStyle/>
                    <a:p>
                      <a:pPr marL="0" marR="0" algn="ctr">
                        <a:lnSpc>
                          <a:spcPct val="115000"/>
                        </a:lnSpc>
                        <a:spcBef>
                          <a:spcPts val="300"/>
                        </a:spcBef>
                        <a:spcAft>
                          <a:spcPts val="300"/>
                        </a:spcAft>
                      </a:pPr>
                      <a:r>
                        <a:rPr lang="en-US" sz="1100">
                          <a:effectLst/>
                        </a:rPr>
                        <a:t>Requirement</a:t>
                      </a:r>
                      <a:endParaRPr lang="en-US" sz="1100">
                        <a:effectLst/>
                        <a:latin typeface="Calibri"/>
                        <a:ea typeface="Times New Roman"/>
                        <a:cs typeface="Times New Roman"/>
                      </a:endParaRPr>
                    </a:p>
                  </a:txBody>
                  <a:tcPr marL="68574" marR="68574" marT="0" marB="0" anchor="b"/>
                </a:tc>
                <a:tc>
                  <a:txBody>
                    <a:bodyPr/>
                    <a:lstStyle/>
                    <a:p>
                      <a:pPr marL="0" marR="0" algn="ctr">
                        <a:lnSpc>
                          <a:spcPct val="115000"/>
                        </a:lnSpc>
                        <a:spcBef>
                          <a:spcPts val="300"/>
                        </a:spcBef>
                        <a:spcAft>
                          <a:spcPts val="300"/>
                        </a:spcAft>
                      </a:pPr>
                      <a:r>
                        <a:rPr lang="en-US" sz="1100">
                          <a:effectLst/>
                        </a:rPr>
                        <a:t>Reference / Location</a:t>
                      </a:r>
                      <a:endParaRPr lang="en-US" sz="1100">
                        <a:effectLst/>
                        <a:latin typeface="Calibri"/>
                        <a:ea typeface="Times New Roman"/>
                        <a:cs typeface="Times New Roman"/>
                      </a:endParaRPr>
                    </a:p>
                  </a:txBody>
                  <a:tcPr marL="68574" marR="68574" marT="0" marB="0" anchor="b"/>
                </a:tc>
                <a:extLst>
                  <a:ext uri="{0D108BD9-81ED-4DB2-BD59-A6C34878D82A}">
                    <a16:rowId xmlns:a16="http://schemas.microsoft.com/office/drawing/2014/main" val="10000"/>
                  </a:ext>
                </a:extLst>
              </a:tr>
              <a:tr h="211855">
                <a:tc>
                  <a:txBody>
                    <a:bodyPr/>
                    <a:lstStyle/>
                    <a:p>
                      <a:pPr marL="342900" marR="0" lvl="0" indent="-342900">
                        <a:lnSpc>
                          <a:spcPct val="115000"/>
                        </a:lnSpc>
                        <a:spcBef>
                          <a:spcPts val="300"/>
                        </a:spcBef>
                        <a:spcAft>
                          <a:spcPts val="300"/>
                        </a:spcAft>
                        <a:buSzPts val="1000"/>
                        <a:buFont typeface="+mj-lt"/>
                        <a:buAutoNum type="arabicPeriod"/>
                        <a:tabLst>
                          <a:tab pos="457200" algn="l"/>
                        </a:tabLst>
                      </a:pPr>
                      <a:r>
                        <a:rPr lang="en-US" sz="1100" dirty="0">
                          <a:effectLst/>
                        </a:rPr>
                        <a:t> </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dirty="0">
                          <a:effectLst/>
                        </a:rPr>
                        <a:t>Java Development Kit (JDK)</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a:effectLst/>
                        </a:rPr>
                        <a:t>JDK 1.7</a:t>
                      </a:r>
                      <a:endParaRPr lang="en-US" sz="110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a:effectLst/>
                        </a:rPr>
                        <a:t> </a:t>
                      </a:r>
                      <a:endParaRPr lang="en-US" sz="1100">
                        <a:effectLst/>
                        <a:latin typeface="Calibri"/>
                        <a:ea typeface="Times New Roman"/>
                        <a:cs typeface="Times New Roman"/>
                      </a:endParaRPr>
                    </a:p>
                  </a:txBody>
                  <a:tcPr marL="68574" marR="68574" marT="0" marB="0"/>
                </a:tc>
                <a:extLst>
                  <a:ext uri="{0D108BD9-81ED-4DB2-BD59-A6C34878D82A}">
                    <a16:rowId xmlns:a16="http://schemas.microsoft.com/office/drawing/2014/main" val="10001"/>
                  </a:ext>
                </a:extLst>
              </a:tr>
              <a:tr h="211855">
                <a:tc>
                  <a:txBody>
                    <a:bodyPr/>
                    <a:lstStyle/>
                    <a:p>
                      <a:pPr marL="0" marR="0" lvl="0" indent="0">
                        <a:lnSpc>
                          <a:spcPct val="115000"/>
                        </a:lnSpc>
                        <a:spcBef>
                          <a:spcPts val="300"/>
                        </a:spcBef>
                        <a:spcAft>
                          <a:spcPts val="300"/>
                        </a:spcAft>
                        <a:buSzPts val="1000"/>
                        <a:buFont typeface="+mj-lt"/>
                        <a:buNone/>
                        <a:tabLst>
                          <a:tab pos="457200" algn="l"/>
                        </a:tabLst>
                      </a:pPr>
                      <a:r>
                        <a:rPr lang="en-US" sz="1100" dirty="0">
                          <a:effectLst/>
                        </a:rPr>
                        <a:t>2. </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a:effectLst/>
                        </a:rPr>
                        <a:t>Database Server </a:t>
                      </a:r>
                      <a:endParaRPr lang="en-US" sz="110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a:effectLst/>
                        </a:rPr>
                        <a:t>MySQL 5.5</a:t>
                      </a:r>
                      <a:endParaRPr lang="en-US" sz="110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a:effectLst/>
                        </a:rPr>
                        <a:t> </a:t>
                      </a:r>
                      <a:endParaRPr lang="en-US" sz="1100">
                        <a:effectLst/>
                        <a:latin typeface="Calibri"/>
                        <a:ea typeface="Times New Roman"/>
                        <a:cs typeface="Times New Roman"/>
                      </a:endParaRPr>
                    </a:p>
                  </a:txBody>
                  <a:tcPr marL="68574" marR="68574" marT="0" marB="0"/>
                </a:tc>
                <a:extLst>
                  <a:ext uri="{0D108BD9-81ED-4DB2-BD59-A6C34878D82A}">
                    <a16:rowId xmlns:a16="http://schemas.microsoft.com/office/drawing/2014/main" val="10002"/>
                  </a:ext>
                </a:extLst>
              </a:tr>
              <a:tr h="211855">
                <a:tc>
                  <a:txBody>
                    <a:bodyPr/>
                    <a:lstStyle/>
                    <a:p>
                      <a:pPr marL="0" marR="0" lvl="0" indent="0">
                        <a:lnSpc>
                          <a:spcPct val="115000"/>
                        </a:lnSpc>
                        <a:spcBef>
                          <a:spcPts val="300"/>
                        </a:spcBef>
                        <a:spcAft>
                          <a:spcPts val="300"/>
                        </a:spcAft>
                        <a:buSzPts val="1000"/>
                        <a:buFont typeface="+mj-lt"/>
                        <a:buNone/>
                        <a:tabLst>
                          <a:tab pos="457200" algn="l"/>
                        </a:tabLst>
                      </a:pPr>
                      <a:r>
                        <a:rPr lang="en-US" sz="1100" dirty="0">
                          <a:effectLst/>
                          <a:latin typeface="+mn-lt"/>
                          <a:ea typeface="+mn-ea"/>
                          <a:cs typeface="+mn-cs"/>
                        </a:rPr>
                        <a:t>3.</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dirty="0">
                          <a:effectLst/>
                        </a:rPr>
                        <a:t>Web Server</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dirty="0">
                          <a:effectLst/>
                        </a:rPr>
                        <a:t>Glassfish 3.1</a:t>
                      </a:r>
                      <a:endParaRPr lang="en-US" sz="1100" dirty="0">
                        <a:effectLst/>
                        <a:latin typeface="Calibri"/>
                        <a:ea typeface="Times New Roman"/>
                        <a:cs typeface="Times New Roman"/>
                      </a:endParaRPr>
                    </a:p>
                  </a:txBody>
                  <a:tcPr marL="68574" marR="68574" marT="0" marB="0"/>
                </a:tc>
                <a:tc>
                  <a:txBody>
                    <a:bodyPr/>
                    <a:lstStyle/>
                    <a:p>
                      <a:pPr marL="0" marR="0">
                        <a:lnSpc>
                          <a:spcPct val="115000"/>
                        </a:lnSpc>
                        <a:spcBef>
                          <a:spcPts val="300"/>
                        </a:spcBef>
                        <a:spcAft>
                          <a:spcPts val="300"/>
                        </a:spcAft>
                      </a:pPr>
                      <a:r>
                        <a:rPr lang="en-US" sz="1100" dirty="0">
                          <a:effectLst/>
                        </a:rPr>
                        <a:t> </a:t>
                      </a:r>
                      <a:endParaRPr lang="en-US" sz="1100" dirty="0">
                        <a:effectLst/>
                        <a:latin typeface="Calibri"/>
                        <a:ea typeface="Times New Roman"/>
                        <a:cs typeface="Times New Roman"/>
                      </a:endParaRPr>
                    </a:p>
                  </a:txBody>
                  <a:tcPr marL="68574" marR="68574" marT="0" marB="0"/>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76031729"/>
              </p:ext>
            </p:extLst>
          </p:nvPr>
        </p:nvGraphicFramePr>
        <p:xfrm>
          <a:off x="2086768" y="4851336"/>
          <a:ext cx="4278313" cy="512763"/>
        </p:xfrm>
        <a:graphic>
          <a:graphicData uri="http://schemas.openxmlformats.org/drawingml/2006/table">
            <a:tbl>
              <a:tblPr firstRow="1" firstCol="1" lastRow="1" lastCol="1" bandRow="1" bandCol="1">
                <a:tableStyleId>{5C22544A-7EE6-4342-B048-85BDC9FD1C3A}</a:tableStyleId>
              </a:tblPr>
              <a:tblGrid>
                <a:gridCol w="673685">
                  <a:extLst>
                    <a:ext uri="{9D8B030D-6E8A-4147-A177-3AD203B41FA5}">
                      <a16:colId xmlns:a16="http://schemas.microsoft.com/office/drawing/2014/main" val="20000"/>
                    </a:ext>
                  </a:extLst>
                </a:gridCol>
                <a:gridCol w="3604628">
                  <a:extLst>
                    <a:ext uri="{9D8B030D-6E8A-4147-A177-3AD203B41FA5}">
                      <a16:colId xmlns:a16="http://schemas.microsoft.com/office/drawing/2014/main" val="20001"/>
                    </a:ext>
                  </a:extLst>
                </a:gridCol>
              </a:tblGrid>
              <a:tr h="250035">
                <a:tc>
                  <a:txBody>
                    <a:bodyPr/>
                    <a:lstStyle/>
                    <a:p>
                      <a:pPr marL="0" marR="0" algn="ctr">
                        <a:lnSpc>
                          <a:spcPct val="115000"/>
                        </a:lnSpc>
                        <a:spcBef>
                          <a:spcPts val="300"/>
                        </a:spcBef>
                        <a:spcAft>
                          <a:spcPts val="300"/>
                        </a:spcAft>
                      </a:pPr>
                      <a:r>
                        <a:rPr lang="en-US" sz="1000" dirty="0">
                          <a:effectLst/>
                        </a:rPr>
                        <a:t>ID #</a:t>
                      </a:r>
                      <a:endParaRPr lang="en-US" sz="1100" dirty="0">
                        <a:effectLst/>
                        <a:latin typeface="Calibri"/>
                        <a:ea typeface="Times New Roman"/>
                        <a:cs typeface="Times New Roman"/>
                      </a:endParaRPr>
                    </a:p>
                  </a:txBody>
                  <a:tcPr marL="68575" marR="68575" marT="0" marB="0" anchor="b"/>
                </a:tc>
                <a:tc>
                  <a:txBody>
                    <a:bodyPr/>
                    <a:lstStyle/>
                    <a:p>
                      <a:pPr marL="0" marR="0" algn="ctr">
                        <a:lnSpc>
                          <a:spcPct val="115000"/>
                        </a:lnSpc>
                        <a:spcBef>
                          <a:spcPts val="300"/>
                        </a:spcBef>
                        <a:spcAft>
                          <a:spcPts val="300"/>
                        </a:spcAft>
                      </a:pPr>
                      <a:r>
                        <a:rPr lang="en-US" sz="1000" dirty="0">
                          <a:effectLst/>
                        </a:rPr>
                        <a:t>Communication Requirement </a:t>
                      </a:r>
                      <a:endParaRPr lang="en-US" sz="1100" dirty="0">
                        <a:effectLst/>
                        <a:latin typeface="Calibri"/>
                        <a:ea typeface="Times New Roman"/>
                        <a:cs typeface="Times New Roman"/>
                      </a:endParaRPr>
                    </a:p>
                  </a:txBody>
                  <a:tcPr marL="68575" marR="68575" marT="0" marB="0" anchor="b"/>
                </a:tc>
                <a:extLst>
                  <a:ext uri="{0D108BD9-81ED-4DB2-BD59-A6C34878D82A}">
                    <a16:rowId xmlns:a16="http://schemas.microsoft.com/office/drawing/2014/main" val="10000"/>
                  </a:ext>
                </a:extLst>
              </a:tr>
              <a:tr h="262728">
                <a:tc>
                  <a:txBody>
                    <a:bodyPr/>
                    <a:lstStyle/>
                    <a:p>
                      <a:pPr marL="342900" marR="0" lvl="0" indent="-342900">
                        <a:lnSpc>
                          <a:spcPct val="115000"/>
                        </a:lnSpc>
                        <a:spcBef>
                          <a:spcPts val="300"/>
                        </a:spcBef>
                        <a:spcAft>
                          <a:spcPts val="300"/>
                        </a:spcAft>
                        <a:buSzPts val="1000"/>
                        <a:buFont typeface="Arial Narrow"/>
                        <a:buAutoNum type="arabicPeriod"/>
                        <a:tabLst>
                          <a:tab pos="457200" algn="l"/>
                        </a:tabLst>
                      </a:pPr>
                      <a:r>
                        <a:rPr lang="en-US" sz="1000">
                          <a:effectLst/>
                        </a:rPr>
                        <a:t> </a:t>
                      </a:r>
                      <a:endParaRPr lang="en-US" sz="1100">
                        <a:effectLst/>
                        <a:latin typeface="Calibri"/>
                        <a:ea typeface="Times New Roman"/>
                        <a:cs typeface="Times New Roman"/>
                      </a:endParaRPr>
                    </a:p>
                  </a:txBody>
                  <a:tcPr marL="68575" marR="68575" marT="0" marB="0"/>
                </a:tc>
                <a:tc>
                  <a:txBody>
                    <a:bodyPr/>
                    <a:lstStyle/>
                    <a:p>
                      <a:pPr marL="0" marR="0">
                        <a:lnSpc>
                          <a:spcPct val="115000"/>
                        </a:lnSpc>
                        <a:spcBef>
                          <a:spcPts val="300"/>
                        </a:spcBef>
                        <a:spcAft>
                          <a:spcPts val="300"/>
                        </a:spcAft>
                      </a:pPr>
                      <a:r>
                        <a:rPr lang="en-US" sz="1100" dirty="0">
                          <a:effectLst/>
                        </a:rPr>
                        <a:t>Windows Internet Explorer for Admin GUI</a:t>
                      </a:r>
                      <a:endParaRPr lang="en-US" sz="1100" dirty="0">
                        <a:effectLst/>
                        <a:latin typeface="Calibri"/>
                        <a:ea typeface="Times New Roman"/>
                        <a:cs typeface="Times New Roman"/>
                      </a:endParaRPr>
                    </a:p>
                  </a:txBody>
                  <a:tcPr marL="68575" marR="6857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6833119"/>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0" y="0"/>
            <a:ext cx="8897938" cy="76944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400" dirty="0">
                <a:solidFill>
                  <a:schemeClr val="tx1"/>
                </a:solidFill>
              </a:rPr>
              <a:t>Test Plan Specification Major Items </a:t>
            </a:r>
          </a:p>
        </p:txBody>
      </p:sp>
      <p:sp>
        <p:nvSpPr>
          <p:cNvPr id="4" name="TextBox 3"/>
          <p:cNvSpPr txBox="1"/>
          <p:nvPr/>
        </p:nvSpPr>
        <p:spPr>
          <a:xfrm>
            <a:off x="236539" y="996951"/>
            <a:ext cx="8296275" cy="3186113"/>
          </a:xfrm>
          <a:prstGeom prst="rect">
            <a:avLst/>
          </a:prstGeom>
          <a:noFill/>
        </p:spPr>
        <p:txBody>
          <a:bodyPr>
            <a:spAutoFit/>
          </a:bodyPr>
          <a:lstStyle/>
          <a:p>
            <a:pPr>
              <a:lnSpc>
                <a:spcPct val="150000"/>
              </a:lnSpc>
              <a:defRPr/>
            </a:pPr>
            <a:r>
              <a:rPr lang="en-US" sz="2700" dirty="0">
                <a:latin typeface="Times New Roman" charset="0"/>
              </a:rPr>
              <a:t>3 . Testing Scope </a:t>
            </a:r>
          </a:p>
          <a:p>
            <a:pPr marL="914400" lvl="1" indent="-457200">
              <a:lnSpc>
                <a:spcPct val="150000"/>
              </a:lnSpc>
              <a:buFont typeface="+mj-lt"/>
              <a:buAutoNum type="alphaUcPeriod"/>
              <a:defRPr/>
            </a:pPr>
            <a:r>
              <a:rPr lang="en-US" sz="2000" dirty="0">
                <a:latin typeface="Times New Roman" charset="0"/>
              </a:rPr>
              <a:t>Unit , Functional , Integration , Performance , Load </a:t>
            </a:r>
            <a:r>
              <a:rPr lang="en-US" sz="2000" dirty="0" err="1">
                <a:latin typeface="Times New Roman" charset="0"/>
              </a:rPr>
              <a:t>etc</a:t>
            </a:r>
            <a:r>
              <a:rPr lang="en-US" sz="2000" dirty="0">
                <a:latin typeface="Times New Roman" charset="0"/>
              </a:rPr>
              <a:t>  </a:t>
            </a:r>
          </a:p>
          <a:p>
            <a:pPr>
              <a:lnSpc>
                <a:spcPct val="150000"/>
              </a:lnSpc>
              <a:defRPr/>
            </a:pPr>
            <a:r>
              <a:rPr lang="en-US" sz="2700" dirty="0">
                <a:latin typeface="Times New Roman" charset="0"/>
              </a:rPr>
              <a:t>4. Test Schedule and Resources </a:t>
            </a:r>
          </a:p>
          <a:p>
            <a:pPr marL="971550" lvl="1" indent="-514350">
              <a:lnSpc>
                <a:spcPct val="150000"/>
              </a:lnSpc>
              <a:buFont typeface="+mj-lt"/>
              <a:buAutoNum type="alphaUcPeriod"/>
              <a:defRPr/>
            </a:pPr>
            <a:r>
              <a:rPr lang="en-US" sz="2000" dirty="0">
                <a:latin typeface="Times New Roman" charset="0"/>
              </a:rPr>
              <a:t>Major Avidities Schedule</a:t>
            </a:r>
          </a:p>
          <a:p>
            <a:pPr>
              <a:lnSpc>
                <a:spcPct val="150000"/>
              </a:lnSpc>
              <a:defRPr/>
            </a:pPr>
            <a:endParaRPr lang="en-US" sz="2000" dirty="0">
              <a:latin typeface="Times New Roman" charset="0"/>
            </a:endParaRPr>
          </a:p>
          <a:p>
            <a:pPr>
              <a:lnSpc>
                <a:spcPct val="150000"/>
              </a:lnSpc>
              <a:defRPr/>
            </a:pPr>
            <a:endParaRPr lang="en-US" sz="2000" dirty="0">
              <a:latin typeface="Times New Roman" charset="0"/>
            </a:endParaRPr>
          </a:p>
        </p:txBody>
      </p:sp>
      <p:graphicFrame>
        <p:nvGraphicFramePr>
          <p:cNvPr id="2" name="Table 1"/>
          <p:cNvGraphicFramePr>
            <a:graphicFrameLocks noGrp="1"/>
          </p:cNvGraphicFramePr>
          <p:nvPr/>
        </p:nvGraphicFramePr>
        <p:xfrm>
          <a:off x="1331914" y="3284539"/>
          <a:ext cx="7200901" cy="2940049"/>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577341">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242310">
                <a:tc>
                  <a:txBody>
                    <a:bodyPr/>
                    <a:lstStyle/>
                    <a:p>
                      <a:pPr marL="0" marR="0" algn="just">
                        <a:lnSpc>
                          <a:spcPct val="115000"/>
                        </a:lnSpc>
                        <a:spcBef>
                          <a:spcPts val="0"/>
                        </a:spcBef>
                        <a:spcAft>
                          <a:spcPts val="600"/>
                        </a:spcAft>
                      </a:pPr>
                      <a:r>
                        <a:rPr lang="en-US" sz="1200" dirty="0">
                          <a:effectLst/>
                        </a:rPr>
                        <a:t>Activities</a:t>
                      </a:r>
                      <a:endParaRPr lang="en-US" sz="1100" dirty="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200">
                          <a:effectLst/>
                        </a:rPr>
                        <a:t>Start Date</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200">
                          <a:effectLst/>
                        </a:rPr>
                        <a:t>End Date</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200" dirty="0">
                          <a:effectLst/>
                        </a:rPr>
                        <a:t>Responsible</a:t>
                      </a:r>
                      <a:endParaRPr lang="en-US" sz="1100" dirty="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200">
                          <a:effectLst/>
                        </a:rPr>
                        <a:t>Deliverables</a:t>
                      </a:r>
                      <a:endParaRPr lang="en-US" sz="1100">
                        <a:effectLst/>
                        <a:latin typeface="Calibri"/>
                        <a:ea typeface="Times New Roman"/>
                        <a:cs typeface="Times New Roman"/>
                      </a:endParaRPr>
                    </a:p>
                  </a:txBody>
                  <a:tcPr marL="68581" marR="68581" marT="0" marB="0"/>
                </a:tc>
                <a:extLst>
                  <a:ext uri="{0D108BD9-81ED-4DB2-BD59-A6C34878D82A}">
                    <a16:rowId xmlns:a16="http://schemas.microsoft.com/office/drawing/2014/main" val="10000"/>
                  </a:ext>
                </a:extLst>
              </a:tr>
              <a:tr h="403850">
                <a:tc>
                  <a:txBody>
                    <a:bodyPr/>
                    <a:lstStyle/>
                    <a:p>
                      <a:pPr marL="0" marR="0" algn="just">
                        <a:lnSpc>
                          <a:spcPct val="115000"/>
                        </a:lnSpc>
                        <a:spcBef>
                          <a:spcPts val="0"/>
                        </a:spcBef>
                        <a:spcAft>
                          <a:spcPts val="600"/>
                        </a:spcAft>
                      </a:pPr>
                      <a:r>
                        <a:rPr lang="en-US" sz="1000" dirty="0">
                          <a:effectLst/>
                        </a:rPr>
                        <a:t>Ensure Test Environment</a:t>
                      </a:r>
                      <a:endParaRPr lang="en-US" sz="1100" dirty="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15/05/2012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Kazi Mahmudul Hasan</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Test Server</a:t>
                      </a:r>
                      <a:endParaRPr lang="en-US" sz="1100">
                        <a:effectLst/>
                        <a:latin typeface="Calibri"/>
                        <a:ea typeface="Times New Roman"/>
                        <a:cs typeface="Times New Roman"/>
                      </a:endParaRPr>
                    </a:p>
                  </a:txBody>
                  <a:tcPr marL="68581" marR="68581" marT="0" marB="0"/>
                </a:tc>
                <a:extLst>
                  <a:ext uri="{0D108BD9-81ED-4DB2-BD59-A6C34878D82A}">
                    <a16:rowId xmlns:a16="http://schemas.microsoft.com/office/drawing/2014/main" val="10001"/>
                  </a:ext>
                </a:extLst>
              </a:tr>
              <a:tr h="403850">
                <a:tc>
                  <a:txBody>
                    <a:bodyPr/>
                    <a:lstStyle/>
                    <a:p>
                      <a:pPr marL="0" marR="0" algn="just">
                        <a:lnSpc>
                          <a:spcPct val="115000"/>
                        </a:lnSpc>
                        <a:spcBef>
                          <a:spcPts val="0"/>
                        </a:spcBef>
                        <a:spcAft>
                          <a:spcPts val="600"/>
                        </a:spcAft>
                      </a:pPr>
                      <a:r>
                        <a:rPr lang="en-US" sz="1000">
                          <a:effectLst/>
                        </a:rPr>
                        <a:t>Test plan </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10/04/2012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12/04/2012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Mohammad Salim  Morshed</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Test Plan</a:t>
                      </a:r>
                      <a:endParaRPr lang="en-US" sz="1100">
                        <a:effectLst/>
                        <a:latin typeface="Calibri"/>
                        <a:ea typeface="Times New Roman"/>
                        <a:cs typeface="Times New Roman"/>
                      </a:endParaRPr>
                    </a:p>
                  </a:txBody>
                  <a:tcPr marL="68581" marR="68581" marT="0" marB="0"/>
                </a:tc>
                <a:extLst>
                  <a:ext uri="{0D108BD9-81ED-4DB2-BD59-A6C34878D82A}">
                    <a16:rowId xmlns:a16="http://schemas.microsoft.com/office/drawing/2014/main" val="10002"/>
                  </a:ext>
                </a:extLst>
              </a:tr>
              <a:tr h="491643">
                <a:tc>
                  <a:txBody>
                    <a:bodyPr/>
                    <a:lstStyle/>
                    <a:p>
                      <a:pPr marL="0" marR="0" algn="just">
                        <a:lnSpc>
                          <a:spcPct val="115000"/>
                        </a:lnSpc>
                        <a:spcBef>
                          <a:spcPts val="0"/>
                        </a:spcBef>
                        <a:spcAft>
                          <a:spcPts val="600"/>
                        </a:spcAft>
                      </a:pPr>
                      <a:r>
                        <a:rPr lang="en-US" sz="1000" dirty="0">
                          <a:effectLst/>
                        </a:rPr>
                        <a:t>Test Cases Design</a:t>
                      </a:r>
                      <a:endParaRPr lang="en-US" sz="1100" dirty="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12/04/2012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09/05/2012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Mohammad Salim  Morshed</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Test Cases</a:t>
                      </a:r>
                      <a:endParaRPr lang="en-US" sz="1100">
                        <a:effectLst/>
                      </a:endParaRPr>
                    </a:p>
                    <a:p>
                      <a:pPr marL="0" marR="0" algn="just">
                        <a:lnSpc>
                          <a:spcPct val="115000"/>
                        </a:lnSpc>
                        <a:spcBef>
                          <a:spcPts val="0"/>
                        </a:spcBef>
                        <a:spcAft>
                          <a:spcPts val="600"/>
                        </a:spcAft>
                      </a:pPr>
                      <a:r>
                        <a:rPr lang="en-US" sz="1000">
                          <a:effectLst/>
                        </a:rPr>
                        <a:t> </a:t>
                      </a:r>
                      <a:endParaRPr lang="en-US" sz="1100">
                        <a:effectLst/>
                        <a:latin typeface="Calibri"/>
                        <a:ea typeface="Times New Roman"/>
                        <a:cs typeface="Times New Roman"/>
                      </a:endParaRPr>
                    </a:p>
                  </a:txBody>
                  <a:tcPr marL="68581" marR="68581" marT="0" marB="0"/>
                </a:tc>
                <a:extLst>
                  <a:ext uri="{0D108BD9-81ED-4DB2-BD59-A6C34878D82A}">
                    <a16:rowId xmlns:a16="http://schemas.microsoft.com/office/drawing/2014/main" val="10003"/>
                  </a:ext>
                </a:extLst>
              </a:tr>
              <a:tr h="590695">
                <a:tc>
                  <a:txBody>
                    <a:bodyPr/>
                    <a:lstStyle/>
                    <a:p>
                      <a:pPr marL="0" marR="0" algn="just">
                        <a:lnSpc>
                          <a:spcPct val="115000"/>
                        </a:lnSpc>
                        <a:spcBef>
                          <a:spcPts val="0"/>
                        </a:spcBef>
                        <a:spcAft>
                          <a:spcPts val="600"/>
                        </a:spcAft>
                      </a:pPr>
                      <a:r>
                        <a:rPr lang="en-US" sz="1000">
                          <a:effectLst/>
                        </a:rPr>
                        <a:t>Identify Additional testers</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14/04/2012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Kazi Mahmudul Hasan / Mohammad Salim Morshed</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 </a:t>
                      </a:r>
                      <a:endParaRPr lang="en-US" sz="1100">
                        <a:effectLst/>
                        <a:latin typeface="Calibri"/>
                        <a:ea typeface="Times New Roman"/>
                        <a:cs typeface="Times New Roman"/>
                      </a:endParaRPr>
                    </a:p>
                  </a:txBody>
                  <a:tcPr marL="68581" marR="68581" marT="0" marB="0"/>
                </a:tc>
                <a:extLst>
                  <a:ext uri="{0D108BD9-81ED-4DB2-BD59-A6C34878D82A}">
                    <a16:rowId xmlns:a16="http://schemas.microsoft.com/office/drawing/2014/main" val="10004"/>
                  </a:ext>
                </a:extLst>
              </a:tr>
              <a:tr h="807701">
                <a:tc>
                  <a:txBody>
                    <a:bodyPr/>
                    <a:lstStyle/>
                    <a:p>
                      <a:pPr marL="0" marR="0" algn="just">
                        <a:lnSpc>
                          <a:spcPct val="115000"/>
                        </a:lnSpc>
                        <a:spcBef>
                          <a:spcPts val="0"/>
                        </a:spcBef>
                        <a:spcAft>
                          <a:spcPts val="600"/>
                        </a:spcAft>
                      </a:pPr>
                      <a:r>
                        <a:rPr lang="en-US" sz="1000" dirty="0">
                          <a:effectLst/>
                        </a:rPr>
                        <a:t>Testing Conducted (1</a:t>
                      </a:r>
                      <a:r>
                        <a:rPr lang="en-US" sz="1000" baseline="30000" dirty="0">
                          <a:effectLst/>
                        </a:rPr>
                        <a:t>st</a:t>
                      </a:r>
                      <a:r>
                        <a:rPr lang="en-US" sz="1000" dirty="0">
                          <a:effectLst/>
                        </a:rPr>
                        <a:t> cycle + 2</a:t>
                      </a:r>
                      <a:r>
                        <a:rPr lang="en-US" sz="1000" baseline="30000" dirty="0">
                          <a:effectLst/>
                        </a:rPr>
                        <a:t>nd</a:t>
                      </a:r>
                      <a:r>
                        <a:rPr lang="en-US" sz="1000" dirty="0">
                          <a:effectLst/>
                        </a:rPr>
                        <a:t> cycle + system testing + bug fixing of all cycle )</a:t>
                      </a:r>
                      <a:endParaRPr lang="en-US" sz="1100" dirty="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15/05/2012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30/07/2012</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a:effectLst/>
                        </a:rPr>
                        <a:t>1.Mohammad Salim  Morshed</a:t>
                      </a:r>
                      <a:endParaRPr lang="en-US" sz="1100">
                        <a:effectLst/>
                      </a:endParaRPr>
                    </a:p>
                    <a:p>
                      <a:pPr marL="0" marR="0" algn="just">
                        <a:lnSpc>
                          <a:spcPct val="115000"/>
                        </a:lnSpc>
                        <a:spcBef>
                          <a:spcPts val="0"/>
                        </a:spcBef>
                        <a:spcAft>
                          <a:spcPts val="600"/>
                        </a:spcAft>
                      </a:pPr>
                      <a:r>
                        <a:rPr lang="en-US" sz="1000">
                          <a:effectLst/>
                        </a:rPr>
                        <a:t>2.Sohel Barua</a:t>
                      </a:r>
                      <a:endParaRPr lang="en-US" sz="1100">
                        <a:effectLst/>
                        <a:latin typeface="Calibri"/>
                        <a:ea typeface="Times New Roman"/>
                        <a:cs typeface="Times New Roman"/>
                      </a:endParaRPr>
                    </a:p>
                  </a:txBody>
                  <a:tcPr marL="68581" marR="68581" marT="0" marB="0"/>
                </a:tc>
                <a:tc>
                  <a:txBody>
                    <a:bodyPr/>
                    <a:lstStyle/>
                    <a:p>
                      <a:pPr marL="0" marR="0" algn="just">
                        <a:lnSpc>
                          <a:spcPct val="115000"/>
                        </a:lnSpc>
                        <a:spcBef>
                          <a:spcPts val="0"/>
                        </a:spcBef>
                        <a:spcAft>
                          <a:spcPts val="600"/>
                        </a:spcAft>
                      </a:pPr>
                      <a:r>
                        <a:rPr lang="en-US" sz="1000" dirty="0">
                          <a:effectLst/>
                        </a:rPr>
                        <a:t>Test Report</a:t>
                      </a:r>
                      <a:endParaRPr lang="en-US" sz="1100" dirty="0">
                        <a:effectLst/>
                        <a:latin typeface="Calibri"/>
                        <a:ea typeface="Times New Roman"/>
                        <a:cs typeface="Times New Roman"/>
                      </a:endParaRPr>
                    </a:p>
                  </a:txBody>
                  <a:tcPr marL="68581" marR="68581"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3407229"/>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0" y="0"/>
            <a:ext cx="8969375"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Test Plan Specification Major Items </a:t>
            </a:r>
          </a:p>
        </p:txBody>
      </p:sp>
      <p:sp>
        <p:nvSpPr>
          <p:cNvPr id="9219" name="TextBox 3"/>
          <p:cNvSpPr txBox="1">
            <a:spLocks noChangeArrowheads="1"/>
          </p:cNvSpPr>
          <p:nvPr/>
        </p:nvSpPr>
        <p:spPr bwMode="auto">
          <a:xfrm>
            <a:off x="236539" y="1060450"/>
            <a:ext cx="82962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428750" indent="-51435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2700"/>
              <a:t>5. Test Phases and Completion Criteria</a:t>
            </a:r>
          </a:p>
          <a:p>
            <a:pPr lvl="1">
              <a:buFont typeface="Avant Garde" charset="0"/>
              <a:buAutoNum type="alphaUcPeriod"/>
            </a:pPr>
            <a:r>
              <a:rPr lang="en-US" altLang="en-US" sz="1800"/>
              <a:t>Before testing any features / module developers will must finish unit testing </a:t>
            </a:r>
          </a:p>
          <a:p>
            <a:pPr lvl="2">
              <a:buFont typeface="Avant Garde" charset="0"/>
              <a:buAutoNum type="romanUcPeriod"/>
            </a:pPr>
            <a:r>
              <a:rPr lang="en-US" altLang="en-US" sz="1800"/>
              <a:t>Integration, system, load testing will be done for the features of every delivered testable components in each first cycle testing.</a:t>
            </a:r>
          </a:p>
          <a:p>
            <a:pPr lvl="2">
              <a:buFont typeface="Avant Garde" charset="0"/>
              <a:buAutoNum type="romanUcPeriod"/>
            </a:pPr>
            <a:r>
              <a:rPr lang="en-US" altLang="en-US" sz="1800"/>
              <a:t>Any blocker issue for a feature will be taken care of immediately before testing the next one.</a:t>
            </a:r>
          </a:p>
          <a:p>
            <a:pPr lvl="2">
              <a:buFont typeface="Avant Garde" charset="0"/>
              <a:buAutoNum type="romanUcPeriod"/>
            </a:pPr>
            <a:r>
              <a:rPr lang="en-US" altLang="en-US" sz="1800"/>
              <a:t>The testing of the modules will be completed when the defects are fixed and re-tested.</a:t>
            </a:r>
          </a:p>
          <a:p>
            <a:pPr lvl="1">
              <a:buFont typeface="Avant Garde" charset="0"/>
              <a:buAutoNum type="alphaUcPeriod"/>
            </a:pPr>
            <a:r>
              <a:rPr lang="en-US" altLang="en-US" sz="1800"/>
              <a:t> The severity of found defects will be assessed and the priorities on resolving them will be set by collaborating with the developer(s), project managers and the system analyst on this.</a:t>
            </a:r>
          </a:p>
          <a:p>
            <a:pPr lvl="1">
              <a:buFont typeface="Avant Garde" charset="0"/>
              <a:buAutoNum type="alphaUcPeriod"/>
            </a:pPr>
            <a:r>
              <a:rPr lang="en-US" altLang="en-US" sz="1800"/>
              <a:t>The criteria that must be fulfilled before each cycle of testing can be considered are:</a:t>
            </a:r>
          </a:p>
          <a:p>
            <a:pPr lvl="3">
              <a:buFont typeface="Avant Garde" charset="0"/>
              <a:buAutoNum type="romanUcPeriod"/>
            </a:pPr>
            <a:r>
              <a:rPr lang="en-US" altLang="en-US" sz="1800"/>
              <a:t>The Blocker, Critical, Major issues and Minor issues will be fixed.</a:t>
            </a:r>
          </a:p>
          <a:p>
            <a:pPr lvl="3">
              <a:buFont typeface="Avant Garde" charset="0"/>
              <a:buAutoNum type="romanUcPeriod"/>
            </a:pPr>
            <a:r>
              <a:rPr lang="en-US" altLang="en-US" sz="1800"/>
              <a:t>The </a:t>
            </a:r>
            <a:r>
              <a:rPr lang="en-US" altLang="en-US" sz="1800" b="1"/>
              <a:t>Known issues </a:t>
            </a:r>
            <a:r>
              <a:rPr lang="en-US" altLang="en-US" sz="1800"/>
              <a:t>(if any) will be listed and notified to clients in release notes.</a:t>
            </a:r>
          </a:p>
        </p:txBody>
      </p:sp>
    </p:spTree>
    <p:extLst>
      <p:ext uri="{BB962C8B-B14F-4D97-AF65-F5344CB8AC3E}">
        <p14:creationId xmlns:p14="http://schemas.microsoft.com/office/powerpoint/2010/main" val="3646034307"/>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0" y="762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Test Plan Specification Major Items </a:t>
            </a:r>
          </a:p>
        </p:txBody>
      </p:sp>
      <p:sp>
        <p:nvSpPr>
          <p:cNvPr id="4" name="TextBox 3"/>
          <p:cNvSpPr txBox="1"/>
          <p:nvPr/>
        </p:nvSpPr>
        <p:spPr>
          <a:xfrm>
            <a:off x="236539" y="1060451"/>
            <a:ext cx="8296275" cy="4894263"/>
          </a:xfrm>
          <a:prstGeom prst="rect">
            <a:avLst/>
          </a:prstGeom>
          <a:noFill/>
        </p:spPr>
        <p:txBody>
          <a:bodyPr>
            <a:spAutoFit/>
          </a:bodyPr>
          <a:lstStyle/>
          <a:p>
            <a:pPr>
              <a:lnSpc>
                <a:spcPct val="150000"/>
              </a:lnSpc>
              <a:defRPr/>
            </a:pPr>
            <a:r>
              <a:rPr lang="en-US" sz="2700" dirty="0">
                <a:latin typeface="Times New Roman" charset="0"/>
              </a:rPr>
              <a:t>5. </a:t>
            </a:r>
            <a:r>
              <a:rPr lang="en-US" sz="2800" dirty="0">
                <a:latin typeface="Times New Roman" charset="0"/>
              </a:rPr>
              <a:t>Issues and Risks </a:t>
            </a:r>
            <a:endParaRPr lang="en-US" sz="2700" dirty="0">
              <a:latin typeface="Times New Roman" charset="0"/>
            </a:endParaRPr>
          </a:p>
          <a:p>
            <a:pPr marL="971550" lvl="1" indent="-514350">
              <a:buFont typeface="+mj-lt"/>
              <a:buAutoNum type="alphaUcPeriod"/>
              <a:defRPr/>
            </a:pPr>
            <a:r>
              <a:rPr lang="en-US" dirty="0">
                <a:latin typeface="Times New Roman" charset="0"/>
              </a:rPr>
              <a:t>Identify issues that have yet to be decided as of this draft of the plan.  Note these as risks to the schedule, scope, or quality of the test effort.</a:t>
            </a:r>
          </a:p>
          <a:p>
            <a:pPr marL="971550" lvl="1" indent="-514350">
              <a:buFont typeface="+mj-lt"/>
              <a:buAutoNum type="alphaUcPeriod"/>
              <a:defRPr/>
            </a:pPr>
            <a:r>
              <a:rPr lang="en-US" dirty="0">
                <a:latin typeface="Times New Roman" charset="0"/>
              </a:rPr>
              <a:t>Identify other risks that may have an impact on the success of the plan.  </a:t>
            </a:r>
          </a:p>
          <a:p>
            <a:pPr lvl="1">
              <a:defRPr/>
            </a:pPr>
            <a:endParaRPr lang="en-US" dirty="0">
              <a:latin typeface="Times New Roman" charset="0"/>
            </a:endParaRPr>
          </a:p>
          <a:p>
            <a:pPr lvl="1">
              <a:defRPr/>
            </a:pPr>
            <a:r>
              <a:rPr lang="en-US" dirty="0">
                <a:latin typeface="Times New Roman" charset="0"/>
              </a:rPr>
              <a:t>Some Example of Risk and Issues </a:t>
            </a:r>
          </a:p>
          <a:p>
            <a:pPr lvl="2">
              <a:defRPr/>
            </a:pPr>
            <a:r>
              <a:rPr lang="en-US" dirty="0">
                <a:latin typeface="Times New Roman" charset="0"/>
              </a:rPr>
              <a:t> </a:t>
            </a:r>
          </a:p>
          <a:p>
            <a:pPr marL="1428750" lvl="2" indent="-514350">
              <a:buFont typeface="+mj-lt"/>
              <a:buAutoNum type="romanUcPeriod"/>
              <a:defRPr/>
            </a:pPr>
            <a:r>
              <a:rPr lang="en-US" dirty="0">
                <a:latin typeface="Times New Roman" charset="0"/>
              </a:rPr>
              <a:t>The feedback (issue fixing/not fixing) from developers on Test and defect report needs to be well communicated. If not, testing schedule may be hampered.</a:t>
            </a:r>
          </a:p>
          <a:p>
            <a:pPr marL="1428750" lvl="2" indent="-514350">
              <a:buFont typeface="+mj-lt"/>
              <a:buAutoNum type="romanUcPeriod"/>
              <a:defRPr/>
            </a:pPr>
            <a:r>
              <a:rPr lang="en-US" dirty="0">
                <a:latin typeface="Times New Roman" charset="0"/>
              </a:rPr>
              <a:t>Bug fixing and retesting part needs to be very interactive and well communicated among developers and testers. Otherwise there is risk to ensure bug density minimization.</a:t>
            </a:r>
          </a:p>
          <a:p>
            <a:pPr marL="1428750" lvl="2" indent="-514350">
              <a:buFont typeface="+mj-lt"/>
              <a:buAutoNum type="romanUcPeriod"/>
              <a:defRPr/>
            </a:pPr>
            <a:r>
              <a:rPr lang="en-US" dirty="0">
                <a:latin typeface="Times New Roman" charset="0"/>
              </a:rPr>
              <a:t>If planned/allocated resources are not available the functional test, retest and regression test may hamper.</a:t>
            </a:r>
          </a:p>
          <a:p>
            <a:pPr marL="914400" lvl="1" indent="-457200">
              <a:buFont typeface="+mj-lt"/>
              <a:buAutoNum type="alphaUcPeriod"/>
              <a:defRPr/>
            </a:pPr>
            <a:endParaRPr lang="en-US" dirty="0">
              <a:latin typeface="Times New Roman" charset="0"/>
            </a:endParaRPr>
          </a:p>
        </p:txBody>
      </p:sp>
    </p:spTree>
    <p:extLst>
      <p:ext uri="{BB962C8B-B14F-4D97-AF65-F5344CB8AC3E}">
        <p14:creationId xmlns:p14="http://schemas.microsoft.com/office/powerpoint/2010/main" val="1696221443"/>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66675" y="152400"/>
            <a:ext cx="8897938" cy="76944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400" dirty="0">
                <a:solidFill>
                  <a:schemeClr val="tx1"/>
                </a:solidFill>
                <a:latin typeface="Times New Roman" pitchFamily="18" charset="0"/>
                <a:cs typeface="Times New Roman" pitchFamily="18" charset="0"/>
              </a:rPr>
              <a:t>Test Case </a:t>
            </a:r>
          </a:p>
        </p:txBody>
      </p:sp>
      <p:sp>
        <p:nvSpPr>
          <p:cNvPr id="11267" name="TextBox 3"/>
          <p:cNvSpPr txBox="1">
            <a:spLocks noChangeArrowheads="1"/>
          </p:cNvSpPr>
          <p:nvPr/>
        </p:nvSpPr>
        <p:spPr bwMode="auto">
          <a:xfrm>
            <a:off x="236539" y="1060451"/>
            <a:ext cx="8296275"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2700"/>
              <a:t>     What is Test Case</a:t>
            </a:r>
          </a:p>
          <a:p>
            <a:pPr lvl="1"/>
            <a:r>
              <a:rPr lang="en-US" altLang="en-US" sz="1800"/>
              <a:t>Test case is set of activities with expected and actual results executed in sequence to validate the feature of an application. Test case is the document and is designed by the tester based on the SRS document and Use case document.</a:t>
            </a:r>
          </a:p>
          <a:p>
            <a:pPr lvl="1"/>
            <a:endParaRPr lang="en-US" altLang="en-US" sz="2700"/>
          </a:p>
          <a:p>
            <a:pPr lvl="1"/>
            <a:r>
              <a:rPr lang="en-US" altLang="en-US" sz="2700"/>
              <a:t>Why we write test cases?</a:t>
            </a:r>
          </a:p>
          <a:p>
            <a:pPr lvl="1"/>
            <a:br>
              <a:rPr lang="en-US" altLang="en-US" sz="1800" b="1"/>
            </a:br>
            <a:r>
              <a:rPr lang="en-US" altLang="en-US" sz="1800"/>
              <a:t>The basic objective of writing test cases is </a:t>
            </a:r>
            <a:r>
              <a:rPr lang="en-US" altLang="en-US" sz="1800" b="1"/>
              <a:t>to validate the testing coverage of the application.</a:t>
            </a:r>
            <a:r>
              <a:rPr lang="en-US" altLang="en-US" sz="1800"/>
              <a:t> If you are working in any CMMi company then you will strictly follow test cases standards. So writing test cases brings some sort of standardization and minimizes the ad-hoc approach in testing.</a:t>
            </a:r>
          </a:p>
        </p:txBody>
      </p:sp>
    </p:spTree>
    <p:extLst>
      <p:ext uri="{BB962C8B-B14F-4D97-AF65-F5344CB8AC3E}">
        <p14:creationId xmlns:p14="http://schemas.microsoft.com/office/powerpoint/2010/main" val="3530106090"/>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1" y="12931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TextBox 1"/>
          <p:cNvSpPr txBox="1"/>
          <p:nvPr/>
        </p:nvSpPr>
        <p:spPr>
          <a:xfrm>
            <a:off x="381000" y="484257"/>
            <a:ext cx="8135937" cy="6070600"/>
          </a:xfrm>
          <a:prstGeom prst="rect">
            <a:avLst/>
          </a:prstGeom>
          <a:noFill/>
        </p:spPr>
        <p:txBody>
          <a:bodyPr>
            <a:spAutoFit/>
          </a:bodyPr>
          <a:lstStyle/>
          <a:p>
            <a:pPr>
              <a:lnSpc>
                <a:spcPct val="150000"/>
              </a:lnSpc>
              <a:defRPr/>
            </a:pPr>
            <a:endParaRPr lang="en-US" sz="2700" dirty="0">
              <a:latin typeface="Times New Roman" charset="0"/>
            </a:endParaRPr>
          </a:p>
          <a:p>
            <a:pPr marL="342900" indent="-342900" fontAlgn="t">
              <a:buFont typeface="+mj-lt"/>
              <a:buAutoNum type="arabicPeriod"/>
              <a:defRPr/>
            </a:pPr>
            <a:r>
              <a:rPr lang="en-US" dirty="0">
                <a:latin typeface="Times New Roman" charset="0"/>
              </a:rPr>
              <a:t>First understand the requirements &amp; while writing test cases do not assume any requirements by your own. </a:t>
            </a:r>
          </a:p>
          <a:p>
            <a:pPr marL="342900" indent="-342900" fontAlgn="t">
              <a:buFont typeface="+mj-lt"/>
              <a:buAutoNum type="arabicPeriod"/>
              <a:defRPr/>
            </a:pPr>
            <a:r>
              <a:rPr lang="en-US" dirty="0">
                <a:latin typeface="Times New Roman" charset="0"/>
              </a:rPr>
              <a:t>Prior to design the test cases figure out all features of application.</a:t>
            </a:r>
          </a:p>
          <a:p>
            <a:pPr marL="342900" indent="-342900" fontAlgn="t">
              <a:buFont typeface="+mj-lt"/>
              <a:buAutoNum type="arabicPeriod"/>
              <a:defRPr/>
            </a:pPr>
            <a:r>
              <a:rPr lang="en-US" dirty="0">
                <a:latin typeface="Times New Roman" charset="0"/>
              </a:rPr>
              <a:t>Ensure that test case should cover all functionality mention in requirement document. </a:t>
            </a:r>
          </a:p>
          <a:p>
            <a:pPr marL="342900" indent="-342900" fontAlgn="t">
              <a:buFont typeface="+mj-lt"/>
              <a:buAutoNum type="arabicPeriod"/>
              <a:defRPr/>
            </a:pPr>
            <a:r>
              <a:rPr lang="en-US" dirty="0">
                <a:latin typeface="Times New Roman" charset="0"/>
              </a:rPr>
              <a:t>Avoid repetition of test cases which help to get exact scope of testing.</a:t>
            </a:r>
          </a:p>
          <a:p>
            <a:pPr marL="342900" indent="-342900" fontAlgn="t">
              <a:buFont typeface="+mj-lt"/>
              <a:buAutoNum type="arabicPeriod"/>
              <a:defRPr/>
            </a:pPr>
            <a:r>
              <a:rPr lang="en-US" dirty="0">
                <a:latin typeface="Times New Roman" charset="0"/>
              </a:rPr>
              <a:t>Generic test cases should be collected &amp; combine together in test suite, which helps to minimize the effort of writing standard common test cases every time</a:t>
            </a:r>
          </a:p>
          <a:p>
            <a:pPr marL="342900" indent="-342900" fontAlgn="t">
              <a:buFont typeface="+mj-lt"/>
              <a:buAutoNum type="arabicPeriod"/>
              <a:defRPr/>
            </a:pPr>
            <a:r>
              <a:rPr lang="en-US" dirty="0">
                <a:latin typeface="Times New Roman" charset="0"/>
              </a:rPr>
              <a:t>Testing Priority should be assign to each test case. Select the Test case priority depending upon how important the test case is for that Feature, component or the product. </a:t>
            </a:r>
          </a:p>
          <a:p>
            <a:pPr marL="342900" indent="-342900" fontAlgn="t">
              <a:buFont typeface="+mj-lt"/>
              <a:buAutoNum type="arabicPeriod"/>
              <a:defRPr/>
            </a:pPr>
            <a:r>
              <a:rPr lang="en-US" dirty="0">
                <a:latin typeface="Times New Roman" charset="0"/>
              </a:rPr>
              <a:t>While writing test cases Keep in mind all your test cases should be simple and easy to understand. Don’t write explanations like essays. Be to the point.</a:t>
            </a:r>
          </a:p>
          <a:p>
            <a:pPr marL="342900" indent="-342900" fontAlgn="t">
              <a:buFont typeface="+mj-lt"/>
              <a:buAutoNum type="arabicPeriod"/>
              <a:defRPr/>
            </a:pPr>
            <a:r>
              <a:rPr lang="en-US" dirty="0">
                <a:latin typeface="Times New Roman" charset="0"/>
              </a:rPr>
              <a:t>Keep in mind input data for test cases is very important part in testing, your test cases should validate range of input data. Also check how system behaves in the normal &amp; abnormal conditions.</a:t>
            </a:r>
          </a:p>
          <a:p>
            <a:pPr marL="342900" indent="-342900" fontAlgn="t">
              <a:buFont typeface="+mj-lt"/>
              <a:buAutoNum type="arabicPeriod"/>
              <a:defRPr/>
            </a:pPr>
            <a:r>
              <a:rPr lang="en-US" dirty="0">
                <a:latin typeface="Times New Roman" charset="0"/>
              </a:rPr>
              <a:t>Every test case may or may not have defect linked but each defect should have test case linked.</a:t>
            </a:r>
          </a:p>
          <a:p>
            <a:pPr>
              <a:defRPr/>
            </a:pPr>
            <a:endParaRPr lang="en-US" dirty="0">
              <a:latin typeface="Times New Roman" charset="0"/>
            </a:endParaRPr>
          </a:p>
        </p:txBody>
      </p:sp>
      <p:sp>
        <p:nvSpPr>
          <p:cNvPr id="5" name="TextBox 4"/>
          <p:cNvSpPr txBox="1"/>
          <p:nvPr/>
        </p:nvSpPr>
        <p:spPr>
          <a:xfrm>
            <a:off x="0" y="130314"/>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Test Case</a:t>
            </a:r>
            <a:r>
              <a:rPr lang="en-US" sz="4000" dirty="0">
                <a:latin typeface="Times New Roman" charset="0"/>
              </a:rPr>
              <a:t> -How to write test cases?</a:t>
            </a:r>
            <a:r>
              <a:rPr lang="en-US" sz="40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526814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 y="12931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5" name="TextBox 1"/>
          <p:cNvSpPr txBox="1">
            <a:spLocks noChangeArrowheads="1"/>
          </p:cNvSpPr>
          <p:nvPr/>
        </p:nvSpPr>
        <p:spPr bwMode="auto">
          <a:xfrm>
            <a:off x="468314" y="1001714"/>
            <a:ext cx="8135937"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t"/>
            <a:r>
              <a:rPr lang="en-US" altLang="en-US" sz="2700" dirty="0"/>
              <a:t>What should be format of test case?</a:t>
            </a:r>
          </a:p>
          <a:p>
            <a:pPr fontAlgn="t"/>
            <a:r>
              <a:rPr lang="en-US" altLang="en-US" sz="2000" dirty="0"/>
              <a:t>The test case template  may vary from company to company, but the standard test case format should have the following components:</a:t>
            </a:r>
          </a:p>
          <a:p>
            <a:pPr fontAlgn="t"/>
            <a:endParaRPr lang="en-US" altLang="en-US" sz="2000" dirty="0"/>
          </a:p>
          <a:p>
            <a:pPr lvl="1" fontAlgn="t">
              <a:buFont typeface="Avant Garde" charset="0"/>
              <a:buAutoNum type="arabicPeriod"/>
            </a:pPr>
            <a:r>
              <a:rPr lang="en-US" altLang="en-US" sz="1800" dirty="0"/>
              <a:t>Test case id – (Unique Identifier)</a:t>
            </a:r>
          </a:p>
          <a:p>
            <a:pPr lvl="1" fontAlgn="t">
              <a:buFont typeface="Avant Garde" charset="0"/>
              <a:buAutoNum type="arabicPeriod"/>
            </a:pPr>
            <a:r>
              <a:rPr lang="en-US" altLang="en-US" sz="1800" dirty="0"/>
              <a:t>Test case Title – (Short description of test case &amp; should be effective to convey the test case)</a:t>
            </a:r>
          </a:p>
          <a:p>
            <a:pPr lvl="1" fontAlgn="t">
              <a:buFont typeface="Avant Garde" charset="0"/>
              <a:buAutoNum type="arabicPeriod"/>
            </a:pPr>
            <a:r>
              <a:rPr lang="en-US" altLang="en-US" sz="1800" dirty="0"/>
              <a:t>Pre-condition/Test data – (Any pre-requisite required to execute the test case)</a:t>
            </a:r>
          </a:p>
          <a:p>
            <a:pPr lvl="1" fontAlgn="t">
              <a:buFont typeface="Avant Garde" charset="0"/>
              <a:buAutoNum type="arabicPeriod"/>
            </a:pPr>
            <a:r>
              <a:rPr lang="en-US" altLang="en-US" sz="1800" dirty="0"/>
              <a:t>Test Steps – (Actual step to be followed or executed)</a:t>
            </a:r>
          </a:p>
          <a:p>
            <a:pPr lvl="1" fontAlgn="t">
              <a:buFont typeface="Avant Garde" charset="0"/>
              <a:buAutoNum type="arabicPeriod"/>
            </a:pPr>
            <a:r>
              <a:rPr lang="en-US" altLang="en-US" sz="1800" dirty="0"/>
              <a:t>Excepted Result – (Result which is expected as a normal behavior)</a:t>
            </a:r>
          </a:p>
          <a:p>
            <a:pPr lvl="1" fontAlgn="t">
              <a:buFont typeface="Avant Garde" charset="0"/>
              <a:buAutoNum type="arabicPeriod"/>
            </a:pPr>
            <a:r>
              <a:rPr lang="en-US" altLang="en-US" sz="1800" dirty="0"/>
              <a:t>Actual result – (Result which we actually get after we execute the test step)</a:t>
            </a:r>
          </a:p>
          <a:p>
            <a:pPr lvl="1" fontAlgn="t">
              <a:buFont typeface="Avant Garde" charset="0"/>
              <a:buAutoNum type="arabicPeriod"/>
            </a:pPr>
            <a:r>
              <a:rPr lang="en-US" altLang="en-US" sz="1800" dirty="0"/>
              <a:t>Test Case Status(Pass/Fail)</a:t>
            </a:r>
          </a:p>
          <a:p>
            <a:pPr lvl="1" fontAlgn="t">
              <a:buFont typeface="Avant Garde" charset="0"/>
              <a:buAutoNum type="arabicPeriod"/>
            </a:pPr>
            <a:r>
              <a:rPr lang="en-US" altLang="en-US" sz="1800" dirty="0"/>
              <a:t>Data used/input data </a:t>
            </a:r>
          </a:p>
          <a:p>
            <a:pPr lvl="1" fontAlgn="t">
              <a:buFont typeface="Avant Garde" charset="0"/>
              <a:buAutoNum type="arabicPeriod"/>
            </a:pPr>
            <a:r>
              <a:rPr lang="en-US" altLang="en-US" sz="1800" dirty="0"/>
              <a:t>Comments – (Additional Comments or any note required to while executing test case or special note to tester which need to be consider)</a:t>
            </a:r>
          </a:p>
          <a:p>
            <a:endParaRPr lang="en-US" altLang="en-US" dirty="0"/>
          </a:p>
        </p:txBody>
      </p:sp>
      <p:sp>
        <p:nvSpPr>
          <p:cNvPr id="5" name="TextBox 4"/>
          <p:cNvSpPr txBox="1"/>
          <p:nvPr/>
        </p:nvSpPr>
        <p:spPr>
          <a:xfrm>
            <a:off x="66675"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Test Case </a:t>
            </a:r>
          </a:p>
        </p:txBody>
      </p:sp>
    </p:spTree>
    <p:extLst>
      <p:ext uri="{BB962C8B-B14F-4D97-AF65-F5344CB8AC3E}">
        <p14:creationId xmlns:p14="http://schemas.microsoft.com/office/powerpoint/2010/main" val="261257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2411413" y="1125538"/>
            <a:ext cx="3924300" cy="538162"/>
          </a:xfrm>
          <a:extLst>
            <a:ext uri="{91240B29-F687-4F45-9708-019B960494DF}">
              <a14:hiddenLine xmlns:a14="http://schemas.microsoft.com/office/drawing/2010/main" w="9525" algn="ctr">
                <a:solidFill>
                  <a:srgbClr val="000000"/>
                </a:solidFill>
                <a:miter lim="800000"/>
                <a:headEnd/>
                <a:tailEnd/>
              </a14:hiddenLine>
            </a:ext>
          </a:extLst>
        </p:spPr>
        <p:txBody>
          <a:bodyPr>
            <a:normAutofit fontScale="90000"/>
          </a:bodyPr>
          <a:lstStyle/>
          <a:p>
            <a:pPr eaLnBrk="1" hangingPunct="1">
              <a:defRPr/>
            </a:pPr>
            <a:r>
              <a:rPr lang="en-US" dirty="0"/>
              <a:t>What is </a:t>
            </a:r>
            <a:r>
              <a:rPr lang="en-US" altLang="ja-JP" dirty="0">
                <a:ea typeface="ＭＳ Ｐゴシック" pitchFamily="34" charset="-128"/>
              </a:rPr>
              <a:t>a </a:t>
            </a:r>
            <a:r>
              <a:rPr lang="en-US" dirty="0"/>
              <a:t>defect?</a:t>
            </a:r>
          </a:p>
        </p:txBody>
      </p:sp>
      <p:sp>
        <p:nvSpPr>
          <p:cNvPr id="41987" name="Rectangle 2"/>
          <p:cNvSpPr>
            <a:spLocks noGrp="1" noChangeArrowheads="1"/>
          </p:cNvSpPr>
          <p:nvPr>
            <p:ph idx="1"/>
          </p:nvPr>
        </p:nvSpPr>
        <p:spPr>
          <a:xfrm>
            <a:off x="381000" y="2133600"/>
            <a:ext cx="8458200" cy="3589338"/>
          </a:xfrm>
        </p:spPr>
        <p:txBody>
          <a:bodyPr/>
          <a:lstStyle/>
          <a:p>
            <a:pPr eaLnBrk="1" hangingPunct="1">
              <a:buFont typeface="Monotype Sorts" pitchFamily="2" charset="2"/>
              <a:buNone/>
              <a:defRPr/>
            </a:pPr>
            <a:endParaRPr lang="en-US" altLang="ja-JP"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p:txBody>
      </p:sp>
      <p:sp>
        <p:nvSpPr>
          <p:cNvPr id="14340" name="Rectangle 4"/>
          <p:cNvSpPr>
            <a:spLocks noChangeArrowheads="1"/>
          </p:cNvSpPr>
          <p:nvPr/>
        </p:nvSpPr>
        <p:spPr bwMode="auto">
          <a:xfrm>
            <a:off x="457200" y="1989138"/>
            <a:ext cx="838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62000"/>
              <a:buFont typeface="Monotype Sorts" pitchFamily="2" charset="2"/>
              <a:buChar char="o"/>
            </a:pPr>
            <a:r>
              <a:rPr lang="en-US" altLang="ja-JP" sz="2000">
                <a:ea typeface="MS PGothic" panose="020B0600070205080204" pitchFamily="34" charset="-128"/>
              </a:rPr>
              <a:t>A defect is any n</a:t>
            </a:r>
            <a:r>
              <a:rPr lang="vi-VN" altLang="ja-JP" sz="2000"/>
              <a:t>on-fulfilment of a product requirement related to an intended or specified use</a:t>
            </a:r>
            <a:r>
              <a:rPr lang="en-US" altLang="ja-JP" sz="2000">
                <a:ea typeface="MS PGothic" panose="020B0600070205080204" pitchFamily="34" charset="-128"/>
              </a:rPr>
              <a:t>. (All n</a:t>
            </a:r>
            <a:r>
              <a:rPr lang="vi-VN" altLang="ja-JP" sz="2000"/>
              <a:t>on-fulfilment</a:t>
            </a:r>
            <a:r>
              <a:rPr lang="en-US" altLang="ja-JP" sz="2000">
                <a:ea typeface="MS PGothic" panose="020B0600070205080204" pitchFamily="34" charset="-128"/>
              </a:rPr>
              <a:t> found by internal reviewer, external reviewer and customer).</a:t>
            </a:r>
          </a:p>
          <a:p>
            <a:pPr>
              <a:spcBef>
                <a:spcPct val="20000"/>
              </a:spcBef>
              <a:buClr>
                <a:schemeClr val="tx1"/>
              </a:buClr>
              <a:buSzPct val="62000"/>
            </a:pPr>
            <a:endParaRPr lang="en-US" altLang="ja-JP" sz="2000">
              <a:solidFill>
                <a:srgbClr val="0000FF"/>
              </a:solidFill>
              <a:latin typeface="Arial" panose="020B0604020202020204" pitchFamily="34" charset="0"/>
              <a:ea typeface="MS PGothic" panose="020B0600070205080204" pitchFamily="34" charset="-128"/>
            </a:endParaRPr>
          </a:p>
          <a:p>
            <a:pPr>
              <a:spcBef>
                <a:spcPct val="20000"/>
              </a:spcBef>
              <a:buClr>
                <a:schemeClr val="tx1"/>
              </a:buClr>
              <a:buSzPct val="62000"/>
              <a:buFont typeface="Wingdings" panose="05000000000000000000" pitchFamily="2" charset="2"/>
              <a:buChar char="Ø"/>
            </a:pPr>
            <a:r>
              <a:rPr lang="en-US" altLang="ja-JP" sz="2000">
                <a:solidFill>
                  <a:srgbClr val="0000FF"/>
                </a:solidFill>
                <a:ea typeface="MS PGothic" panose="020B0600070205080204" pitchFamily="34" charset="-128"/>
                <a:cs typeface="Times New Roman" panose="02020603050405020304" pitchFamily="18" charset="0"/>
              </a:rPr>
              <a:t>Testing activities &amp; Reviewing activities are called “Quality Control activities” (QC activities)</a:t>
            </a:r>
          </a:p>
          <a:p>
            <a:pPr>
              <a:spcBef>
                <a:spcPct val="20000"/>
              </a:spcBef>
              <a:buClr>
                <a:schemeClr val="tx1"/>
              </a:buClr>
              <a:buSzPct val="62000"/>
              <a:buFont typeface="Wingdings" panose="05000000000000000000" pitchFamily="2" charset="2"/>
              <a:buChar char="Ø"/>
            </a:pPr>
            <a:r>
              <a:rPr lang="en-US" altLang="ja-JP" sz="2000">
                <a:solidFill>
                  <a:srgbClr val="0000FF"/>
                </a:solidFill>
                <a:ea typeface="MS PGothic" panose="020B0600070205080204" pitchFamily="34" charset="-128"/>
                <a:cs typeface="Times New Roman" panose="02020603050405020304" pitchFamily="18" charset="0"/>
              </a:rPr>
              <a:t>Reviewing activities include: Document review ; code review; other review,  acceptance review.</a:t>
            </a:r>
          </a:p>
          <a:p>
            <a:pPr>
              <a:spcBef>
                <a:spcPct val="20000"/>
              </a:spcBef>
              <a:buClr>
                <a:schemeClr val="tx1"/>
              </a:buClr>
              <a:buSzPct val="62000"/>
              <a:buFont typeface="Wingdings" panose="05000000000000000000" pitchFamily="2" charset="2"/>
              <a:buChar char="Ø"/>
            </a:pPr>
            <a:r>
              <a:rPr lang="en-US" altLang="ja-JP" sz="2000">
                <a:solidFill>
                  <a:srgbClr val="0000FF"/>
                </a:solidFill>
                <a:ea typeface="MS PGothic" panose="020B0600070205080204" pitchFamily="34" charset="-128"/>
                <a:cs typeface="Times New Roman" panose="02020603050405020304" pitchFamily="18" charset="0"/>
              </a:rPr>
              <a:t>Testing activities include: Unit test, integration test, System test, Other test ,Acceptance test.</a:t>
            </a:r>
          </a:p>
          <a:p>
            <a:pPr lvl="1">
              <a:spcBef>
                <a:spcPct val="20000"/>
              </a:spcBef>
              <a:buClr>
                <a:schemeClr val="accent2"/>
              </a:buClr>
              <a:buSzPct val="75000"/>
              <a:buFont typeface="Wingdings" panose="05000000000000000000" pitchFamily="2" charset="2"/>
              <a:buChar char="Ø"/>
            </a:pPr>
            <a:endParaRPr lang="en-US" altLang="ja-JP" sz="2000">
              <a:solidFill>
                <a:srgbClr val="000080"/>
              </a:solidFill>
              <a:latin typeface="Arial" panose="020B0604020202020204" pitchFamily="34" charset="0"/>
              <a:ea typeface="MS PGothic" panose="020B0600070205080204" pitchFamily="34" charset="-128"/>
            </a:endParaRPr>
          </a:p>
          <a:p>
            <a:pPr>
              <a:spcBef>
                <a:spcPct val="20000"/>
              </a:spcBef>
              <a:buClr>
                <a:schemeClr val="tx1"/>
              </a:buClr>
              <a:buSzPct val="62000"/>
              <a:buFont typeface="Monotype Sorts" pitchFamily="2" charset="2"/>
              <a:buChar char="o"/>
            </a:pPr>
            <a:r>
              <a:rPr lang="en-US" altLang="ja-JP" sz="2000">
                <a:ea typeface="MS PGothic" panose="020B0600070205080204" pitchFamily="34" charset="-128"/>
              </a:rPr>
              <a:t>Defect can be also known as Bug </a:t>
            </a:r>
          </a:p>
        </p:txBody>
      </p:sp>
      <p:sp>
        <p:nvSpPr>
          <p:cNvPr id="5" name="TextBox 4"/>
          <p:cNvSpPr txBox="1"/>
          <p:nvPr/>
        </p:nvSpPr>
        <p:spPr>
          <a:xfrm>
            <a:off x="66675"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Tree>
    <p:extLst>
      <p:ext uri="{BB962C8B-B14F-4D97-AF65-F5344CB8AC3E}">
        <p14:creationId xmlns:p14="http://schemas.microsoft.com/office/powerpoint/2010/main" val="956720552"/>
      </p:ext>
    </p:extLst>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022351" y="1125539"/>
            <a:ext cx="6704013" cy="376237"/>
          </a:xfrm>
          <a:extLst>
            <a:ext uri="{91240B29-F687-4F45-9708-019B960494DF}">
              <a14:hiddenLine xmlns:a14="http://schemas.microsoft.com/office/drawing/2010/main" w="9525" algn="ctr">
                <a:solidFill>
                  <a:srgbClr val="000000"/>
                </a:solidFill>
                <a:miter lim="800000"/>
                <a:headEnd/>
                <a:tailEnd/>
              </a14:hiddenLine>
            </a:ext>
          </a:extLst>
        </p:spPr>
        <p:txBody>
          <a:bodyPr>
            <a:normAutofit fontScale="90000"/>
          </a:bodyPr>
          <a:lstStyle/>
          <a:p>
            <a:pPr eaLnBrk="1" hangingPunct="1">
              <a:defRPr/>
            </a:pPr>
            <a:r>
              <a:rPr lang="en-US" sz="2400" dirty="0">
                <a:solidFill>
                  <a:srgbClr val="C00000"/>
                </a:solidFill>
                <a:latin typeface="Arial" pitchFamily="34" charset="0"/>
                <a:ea typeface="Tahoma" pitchFamily="34" charset="0"/>
                <a:cs typeface="Arial" pitchFamily="34" charset="0"/>
              </a:rPr>
              <a:t>What should be done after a defect is found?</a:t>
            </a:r>
            <a:endParaRPr lang="en-US" dirty="0"/>
          </a:p>
        </p:txBody>
      </p:sp>
      <p:sp>
        <p:nvSpPr>
          <p:cNvPr id="41987" name="Rectangle 2"/>
          <p:cNvSpPr>
            <a:spLocks noGrp="1" noChangeArrowheads="1"/>
          </p:cNvSpPr>
          <p:nvPr>
            <p:ph idx="1"/>
          </p:nvPr>
        </p:nvSpPr>
        <p:spPr>
          <a:xfrm>
            <a:off x="381000" y="2133600"/>
            <a:ext cx="8458200" cy="3589338"/>
          </a:xfrm>
        </p:spPr>
        <p:txBody>
          <a:bodyPr/>
          <a:lstStyle/>
          <a:p>
            <a:pPr eaLnBrk="1" hangingPunct="1">
              <a:buFont typeface="Monotype Sorts" pitchFamily="2" charset="2"/>
              <a:buNone/>
              <a:defRPr/>
            </a:pPr>
            <a:endParaRPr lang="en-US" altLang="ja-JP"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p:txBody>
      </p:sp>
      <p:sp>
        <p:nvSpPr>
          <p:cNvPr id="41988" name="Rectangle 4"/>
          <p:cNvSpPr>
            <a:spLocks noChangeArrowheads="1"/>
          </p:cNvSpPr>
          <p:nvPr/>
        </p:nvSpPr>
        <p:spPr bwMode="auto">
          <a:xfrm>
            <a:off x="457200" y="1989138"/>
            <a:ext cx="838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SzPct val="60000"/>
              <a:buFont typeface="Wingdings" pitchFamily="2" charset="2"/>
              <a:buChar char="q"/>
              <a:defRPr/>
            </a:pPr>
            <a:r>
              <a:rPr lang="en-US" altLang="ja-JP" sz="2000" dirty="0">
                <a:solidFill>
                  <a:prstClr val="black"/>
                </a:solidFill>
                <a:latin typeface="Arial" pitchFamily="34" charset="0"/>
                <a:ea typeface="ＭＳ Ｐゴシック"/>
                <a:cs typeface="Arial" pitchFamily="34" charset="0"/>
              </a:rPr>
              <a:t>The defect is logged into Defect  management tool ( </a:t>
            </a:r>
            <a:r>
              <a:rPr lang="en-US" altLang="ja-JP" sz="2000" dirty="0" err="1">
                <a:solidFill>
                  <a:prstClr val="black"/>
                </a:solidFill>
                <a:latin typeface="Arial" pitchFamily="34" charset="0"/>
                <a:ea typeface="ＭＳ Ｐゴシック"/>
                <a:cs typeface="Arial" pitchFamily="34" charset="0"/>
              </a:rPr>
              <a:t>Menual</a:t>
            </a:r>
            <a:r>
              <a:rPr lang="en-US" altLang="ja-JP" sz="2000" dirty="0">
                <a:solidFill>
                  <a:prstClr val="black"/>
                </a:solidFill>
                <a:latin typeface="Arial" pitchFamily="34" charset="0"/>
                <a:ea typeface="ＭＳ Ｐゴシック"/>
                <a:cs typeface="Arial" pitchFamily="34" charset="0"/>
              </a:rPr>
              <a:t> excel or automated tool ).</a:t>
            </a:r>
          </a:p>
          <a:p>
            <a:pPr marL="342900" indent="-342900">
              <a:spcBef>
                <a:spcPct val="20000"/>
              </a:spcBef>
              <a:buSzPct val="60000"/>
              <a:buFont typeface="Wingdings" pitchFamily="2" charset="2"/>
              <a:buChar char="q"/>
              <a:defRPr/>
            </a:pPr>
            <a:r>
              <a:rPr lang="en-US" altLang="ja-JP" sz="2000" dirty="0">
                <a:solidFill>
                  <a:prstClr val="black"/>
                </a:solidFill>
                <a:latin typeface="Arial" pitchFamily="34" charset="0"/>
                <a:ea typeface="ＭＳ Ｐゴシック"/>
                <a:cs typeface="Arial" pitchFamily="34" charset="0"/>
              </a:rPr>
              <a:t>The defect needs to be communicated and assigned to developers that can fix it.</a:t>
            </a:r>
          </a:p>
          <a:p>
            <a:pPr marL="342900" indent="-342900">
              <a:spcBef>
                <a:spcPct val="20000"/>
              </a:spcBef>
              <a:buSzPct val="60000"/>
              <a:buFont typeface="Wingdings" pitchFamily="2" charset="2"/>
              <a:buChar char="q"/>
              <a:defRPr/>
            </a:pPr>
            <a:r>
              <a:rPr lang="en-US" altLang="ja-JP" sz="2000" dirty="0">
                <a:solidFill>
                  <a:prstClr val="black"/>
                </a:solidFill>
                <a:latin typeface="Arial" pitchFamily="34" charset="0"/>
                <a:ea typeface="ＭＳ Ｐゴシック"/>
                <a:cs typeface="Arial" pitchFamily="34" charset="0"/>
              </a:rPr>
              <a:t>After the defect is resolved, fixes should be re-tested, and determinations made regarding requirements for regression testing to check that fixes didn’t create defects elsewhere.</a:t>
            </a:r>
          </a:p>
          <a:p>
            <a:pPr eaLnBrk="1" hangingPunct="1">
              <a:spcBef>
                <a:spcPct val="20000"/>
              </a:spcBef>
              <a:buSzPct val="60000"/>
              <a:defRPr/>
            </a:pPr>
            <a:endParaRPr lang="en-US" altLang="ja-JP" sz="2000" dirty="0">
              <a:solidFill>
                <a:prstClr val="black"/>
              </a:solidFill>
              <a:latin typeface="Arial" pitchFamily="34" charset="0"/>
              <a:ea typeface="ＭＳ Ｐゴシック"/>
              <a:cs typeface="Arial" pitchFamily="34" charset="0"/>
            </a:endParaRPr>
          </a:p>
        </p:txBody>
      </p:sp>
      <p:sp>
        <p:nvSpPr>
          <p:cNvPr id="5" name="TextBox 4"/>
          <p:cNvSpPr txBox="1"/>
          <p:nvPr/>
        </p:nvSpPr>
        <p:spPr>
          <a:xfrm>
            <a:off x="66675"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Tree>
    <p:extLst>
      <p:ext uri="{BB962C8B-B14F-4D97-AF65-F5344CB8AC3E}">
        <p14:creationId xmlns:p14="http://schemas.microsoft.com/office/powerpoint/2010/main" val="2312991918"/>
      </p:ext>
    </p:extLst>
  </p:cSld>
  <p:clrMapOvr>
    <a:masterClrMapping/>
  </p:clrMapOvr>
  <p:transition>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258888" y="1196976"/>
            <a:ext cx="6361112" cy="538163"/>
          </a:xfrm>
          <a:extLst>
            <a:ext uri="{91240B29-F687-4F45-9708-019B960494DF}">
              <a14:hiddenLine xmlns:a14="http://schemas.microsoft.com/office/drawing/2010/main" w="9525" algn="ctr">
                <a:solidFill>
                  <a:srgbClr val="000000"/>
                </a:solidFill>
                <a:miter lim="800000"/>
                <a:headEnd/>
                <a:tailEnd/>
              </a14:hiddenLine>
            </a:ext>
          </a:extLst>
        </p:spPr>
        <p:txBody>
          <a:bodyPr>
            <a:normAutofit fontScale="90000"/>
          </a:bodyPr>
          <a:lstStyle/>
          <a:p>
            <a:pPr eaLnBrk="1" hangingPunct="1">
              <a:defRPr/>
            </a:pPr>
            <a:r>
              <a:rPr lang="en-US" dirty="0"/>
              <a:t>What is defect management </a:t>
            </a:r>
          </a:p>
        </p:txBody>
      </p:sp>
      <p:sp>
        <p:nvSpPr>
          <p:cNvPr id="41987" name="Rectangle 2"/>
          <p:cNvSpPr>
            <a:spLocks noGrp="1" noChangeArrowheads="1"/>
          </p:cNvSpPr>
          <p:nvPr>
            <p:ph idx="1"/>
          </p:nvPr>
        </p:nvSpPr>
        <p:spPr>
          <a:xfrm>
            <a:off x="285750" y="2205039"/>
            <a:ext cx="8458200" cy="3589337"/>
          </a:xfrm>
        </p:spPr>
        <p:txBody>
          <a:bodyPr/>
          <a:lstStyle/>
          <a:p>
            <a:pPr eaLnBrk="1" hangingPunct="1">
              <a:buFont typeface="Monotype Sorts" pitchFamily="2" charset="2"/>
              <a:buNone/>
              <a:defRPr/>
            </a:pPr>
            <a:endParaRPr lang="en-US" altLang="ja-JP"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p:txBody>
      </p:sp>
      <p:sp>
        <p:nvSpPr>
          <p:cNvPr id="5" name="TextBox 4"/>
          <p:cNvSpPr txBox="1"/>
          <p:nvPr/>
        </p:nvSpPr>
        <p:spPr>
          <a:xfrm>
            <a:off x="66675"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
        <p:nvSpPr>
          <p:cNvPr id="6" name="Rectangle 4"/>
          <p:cNvSpPr>
            <a:spLocks noChangeArrowheads="1"/>
          </p:cNvSpPr>
          <p:nvPr/>
        </p:nvSpPr>
        <p:spPr bwMode="auto">
          <a:xfrm>
            <a:off x="582613" y="1989138"/>
            <a:ext cx="838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tx1"/>
              </a:buClr>
              <a:buSzPct val="62000"/>
              <a:defRPr/>
            </a:pPr>
            <a:r>
              <a:rPr lang="en-US" sz="2000" dirty="0">
                <a:latin typeface="Times New Roman" charset="0"/>
              </a:rPr>
              <a:t> It is journey of a defect cycle, which a defect goes through during its lifetime and got managed . It varies from organization to organization and also from project to project as it is governed by the software testing process and also depends upon the tools used .</a:t>
            </a:r>
            <a:r>
              <a:rPr lang="en-US" altLang="zh-CN" sz="2000" dirty="0">
                <a:solidFill>
                  <a:srgbClr val="000066"/>
                </a:solidFill>
                <a:latin typeface="Arial" pitchFamily="34" charset="0"/>
              </a:rPr>
              <a:t> </a:t>
            </a:r>
          </a:p>
          <a:p>
            <a:pPr>
              <a:spcBef>
                <a:spcPct val="20000"/>
              </a:spcBef>
              <a:buClr>
                <a:schemeClr val="tx1"/>
              </a:buClr>
              <a:buSzPct val="62000"/>
              <a:defRPr/>
            </a:pPr>
            <a:endParaRPr lang="en-US" altLang="ja-JP" sz="2000" b="1" dirty="0">
              <a:latin typeface="Times New Roman" charset="0"/>
            </a:endParaRPr>
          </a:p>
          <a:p>
            <a:pPr>
              <a:spcBef>
                <a:spcPct val="20000"/>
              </a:spcBef>
              <a:buClr>
                <a:schemeClr val="tx1"/>
              </a:buClr>
              <a:buSzPct val="62000"/>
              <a:defRPr/>
            </a:pPr>
            <a:r>
              <a:rPr lang="en-US" altLang="ja-JP" sz="2800" b="1" dirty="0">
                <a:latin typeface="Times New Roman" charset="0"/>
              </a:rPr>
              <a:t>Some Defect Management tools </a:t>
            </a:r>
          </a:p>
          <a:p>
            <a:pPr marL="285750" indent="-285750">
              <a:spcBef>
                <a:spcPct val="20000"/>
              </a:spcBef>
              <a:buClr>
                <a:schemeClr val="tx1"/>
              </a:buClr>
              <a:buSzPct val="62000"/>
              <a:buFont typeface="Wingdings" pitchFamily="2" charset="2"/>
              <a:buChar char="Ø"/>
              <a:defRPr/>
            </a:pPr>
            <a:r>
              <a:rPr lang="en-US" altLang="ja-JP" dirty="0" err="1">
                <a:solidFill>
                  <a:srgbClr val="000066"/>
                </a:solidFill>
                <a:latin typeface="Arial" pitchFamily="34" charset="0"/>
                <a:ea typeface="宋体" pitchFamily="2" charset="-122"/>
              </a:rPr>
              <a:t>Bugzilla</a:t>
            </a:r>
            <a:endParaRPr lang="en-US" altLang="ja-JP" dirty="0">
              <a:solidFill>
                <a:srgbClr val="000066"/>
              </a:solidFill>
              <a:latin typeface="Arial" pitchFamily="34" charset="0"/>
              <a:ea typeface="宋体" pitchFamily="2" charset="-122"/>
            </a:endParaRPr>
          </a:p>
          <a:p>
            <a:pPr marL="285750" indent="-285750">
              <a:spcBef>
                <a:spcPct val="20000"/>
              </a:spcBef>
              <a:buClr>
                <a:schemeClr val="tx1"/>
              </a:buClr>
              <a:buSzPct val="62000"/>
              <a:buFont typeface="Wingdings" pitchFamily="2" charset="2"/>
              <a:buChar char="Ø"/>
              <a:defRPr/>
            </a:pPr>
            <a:r>
              <a:rPr lang="en-US" altLang="ja-JP" dirty="0">
                <a:solidFill>
                  <a:srgbClr val="000066"/>
                </a:solidFill>
                <a:latin typeface="Arial" pitchFamily="34" charset="0"/>
                <a:ea typeface="宋体" pitchFamily="2" charset="-122"/>
              </a:rPr>
              <a:t>JIRA</a:t>
            </a:r>
          </a:p>
          <a:p>
            <a:pPr marL="285750" indent="-285750">
              <a:spcBef>
                <a:spcPct val="20000"/>
              </a:spcBef>
              <a:buClr>
                <a:schemeClr val="tx1"/>
              </a:buClr>
              <a:buSzPct val="62000"/>
              <a:buFont typeface="Wingdings" pitchFamily="2" charset="2"/>
              <a:buChar char="Ø"/>
              <a:defRPr/>
            </a:pPr>
            <a:r>
              <a:rPr lang="en-US" altLang="ja-JP" dirty="0">
                <a:solidFill>
                  <a:srgbClr val="000066"/>
                </a:solidFill>
                <a:latin typeface="Arial" pitchFamily="34" charset="0"/>
                <a:ea typeface="宋体" pitchFamily="2" charset="-122"/>
              </a:rPr>
              <a:t>DMS</a:t>
            </a:r>
          </a:p>
          <a:p>
            <a:pPr marL="285750" indent="-285750">
              <a:spcBef>
                <a:spcPct val="20000"/>
              </a:spcBef>
              <a:buClr>
                <a:schemeClr val="tx1"/>
              </a:buClr>
              <a:buSzPct val="62000"/>
              <a:buFont typeface="Wingdings" pitchFamily="2" charset="2"/>
              <a:buChar char="Ø"/>
              <a:defRPr/>
            </a:pPr>
            <a:r>
              <a:rPr lang="en-US" altLang="ja-JP" dirty="0">
                <a:solidFill>
                  <a:srgbClr val="000066"/>
                </a:solidFill>
                <a:latin typeface="Arial" pitchFamily="34" charset="0"/>
                <a:ea typeface="宋体" pitchFamily="2" charset="-122"/>
              </a:rPr>
              <a:t>Rational Quality Manager(RQM)</a:t>
            </a:r>
          </a:p>
          <a:p>
            <a:pPr marL="285750" indent="-285750">
              <a:spcBef>
                <a:spcPct val="20000"/>
              </a:spcBef>
              <a:buClr>
                <a:schemeClr val="tx1"/>
              </a:buClr>
              <a:buSzPct val="62000"/>
              <a:buFont typeface="Wingdings" pitchFamily="2" charset="2"/>
              <a:buChar char="Ø"/>
              <a:defRPr/>
            </a:pPr>
            <a:r>
              <a:rPr lang="en-US" altLang="ja-JP" dirty="0">
                <a:solidFill>
                  <a:srgbClr val="000066"/>
                </a:solidFill>
                <a:latin typeface="Arial" pitchFamily="34" charset="0"/>
                <a:ea typeface="宋体" pitchFamily="2" charset="-122"/>
              </a:rPr>
              <a:t>Rational Clear Quest (RCQ)</a:t>
            </a:r>
          </a:p>
          <a:p>
            <a:pPr marL="1200150" lvl="2" indent="-285750">
              <a:spcBef>
                <a:spcPct val="20000"/>
              </a:spcBef>
              <a:buClr>
                <a:schemeClr val="tx1"/>
              </a:buClr>
              <a:buSzPct val="62000"/>
              <a:buFont typeface="Wingdings" pitchFamily="2" charset="2"/>
              <a:buChar char="Ø"/>
              <a:defRPr/>
            </a:pPr>
            <a:r>
              <a:rPr lang="en-US" altLang="ja-JP" sz="1000" dirty="0">
                <a:solidFill>
                  <a:srgbClr val="000066"/>
                </a:solidFill>
                <a:latin typeface="Arial" pitchFamily="34" charset="0"/>
                <a:ea typeface="宋体" pitchFamily="2" charset="-122"/>
                <a:hlinkClick r:id="rId3"/>
              </a:rPr>
              <a:t>http://www.aptest.com/bugtrack.html</a:t>
            </a:r>
            <a:endParaRPr lang="en-US" altLang="ja-JP" sz="1000" dirty="0">
              <a:solidFill>
                <a:srgbClr val="000066"/>
              </a:solidFill>
              <a:latin typeface="Arial" pitchFamily="34" charset="0"/>
              <a:ea typeface="宋体" pitchFamily="2" charset="-122"/>
            </a:endParaRPr>
          </a:p>
          <a:p>
            <a:pPr marL="1200150" lvl="2" indent="-285750">
              <a:spcBef>
                <a:spcPct val="20000"/>
              </a:spcBef>
              <a:buClr>
                <a:schemeClr val="tx1"/>
              </a:buClr>
              <a:buSzPct val="62000"/>
              <a:buFont typeface="Wingdings" pitchFamily="2" charset="2"/>
              <a:buChar char="Ø"/>
              <a:defRPr/>
            </a:pPr>
            <a:r>
              <a:rPr lang="en-US" altLang="ja-JP" sz="1000" dirty="0">
                <a:solidFill>
                  <a:srgbClr val="000066"/>
                </a:solidFill>
                <a:latin typeface="Arial" pitchFamily="34" charset="0"/>
                <a:ea typeface="宋体" pitchFamily="2" charset="-122"/>
              </a:rPr>
              <a:t>http://www.softwaretestinghelp.com/popular-bug-tracking-software/</a:t>
            </a:r>
          </a:p>
        </p:txBody>
      </p:sp>
    </p:spTree>
    <p:extLst>
      <p:ext uri="{BB962C8B-B14F-4D97-AF65-F5344CB8AC3E}">
        <p14:creationId xmlns:p14="http://schemas.microsoft.com/office/powerpoint/2010/main" val="3452914797"/>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INTEGRATION Testing</a:t>
            </a:r>
          </a:p>
        </p:txBody>
      </p:sp>
      <p:sp>
        <p:nvSpPr>
          <p:cNvPr id="26627" name="Text Placeholder 2"/>
          <p:cNvSpPr>
            <a:spLocks noGrp="1"/>
          </p:cNvSpPr>
          <p:nvPr>
            <p:ph type="body" idx="1"/>
          </p:nvPr>
        </p:nvSpPr>
        <p:spPr>
          <a:xfrm>
            <a:off x="1600200" y="2508250"/>
            <a:ext cx="7086600" cy="1509713"/>
          </a:xfrm>
        </p:spPr>
        <p:txBody>
          <a:bodyPr/>
          <a:lstStyle/>
          <a:p>
            <a:pPr marL="73025"/>
            <a:r>
              <a:rPr lang="en-US"/>
              <a:t>Software Testing Process</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79B9B3-C941-49F7-8D0C-C55DE76CBCCF}" type="slidenum">
              <a:rPr lang="en-US" smtClean="0"/>
              <a:pPr eaLnBrk="1" hangingPunct="1"/>
              <a:t>5</a:t>
            </a:fld>
            <a:endParaRPr lang="en-US"/>
          </a:p>
        </p:txBody>
      </p:sp>
    </p:spTree>
    <p:extLst>
      <p:ext uri="{BB962C8B-B14F-4D97-AF65-F5344CB8AC3E}">
        <p14:creationId xmlns:p14="http://schemas.microsoft.com/office/powerpoint/2010/main" val="4106828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889250" y="981075"/>
            <a:ext cx="3441700" cy="484188"/>
          </a:xfrm>
        </p:spPr>
        <p:txBody>
          <a:bodyPr>
            <a:normAutofit fontScale="90000"/>
          </a:bodyPr>
          <a:lstStyle/>
          <a:p>
            <a:pPr eaLnBrk="1" hangingPunct="1">
              <a:defRPr/>
            </a:pPr>
            <a:r>
              <a:rPr lang="en-US" sz="3200" dirty="0">
                <a:latin typeface="Times New Roman" pitchFamily="18" charset="0"/>
                <a:cs typeface="Times New Roman" pitchFamily="18" charset="0"/>
              </a:rPr>
              <a:t>Defect information</a:t>
            </a:r>
          </a:p>
        </p:txBody>
      </p:sp>
      <p:sp>
        <p:nvSpPr>
          <p:cNvPr id="44035" name="Content Placeholder 3"/>
          <p:cNvSpPr>
            <a:spLocks noGrp="1"/>
          </p:cNvSpPr>
          <p:nvPr>
            <p:ph idx="1"/>
          </p:nvPr>
        </p:nvSpPr>
        <p:spPr>
          <a:xfrm>
            <a:off x="66676" y="1676400"/>
            <a:ext cx="8772525" cy="3657600"/>
          </a:xfrm>
        </p:spPr>
        <p:txBody>
          <a:bodyPr/>
          <a:lstStyle/>
          <a:p>
            <a:pPr marL="0" indent="0">
              <a:buNone/>
              <a:defRPr/>
            </a:pPr>
            <a:r>
              <a:rPr lang="en-US" sz="2000" dirty="0">
                <a:latin typeface="Times New Roman" pitchFamily="18" charset="0"/>
                <a:cs typeface="Times New Roman" pitchFamily="18" charset="0"/>
              </a:rPr>
              <a:t>The defect information includes Severity, Type, Description…. as below image</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349500"/>
            <a:ext cx="80835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762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Tree>
    <p:extLst>
      <p:ext uri="{BB962C8B-B14F-4D97-AF65-F5344CB8AC3E}">
        <p14:creationId xmlns:p14="http://schemas.microsoft.com/office/powerpoint/2010/main" val="3428604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436688" y="1125538"/>
            <a:ext cx="5873750" cy="538162"/>
          </a:xfrm>
          <a:extLst>
            <a:ext uri="{91240B29-F687-4F45-9708-019B960494DF}">
              <a14:hiddenLine xmlns:a14="http://schemas.microsoft.com/office/drawing/2010/main" w="9525" algn="ctr">
                <a:solidFill>
                  <a:srgbClr val="000000"/>
                </a:solidFill>
                <a:miter lim="800000"/>
                <a:headEnd/>
                <a:tailEnd/>
              </a14:hiddenLine>
            </a:ext>
          </a:extLst>
        </p:spPr>
        <p:txBody>
          <a:bodyPr>
            <a:normAutofit fontScale="90000"/>
          </a:bodyPr>
          <a:lstStyle/>
          <a:p>
            <a:pPr eaLnBrk="1" hangingPunct="1">
              <a:defRPr/>
            </a:pPr>
            <a:r>
              <a:rPr lang="en-US" dirty="0"/>
              <a:t>What is defect  Life cycle  </a:t>
            </a:r>
          </a:p>
        </p:txBody>
      </p:sp>
      <p:sp>
        <p:nvSpPr>
          <p:cNvPr id="41987" name="Rectangle 2"/>
          <p:cNvSpPr>
            <a:spLocks noGrp="1" noChangeArrowheads="1"/>
          </p:cNvSpPr>
          <p:nvPr>
            <p:ph idx="1"/>
          </p:nvPr>
        </p:nvSpPr>
        <p:spPr>
          <a:xfrm>
            <a:off x="381000" y="2133600"/>
            <a:ext cx="8458200" cy="3589338"/>
          </a:xfrm>
        </p:spPr>
        <p:txBody>
          <a:bodyPr/>
          <a:lstStyle/>
          <a:p>
            <a:pPr eaLnBrk="1" hangingPunct="1">
              <a:buFont typeface="Monotype Sorts" pitchFamily="2" charset="2"/>
              <a:buNone/>
              <a:defRPr/>
            </a:pPr>
            <a:endParaRPr lang="en-US" altLang="ja-JP"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a:p>
            <a:pPr eaLnBrk="1" hangingPunct="1">
              <a:buFont typeface="Monotype Sorts" pitchFamily="2" charset="2"/>
              <a:buNone/>
              <a:defRPr/>
            </a:pPr>
            <a:endParaRPr lang="ja-JP" altLang="en-US" sz="2000" dirty="0">
              <a:latin typeface="Arial" pitchFamily="34" charset="0"/>
            </a:endParaRPr>
          </a:p>
        </p:txBody>
      </p:sp>
      <p:sp>
        <p:nvSpPr>
          <p:cNvPr id="5" name="TextBox 4"/>
          <p:cNvSpPr txBox="1"/>
          <p:nvPr/>
        </p:nvSpPr>
        <p:spPr>
          <a:xfrm>
            <a:off x="0"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
        <p:nvSpPr>
          <p:cNvPr id="21509" name="Rectangle 5"/>
          <p:cNvSpPr>
            <a:spLocks noChangeArrowheads="1"/>
          </p:cNvSpPr>
          <p:nvPr/>
        </p:nvSpPr>
        <p:spPr bwMode="auto">
          <a:xfrm>
            <a:off x="425450" y="2133601"/>
            <a:ext cx="8280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Defect life cycle is a cycle which a defect goes through during its lifetime. It starts when defect is found and ends when a defect is closed, after ensuring it’s not reproduced. Defect life cycle is related to the bug found during testing. </a:t>
            </a:r>
          </a:p>
          <a:p>
            <a:r>
              <a:rPr lang="en-US" altLang="en-US"/>
              <a:t>The bug has different states in the Life Cycle. The Life cycle of the bug can be shown diagrammatically as follows</a:t>
            </a:r>
          </a:p>
        </p:txBody>
      </p:sp>
    </p:spTree>
    <p:extLst>
      <p:ext uri="{BB962C8B-B14F-4D97-AF65-F5344CB8AC3E}">
        <p14:creationId xmlns:p14="http://schemas.microsoft.com/office/powerpoint/2010/main" val="2360224489"/>
      </p:ext>
    </p:extLst>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8897938" cy="70788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000" dirty="0">
                <a:solidFill>
                  <a:schemeClr val="tx1"/>
                </a:solidFill>
                <a:latin typeface="Times New Roman" pitchFamily="18" charset="0"/>
                <a:cs typeface="Times New Roman" pitchFamily="18" charset="0"/>
              </a:rPr>
              <a:t>Defect Management  </a:t>
            </a:r>
          </a:p>
        </p:txBody>
      </p:sp>
      <p:sp>
        <p:nvSpPr>
          <p:cNvPr id="23555" name="Rectangle 5"/>
          <p:cNvSpPr>
            <a:spLocks noChangeArrowheads="1"/>
          </p:cNvSpPr>
          <p:nvPr/>
        </p:nvSpPr>
        <p:spPr bwMode="auto">
          <a:xfrm>
            <a:off x="66675" y="631826"/>
            <a:ext cx="8280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 </a:t>
            </a:r>
          </a:p>
          <a:p>
            <a:r>
              <a:rPr lang="en-US" altLang="en-US" sz="2000"/>
              <a:t>The bug has different states in the Life Cycle. The Life cycle of the bug can be shown diagrammatically as follows</a:t>
            </a:r>
          </a:p>
        </p:txBody>
      </p:sp>
      <p:pic>
        <p:nvPicPr>
          <p:cNvPr id="23556" name="Picture 2" descr="C:\Users\nujhat\Desktop\bu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768475"/>
            <a:ext cx="5316538"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450067"/>
      </p:ext>
    </p:extLst>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2400"/>
            <a:ext cx="8897938" cy="76944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sz="4400" dirty="0">
                <a:solidFill>
                  <a:schemeClr val="tx1"/>
                </a:solidFill>
                <a:latin typeface="Times New Roman" pitchFamily="18" charset="0"/>
                <a:cs typeface="Times New Roman" pitchFamily="18" charset="0"/>
              </a:rPr>
              <a:t>Defect Management  </a:t>
            </a:r>
          </a:p>
        </p:txBody>
      </p:sp>
      <p:sp>
        <p:nvSpPr>
          <p:cNvPr id="6" name="Rectangle 5"/>
          <p:cNvSpPr/>
          <p:nvPr/>
        </p:nvSpPr>
        <p:spPr>
          <a:xfrm>
            <a:off x="66675" y="1050926"/>
            <a:ext cx="8280400" cy="5078313"/>
          </a:xfrm>
          <a:prstGeom prst="rect">
            <a:avLst/>
          </a:prstGeom>
        </p:spPr>
        <p:txBody>
          <a:bodyPr>
            <a:spAutoFit/>
          </a:bodyPr>
          <a:lstStyle/>
          <a:p>
            <a:pPr>
              <a:defRPr/>
            </a:pPr>
            <a:r>
              <a:rPr lang="en-US" dirty="0">
                <a:latin typeface="Times New Roman" charset="0"/>
              </a:rPr>
              <a:t>.</a:t>
            </a:r>
            <a:r>
              <a:rPr lang="en-US" b="1" dirty="0">
                <a:latin typeface="Times New Roman" charset="0"/>
              </a:rPr>
              <a:t>Defect Life Cycle States:</a:t>
            </a:r>
          </a:p>
          <a:p>
            <a:pPr lvl="1">
              <a:defRPr/>
            </a:pPr>
            <a:endParaRPr lang="en-US" b="1" dirty="0">
              <a:latin typeface="Times New Roman" charset="0"/>
            </a:endParaRPr>
          </a:p>
          <a:p>
            <a:pPr marL="914400" lvl="1" indent="-457200">
              <a:buFont typeface="+mj-lt"/>
              <a:buAutoNum type="arabicPeriod"/>
              <a:defRPr/>
            </a:pPr>
            <a:r>
              <a:rPr lang="en-US" b="1" dirty="0">
                <a:latin typeface="Times New Roman" charset="0"/>
              </a:rPr>
              <a:t>New - </a:t>
            </a:r>
            <a:r>
              <a:rPr lang="en-US" dirty="0">
                <a:latin typeface="Times New Roman" charset="0"/>
              </a:rPr>
              <a:t>Potential defect that is raised and yet to be validated.</a:t>
            </a:r>
          </a:p>
          <a:p>
            <a:pPr marL="914400" lvl="1" indent="-457200">
              <a:buFont typeface="+mj-lt"/>
              <a:buAutoNum type="arabicPeriod"/>
              <a:defRPr/>
            </a:pPr>
            <a:r>
              <a:rPr lang="en-US" b="1" dirty="0">
                <a:latin typeface="Times New Roman" charset="0"/>
              </a:rPr>
              <a:t>Assigned - </a:t>
            </a:r>
            <a:r>
              <a:rPr lang="en-US" dirty="0">
                <a:latin typeface="Times New Roman" charset="0"/>
              </a:rPr>
              <a:t>Assigned against a development team to address it but not yet resolved.</a:t>
            </a:r>
          </a:p>
          <a:p>
            <a:pPr marL="914400" lvl="1" indent="-457200">
              <a:buFont typeface="+mj-lt"/>
              <a:buAutoNum type="arabicPeriod"/>
              <a:defRPr/>
            </a:pPr>
            <a:r>
              <a:rPr lang="en-US" b="1" dirty="0">
                <a:latin typeface="Times New Roman" charset="0"/>
              </a:rPr>
              <a:t>Active - </a:t>
            </a:r>
            <a:r>
              <a:rPr lang="en-US" dirty="0">
                <a:latin typeface="Times New Roman" charset="0"/>
              </a:rPr>
              <a:t>The Defect is being addressed by the developer and investigation is under progress. At this stage there are two possible outcomes;  - Deferred or Rejected.</a:t>
            </a:r>
          </a:p>
          <a:p>
            <a:pPr marL="914400" lvl="1" indent="-457200">
              <a:buFont typeface="+mj-lt"/>
              <a:buAutoNum type="arabicPeriod"/>
              <a:defRPr/>
            </a:pPr>
            <a:r>
              <a:rPr lang="en-US" b="1" dirty="0">
                <a:latin typeface="Times New Roman" charset="0"/>
              </a:rPr>
              <a:t>Test - </a:t>
            </a:r>
            <a:r>
              <a:rPr lang="en-US" dirty="0">
                <a:latin typeface="Times New Roman" charset="0"/>
              </a:rPr>
              <a:t>The Defect is fixed and ready for testing.</a:t>
            </a:r>
          </a:p>
          <a:p>
            <a:pPr marL="914400" lvl="1" indent="-457200">
              <a:buFont typeface="+mj-lt"/>
              <a:buAutoNum type="arabicPeriod"/>
              <a:defRPr/>
            </a:pPr>
            <a:r>
              <a:rPr lang="en-US" b="1" dirty="0">
                <a:latin typeface="Times New Roman" charset="0"/>
              </a:rPr>
              <a:t>Verified - </a:t>
            </a:r>
            <a:r>
              <a:rPr lang="en-US" dirty="0">
                <a:latin typeface="Times New Roman" charset="0"/>
              </a:rPr>
              <a:t>The Defect that is retested and the test has been verified by QC.</a:t>
            </a:r>
          </a:p>
          <a:p>
            <a:pPr marL="914400" lvl="1" indent="-457200">
              <a:buFont typeface="+mj-lt"/>
              <a:buAutoNum type="arabicPeriod"/>
              <a:defRPr/>
            </a:pPr>
            <a:r>
              <a:rPr lang="en-US" b="1" dirty="0">
                <a:latin typeface="Times New Roman" charset="0"/>
              </a:rPr>
              <a:t>Closed - </a:t>
            </a:r>
            <a:r>
              <a:rPr lang="en-US" dirty="0">
                <a:latin typeface="Times New Roman" charset="0"/>
              </a:rPr>
              <a:t>The final state of the defect that can be closed after the QC retesting or can be closed if the defect is duplicate or considered as NOT a defect.</a:t>
            </a:r>
          </a:p>
          <a:p>
            <a:pPr marL="914400" lvl="1" indent="-457200">
              <a:buFont typeface="+mj-lt"/>
              <a:buAutoNum type="arabicPeriod"/>
              <a:defRPr/>
            </a:pPr>
            <a:r>
              <a:rPr lang="en-US" b="1" dirty="0">
                <a:latin typeface="Times New Roman" charset="0"/>
              </a:rPr>
              <a:t>Reopened - </a:t>
            </a:r>
            <a:r>
              <a:rPr lang="en-US" dirty="0">
                <a:latin typeface="Times New Roman" charset="0"/>
              </a:rPr>
              <a:t>When the defect is NOT fixed, QC reopens/reactivates the defect.</a:t>
            </a:r>
          </a:p>
          <a:p>
            <a:pPr marL="914400" lvl="1" indent="-457200">
              <a:buFont typeface="+mj-lt"/>
              <a:buAutoNum type="arabicPeriod"/>
              <a:defRPr/>
            </a:pPr>
            <a:r>
              <a:rPr lang="en-US" b="1" dirty="0">
                <a:latin typeface="Times New Roman" charset="0"/>
              </a:rPr>
              <a:t>Deferred - </a:t>
            </a:r>
            <a:r>
              <a:rPr lang="en-US" dirty="0">
                <a:latin typeface="Times New Roman" charset="0"/>
              </a:rPr>
              <a:t>When a defect cannot be addressed in that particular cycle it is deferred to future release.</a:t>
            </a:r>
          </a:p>
          <a:p>
            <a:pPr marL="914400" lvl="1" indent="-457200">
              <a:buFont typeface="+mj-lt"/>
              <a:buAutoNum type="arabicPeriod"/>
              <a:defRPr/>
            </a:pPr>
            <a:r>
              <a:rPr lang="en-US" b="1" dirty="0">
                <a:latin typeface="Times New Roman" charset="0"/>
              </a:rPr>
              <a:t>Rejected - </a:t>
            </a:r>
            <a:r>
              <a:rPr lang="en-US" dirty="0">
                <a:latin typeface="Times New Roman" charset="0"/>
              </a:rPr>
              <a:t>A defect can be rejected for any of the 3 reasons;  - duplicate defect, NOT a Defect, Non Reproducible</a:t>
            </a:r>
          </a:p>
          <a:p>
            <a:pPr>
              <a:defRPr/>
            </a:pPr>
            <a:endParaRPr lang="en-US" dirty="0">
              <a:latin typeface="Times New Roman" charset="0"/>
            </a:endParaRPr>
          </a:p>
        </p:txBody>
      </p:sp>
    </p:spTree>
    <p:extLst>
      <p:ext uri="{BB962C8B-B14F-4D97-AF65-F5344CB8AC3E}">
        <p14:creationId xmlns:p14="http://schemas.microsoft.com/office/powerpoint/2010/main" val="2333895343"/>
      </p:ext>
    </p:extLst>
  </p:cSld>
  <p:clrMapOvr>
    <a:masterClrMapping/>
  </p:clrMapOvr>
  <p:transition>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Testing Types </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18E45-14DF-4D37-A9A6-A4E02F03A17F}" type="slidenum">
              <a:rPr lang="en-US" smtClean="0"/>
              <a:pPr eaLnBrk="1" hangingPunct="1"/>
              <a:t>54</a:t>
            </a:fld>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3743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88066" name="Rectangle 2"/>
          <p:cNvSpPr>
            <a:spLocks noGrp="1" noChangeArrowheads="1"/>
          </p:cNvSpPr>
          <p:nvPr>
            <p:ph type="body" idx="1"/>
          </p:nvPr>
        </p:nvSpPr>
        <p:spPr>
          <a:xfrm>
            <a:off x="228600" y="304800"/>
            <a:ext cx="8763000" cy="6172200"/>
          </a:xfrm>
          <a:noFill/>
          <a:ln/>
        </p:spPr>
        <p:txBody>
          <a:bodyPr/>
          <a:lstStyle/>
          <a:p>
            <a:pPr>
              <a:buFont typeface="Wingdings" pitchFamily="2" charset="2"/>
              <a:buNone/>
            </a:pPr>
            <a:r>
              <a:rPr lang="en-US" b="1" dirty="0">
                <a:latin typeface="Times New Roman" pitchFamily="18" charset="0"/>
              </a:rPr>
              <a:t>Functional testing</a:t>
            </a:r>
          </a:p>
          <a:p>
            <a:pPr lvl="1"/>
            <a:r>
              <a:rPr lang="en-US" dirty="0">
                <a:latin typeface="Times New Roman" pitchFamily="18" charset="0"/>
              </a:rPr>
              <a:t>Black box type testing geared to functional 	   requirements of an application.</a:t>
            </a:r>
          </a:p>
          <a:p>
            <a:pPr lvl="1"/>
            <a:r>
              <a:rPr lang="en-US" dirty="0">
                <a:latin typeface="Times New Roman" pitchFamily="18" charset="0"/>
              </a:rPr>
              <a:t>Done by testers.</a:t>
            </a:r>
          </a:p>
          <a:p>
            <a:pPr>
              <a:buFont typeface="Wingdings" pitchFamily="2" charset="2"/>
              <a:buNone/>
            </a:pPr>
            <a:r>
              <a:rPr lang="en-US" b="1" dirty="0">
                <a:solidFill>
                  <a:srgbClr val="FF9900"/>
                </a:solidFill>
                <a:latin typeface="Times New Roman" pitchFamily="18" charset="0"/>
              </a:rPr>
              <a:t>System testing</a:t>
            </a:r>
          </a:p>
          <a:p>
            <a:pPr lvl="1"/>
            <a:r>
              <a:rPr lang="en-US" dirty="0">
                <a:latin typeface="Times New Roman" pitchFamily="18" charset="0"/>
              </a:rPr>
              <a:t>Black box type testing that is based on overall requirements specifications; covering all combined parts of the system.</a:t>
            </a:r>
          </a:p>
          <a:p>
            <a:pPr>
              <a:buFont typeface="Wingdings" pitchFamily="2" charset="2"/>
              <a:buNone/>
            </a:pPr>
            <a:r>
              <a:rPr lang="en-US" b="1" dirty="0">
                <a:solidFill>
                  <a:srgbClr val="FF9900"/>
                </a:solidFill>
                <a:latin typeface="Times New Roman" pitchFamily="18" charset="0"/>
              </a:rPr>
              <a:t>End-to-end testing</a:t>
            </a:r>
          </a:p>
          <a:p>
            <a:pPr lvl="1"/>
            <a:r>
              <a:rPr lang="en-US" dirty="0">
                <a:latin typeface="Times New Roman" pitchFamily="18" charset="0"/>
              </a:rPr>
              <a:t>Similar to system testing; involves testing of a complete application environment in a situation that mimics real-world use.</a:t>
            </a:r>
            <a:r>
              <a:rPr lang="en-US" sz="1800" dirty="0"/>
              <a:t>		</a:t>
            </a:r>
          </a:p>
        </p:txBody>
      </p:sp>
    </p:spTree>
    <p:extLst>
      <p:ext uri="{BB962C8B-B14F-4D97-AF65-F5344CB8AC3E}">
        <p14:creationId xmlns:p14="http://schemas.microsoft.com/office/powerpoint/2010/main" val="3595967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89091" name="Rectangle 3"/>
          <p:cNvSpPr>
            <a:spLocks noGrp="1" noChangeArrowheads="1"/>
          </p:cNvSpPr>
          <p:nvPr>
            <p:ph type="body" idx="1"/>
          </p:nvPr>
        </p:nvSpPr>
        <p:spPr>
          <a:xfrm>
            <a:off x="381000" y="914400"/>
            <a:ext cx="8305800" cy="5791200"/>
          </a:xfrm>
          <a:noFill/>
          <a:ln/>
        </p:spPr>
        <p:txBody>
          <a:bodyPr/>
          <a:lstStyle/>
          <a:p>
            <a:pPr>
              <a:buFont typeface="Wingdings" pitchFamily="2" charset="2"/>
              <a:buNone/>
            </a:pPr>
            <a:r>
              <a:rPr lang="en-US" b="1" dirty="0">
                <a:solidFill>
                  <a:srgbClr val="FF9900"/>
                </a:solidFill>
                <a:latin typeface="Times New Roman" pitchFamily="18" charset="0"/>
              </a:rPr>
              <a:t>Sanity testing</a:t>
            </a:r>
          </a:p>
          <a:p>
            <a:pPr lvl="1"/>
            <a:r>
              <a:rPr lang="en-US" sz="3200" dirty="0">
                <a:latin typeface="Times New Roman" pitchFamily="18" charset="0"/>
              </a:rPr>
              <a:t>Initial effort to determine if a new software version is performing well enough to accept it for a major testing effort.</a:t>
            </a:r>
          </a:p>
          <a:p>
            <a:pPr lvl="1">
              <a:buFont typeface="Wingdings" pitchFamily="2" charset="2"/>
              <a:buNone/>
            </a:pPr>
            <a:endParaRPr lang="en-US" sz="3200" dirty="0">
              <a:latin typeface="Times New Roman" pitchFamily="18" charset="0"/>
            </a:endParaRPr>
          </a:p>
          <a:p>
            <a:pPr>
              <a:buFont typeface="Wingdings" pitchFamily="2" charset="2"/>
              <a:buNone/>
            </a:pPr>
            <a:r>
              <a:rPr lang="en-US" b="1" dirty="0">
                <a:solidFill>
                  <a:srgbClr val="FF9900"/>
                </a:solidFill>
                <a:latin typeface="Times New Roman" pitchFamily="18" charset="0"/>
              </a:rPr>
              <a:t>Regression testing</a:t>
            </a:r>
          </a:p>
          <a:p>
            <a:pPr>
              <a:buFont typeface="Wingdings" pitchFamily="2" charset="2"/>
              <a:buNone/>
            </a:pPr>
            <a:endParaRPr lang="en-US" b="1" dirty="0">
              <a:solidFill>
                <a:srgbClr val="FF9900"/>
              </a:solidFill>
              <a:latin typeface="Times New Roman" pitchFamily="18" charset="0"/>
            </a:endParaRPr>
          </a:p>
          <a:p>
            <a:pPr lvl="1"/>
            <a:r>
              <a:rPr lang="en-US" sz="3200" dirty="0">
                <a:latin typeface="Times New Roman" pitchFamily="18" charset="0"/>
              </a:rPr>
              <a:t>Re-testing after fixes or modifications of the software or its environment.</a:t>
            </a:r>
            <a:endParaRPr lang="en-US" dirty="0">
              <a:latin typeface="Times New Roman" pitchFamily="18" charset="0"/>
            </a:endParaRPr>
          </a:p>
          <a:p>
            <a:endParaRPr lang="en-US" sz="2400" dirty="0"/>
          </a:p>
        </p:txBody>
      </p:sp>
    </p:spTree>
    <p:extLst>
      <p:ext uri="{BB962C8B-B14F-4D97-AF65-F5344CB8AC3E}">
        <p14:creationId xmlns:p14="http://schemas.microsoft.com/office/powerpoint/2010/main" val="829884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90114" name="Rectangle 2"/>
          <p:cNvSpPr>
            <a:spLocks noGrp="1" noChangeArrowheads="1"/>
          </p:cNvSpPr>
          <p:nvPr>
            <p:ph type="body" idx="1"/>
          </p:nvPr>
        </p:nvSpPr>
        <p:spPr>
          <a:xfrm>
            <a:off x="381000" y="990600"/>
            <a:ext cx="8305800" cy="5257800"/>
          </a:xfrm>
          <a:noFill/>
          <a:ln/>
        </p:spPr>
        <p:txBody>
          <a:bodyPr>
            <a:normAutofit lnSpcReduction="10000"/>
          </a:bodyPr>
          <a:lstStyle/>
          <a:p>
            <a:pPr>
              <a:lnSpc>
                <a:spcPct val="90000"/>
              </a:lnSpc>
              <a:buFont typeface="Wingdings" pitchFamily="2" charset="2"/>
              <a:buNone/>
            </a:pPr>
            <a:r>
              <a:rPr lang="en-US" sz="2800" b="1" dirty="0">
                <a:solidFill>
                  <a:srgbClr val="FF9900"/>
                </a:solidFill>
                <a:latin typeface="Times New Roman" pitchFamily="18" charset="0"/>
              </a:rPr>
              <a:t>Acceptance testing</a:t>
            </a:r>
          </a:p>
          <a:p>
            <a:pPr>
              <a:lnSpc>
                <a:spcPct val="90000"/>
              </a:lnSpc>
              <a:buFont typeface="Wingdings" pitchFamily="2" charset="2"/>
              <a:buNone/>
            </a:pPr>
            <a:endParaRPr lang="en-US" sz="2800" b="1" dirty="0">
              <a:solidFill>
                <a:srgbClr val="FF9900"/>
              </a:solidFill>
              <a:latin typeface="Times New Roman" pitchFamily="18" charset="0"/>
            </a:endParaRPr>
          </a:p>
          <a:p>
            <a:pPr lvl="1">
              <a:lnSpc>
                <a:spcPct val="90000"/>
              </a:lnSpc>
            </a:pPr>
            <a:r>
              <a:rPr lang="en-US" sz="3200" dirty="0">
                <a:latin typeface="Times New Roman" pitchFamily="18" charset="0"/>
              </a:rPr>
              <a:t>Final testing based on specifications of the end-user or customer </a:t>
            </a:r>
          </a:p>
          <a:p>
            <a:pPr lvl="1">
              <a:lnSpc>
                <a:spcPct val="90000"/>
              </a:lnSpc>
              <a:buFont typeface="Wingdings" pitchFamily="2" charset="2"/>
              <a:buNone/>
            </a:pPr>
            <a:endParaRPr lang="en-US" sz="3200" dirty="0">
              <a:latin typeface="Times New Roman" pitchFamily="18" charset="0"/>
            </a:endParaRPr>
          </a:p>
          <a:p>
            <a:pPr>
              <a:lnSpc>
                <a:spcPct val="90000"/>
              </a:lnSpc>
              <a:buFont typeface="Wingdings" pitchFamily="2" charset="2"/>
              <a:buNone/>
            </a:pPr>
            <a:r>
              <a:rPr lang="en-US" sz="2800" b="1" dirty="0">
                <a:solidFill>
                  <a:srgbClr val="FF9900"/>
                </a:solidFill>
                <a:latin typeface="Times New Roman" pitchFamily="18" charset="0"/>
              </a:rPr>
              <a:t>Load testing	</a:t>
            </a:r>
          </a:p>
          <a:p>
            <a:pPr>
              <a:lnSpc>
                <a:spcPct val="90000"/>
              </a:lnSpc>
              <a:buFont typeface="Wingdings" pitchFamily="2" charset="2"/>
              <a:buNone/>
            </a:pPr>
            <a:endParaRPr lang="en-US" sz="2800" b="1" dirty="0">
              <a:solidFill>
                <a:srgbClr val="FF9900"/>
              </a:solidFill>
              <a:latin typeface="Times New Roman" pitchFamily="18" charset="0"/>
            </a:endParaRPr>
          </a:p>
          <a:p>
            <a:pPr lvl="1">
              <a:lnSpc>
                <a:spcPct val="90000"/>
              </a:lnSpc>
            </a:pPr>
            <a:r>
              <a:rPr lang="en-US" sz="3200" dirty="0">
                <a:latin typeface="Times New Roman" pitchFamily="18" charset="0"/>
              </a:rPr>
              <a:t>Testing an application under heavy loads.</a:t>
            </a:r>
          </a:p>
          <a:p>
            <a:pPr lvl="1">
              <a:lnSpc>
                <a:spcPct val="90000"/>
              </a:lnSpc>
            </a:pPr>
            <a:r>
              <a:rPr lang="en-US" sz="3200" dirty="0" err="1">
                <a:latin typeface="Times New Roman" pitchFamily="18" charset="0"/>
              </a:rPr>
              <a:t>Eg</a:t>
            </a:r>
            <a:r>
              <a:rPr lang="en-US" sz="3200" dirty="0">
                <a:latin typeface="Times New Roman" pitchFamily="18" charset="0"/>
              </a:rPr>
              <a:t>. Testing of a web site under a range of loads to determine, when the system response time degraded or fails.</a:t>
            </a:r>
          </a:p>
        </p:txBody>
      </p:sp>
    </p:spTree>
    <p:extLst>
      <p:ext uri="{BB962C8B-B14F-4D97-AF65-F5344CB8AC3E}">
        <p14:creationId xmlns:p14="http://schemas.microsoft.com/office/powerpoint/2010/main" val="2765251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91138" name="Rectangle 2"/>
          <p:cNvSpPr>
            <a:spLocks noGrp="1" noChangeArrowheads="1"/>
          </p:cNvSpPr>
          <p:nvPr>
            <p:ph type="body" idx="1"/>
          </p:nvPr>
        </p:nvSpPr>
        <p:spPr>
          <a:xfrm>
            <a:off x="0" y="914400"/>
            <a:ext cx="8763000" cy="5105400"/>
          </a:xfrm>
          <a:noFill/>
          <a:ln/>
        </p:spPr>
        <p:txBody>
          <a:bodyPr>
            <a:normAutofit lnSpcReduction="10000"/>
          </a:bodyPr>
          <a:lstStyle/>
          <a:p>
            <a:pPr>
              <a:lnSpc>
                <a:spcPct val="90000"/>
              </a:lnSpc>
              <a:buFont typeface="Wingdings" pitchFamily="2" charset="2"/>
              <a:buNone/>
            </a:pPr>
            <a:r>
              <a:rPr lang="en-US" b="1" dirty="0">
                <a:solidFill>
                  <a:srgbClr val="FF9900"/>
                </a:solidFill>
                <a:latin typeface="Times New Roman" pitchFamily="18" charset="0"/>
              </a:rPr>
              <a:t>Stress Testing</a:t>
            </a:r>
          </a:p>
          <a:p>
            <a:pPr>
              <a:lnSpc>
                <a:spcPct val="90000"/>
              </a:lnSpc>
              <a:buFont typeface="Wingdings" pitchFamily="2" charset="2"/>
              <a:buNone/>
            </a:pPr>
            <a:endParaRPr lang="en-US" sz="1400" b="1" dirty="0">
              <a:solidFill>
                <a:srgbClr val="FF9900"/>
              </a:solidFill>
              <a:latin typeface="Times New Roman" pitchFamily="18" charset="0"/>
            </a:endParaRPr>
          </a:p>
          <a:p>
            <a:pPr lvl="1">
              <a:lnSpc>
                <a:spcPct val="90000"/>
              </a:lnSpc>
            </a:pPr>
            <a:r>
              <a:rPr lang="en-US" sz="3200" dirty="0">
                <a:latin typeface="Times New Roman" pitchFamily="18" charset="0"/>
              </a:rPr>
              <a:t>Testing under unusually heavy loads, heavy 	  repetition of certain actions or inputs, input of   large numerical values, large complex queries   to a database etc.</a:t>
            </a:r>
          </a:p>
          <a:p>
            <a:pPr>
              <a:lnSpc>
                <a:spcPct val="90000"/>
              </a:lnSpc>
              <a:buFont typeface="Wingdings" pitchFamily="2" charset="2"/>
              <a:buNone/>
            </a:pPr>
            <a:endParaRPr lang="en-US" sz="1000" b="1" dirty="0">
              <a:solidFill>
                <a:srgbClr val="FF9900"/>
              </a:solidFill>
              <a:latin typeface="Times New Roman" pitchFamily="18" charset="0"/>
            </a:endParaRPr>
          </a:p>
          <a:p>
            <a:pPr lvl="1">
              <a:lnSpc>
                <a:spcPct val="90000"/>
              </a:lnSpc>
            </a:pPr>
            <a:r>
              <a:rPr lang="en-US" sz="3200" dirty="0">
                <a:latin typeface="Times New Roman" pitchFamily="18" charset="0"/>
              </a:rPr>
              <a:t>Term often used interchangeably with ‘load’ and ‘performance’ testing.</a:t>
            </a:r>
          </a:p>
          <a:p>
            <a:pPr lvl="1">
              <a:lnSpc>
                <a:spcPct val="90000"/>
              </a:lnSpc>
              <a:buFont typeface="Wingdings" pitchFamily="2" charset="2"/>
              <a:buNone/>
            </a:pPr>
            <a:endParaRPr lang="en-US" sz="1000" dirty="0">
              <a:latin typeface="Times New Roman" pitchFamily="18" charset="0"/>
            </a:endParaRPr>
          </a:p>
          <a:p>
            <a:pPr>
              <a:lnSpc>
                <a:spcPct val="90000"/>
              </a:lnSpc>
              <a:buFont typeface="Wingdings" pitchFamily="2" charset="2"/>
              <a:buNone/>
            </a:pPr>
            <a:r>
              <a:rPr lang="en-US" b="1" dirty="0">
                <a:solidFill>
                  <a:srgbClr val="FF9900"/>
                </a:solidFill>
                <a:latin typeface="Times New Roman" pitchFamily="18" charset="0"/>
              </a:rPr>
              <a:t>Performance testing</a:t>
            </a:r>
          </a:p>
          <a:p>
            <a:pPr lvl="1">
              <a:lnSpc>
                <a:spcPct val="90000"/>
              </a:lnSpc>
            </a:pPr>
            <a:r>
              <a:rPr lang="en-US" sz="3200" dirty="0">
                <a:latin typeface="Times New Roman" pitchFamily="18" charset="0"/>
              </a:rPr>
              <a:t>Testing how well an application complies to performance requirements. </a:t>
            </a:r>
          </a:p>
        </p:txBody>
      </p:sp>
    </p:spTree>
    <p:extLst>
      <p:ext uri="{BB962C8B-B14F-4D97-AF65-F5344CB8AC3E}">
        <p14:creationId xmlns:p14="http://schemas.microsoft.com/office/powerpoint/2010/main" val="1390234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92162" name="Rectangle 2"/>
          <p:cNvSpPr>
            <a:spLocks noGrp="1" noChangeArrowheads="1"/>
          </p:cNvSpPr>
          <p:nvPr>
            <p:ph type="body" idx="1"/>
          </p:nvPr>
        </p:nvSpPr>
        <p:spPr>
          <a:xfrm>
            <a:off x="152400" y="990588"/>
            <a:ext cx="8763000" cy="6096000"/>
          </a:xfrm>
          <a:noFill/>
          <a:ln/>
        </p:spPr>
        <p:txBody>
          <a:bodyPr/>
          <a:lstStyle/>
          <a:p>
            <a:pPr>
              <a:buFont typeface="Wingdings" pitchFamily="2" charset="2"/>
              <a:buNone/>
            </a:pPr>
            <a:r>
              <a:rPr lang="en-US" b="1" dirty="0">
                <a:solidFill>
                  <a:srgbClr val="FF9900"/>
                </a:solidFill>
                <a:latin typeface="Times New Roman" pitchFamily="18" charset="0"/>
              </a:rPr>
              <a:t>Install/uninstall testing</a:t>
            </a:r>
          </a:p>
          <a:p>
            <a:pPr lvl="1"/>
            <a:r>
              <a:rPr lang="en-US" sz="3200" dirty="0">
                <a:latin typeface="Times New Roman" pitchFamily="18" charset="0"/>
              </a:rPr>
              <a:t>Testing of full, partial or upgrade install/uninstall process.</a:t>
            </a:r>
          </a:p>
          <a:p>
            <a:pPr>
              <a:buFont typeface="Wingdings" pitchFamily="2" charset="2"/>
              <a:buNone/>
            </a:pPr>
            <a:r>
              <a:rPr lang="en-US" b="1" dirty="0">
                <a:solidFill>
                  <a:srgbClr val="FF9900"/>
                </a:solidFill>
                <a:latin typeface="Times New Roman" pitchFamily="18" charset="0"/>
              </a:rPr>
              <a:t>Recovery testing</a:t>
            </a:r>
          </a:p>
          <a:p>
            <a:pPr lvl="1"/>
            <a:r>
              <a:rPr lang="en-US" sz="3200" dirty="0">
                <a:latin typeface="Times New Roman" pitchFamily="18" charset="0"/>
              </a:rPr>
              <a:t>Testing how well a system recovers from crashes, HW failures or other problems.</a:t>
            </a:r>
          </a:p>
          <a:p>
            <a:pPr>
              <a:buFont typeface="Wingdings" pitchFamily="2" charset="2"/>
              <a:buNone/>
            </a:pPr>
            <a:r>
              <a:rPr lang="en-US" b="1" dirty="0">
                <a:solidFill>
                  <a:srgbClr val="FF9900"/>
                </a:solidFill>
                <a:latin typeface="Times New Roman" pitchFamily="18" charset="0"/>
              </a:rPr>
              <a:t>Compatibility testing</a:t>
            </a:r>
          </a:p>
          <a:p>
            <a:pPr lvl="1"/>
            <a:r>
              <a:rPr lang="en-US" sz="3200" dirty="0">
                <a:latin typeface="Times New Roman" pitchFamily="18" charset="0"/>
              </a:rPr>
              <a:t>Testing how well software performs in a particular HW/SW/OS/NW environment.</a:t>
            </a:r>
          </a:p>
        </p:txBody>
      </p:sp>
    </p:spTree>
    <p:extLst>
      <p:ext uri="{BB962C8B-B14F-4D97-AF65-F5344CB8AC3E}">
        <p14:creationId xmlns:p14="http://schemas.microsoft.com/office/powerpoint/2010/main" val="273767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113666" name="Rectangle 2"/>
          <p:cNvSpPr>
            <a:spLocks noGrp="1" noChangeArrowheads="1"/>
          </p:cNvSpPr>
          <p:nvPr>
            <p:ph type="body" idx="1"/>
          </p:nvPr>
        </p:nvSpPr>
        <p:spPr>
          <a:xfrm>
            <a:off x="228600" y="210474"/>
            <a:ext cx="8686800" cy="6114126"/>
          </a:xfrm>
          <a:noFill/>
          <a:ln/>
        </p:spPr>
        <p:txBody>
          <a:bodyPr>
            <a:normAutofit lnSpcReduction="10000"/>
          </a:bodyPr>
          <a:lstStyle/>
          <a:p>
            <a:pPr algn="ctr">
              <a:lnSpc>
                <a:spcPct val="90000"/>
              </a:lnSpc>
              <a:buFont typeface="Wingdings" pitchFamily="2" charset="2"/>
              <a:buNone/>
            </a:pPr>
            <a:r>
              <a:rPr lang="en-US" sz="3900" b="1" dirty="0">
                <a:latin typeface="Times New Roman" pitchFamily="18" charset="0"/>
              </a:rPr>
              <a:t>Integration Testing</a:t>
            </a:r>
          </a:p>
          <a:p>
            <a:pPr>
              <a:lnSpc>
                <a:spcPct val="90000"/>
              </a:lnSpc>
              <a:buFont typeface="Wingdings" pitchFamily="2" charset="2"/>
              <a:buNone/>
            </a:pPr>
            <a:endParaRPr lang="en-US" b="1" dirty="0">
              <a:solidFill>
                <a:srgbClr val="FF9900"/>
              </a:solidFill>
              <a:latin typeface="Times New Roman" pitchFamily="18" charset="0"/>
            </a:endParaRPr>
          </a:p>
          <a:p>
            <a:pPr>
              <a:lnSpc>
                <a:spcPct val="90000"/>
              </a:lnSpc>
              <a:buClr>
                <a:schemeClr val="hlink"/>
              </a:buClr>
              <a:buFont typeface="Wingdings" pitchFamily="2" charset="2"/>
              <a:buChar char="Ø"/>
            </a:pPr>
            <a:r>
              <a:rPr lang="en-US" sz="3000" dirty="0">
                <a:latin typeface="Times New Roman" pitchFamily="18" charset="0"/>
              </a:rPr>
              <a:t>Continuous testing of an application as and when a new functionality is added.</a:t>
            </a:r>
          </a:p>
          <a:p>
            <a:pPr>
              <a:lnSpc>
                <a:spcPct val="90000"/>
              </a:lnSpc>
              <a:buClr>
                <a:schemeClr val="hlink"/>
              </a:buClr>
              <a:buFont typeface="Wingdings" pitchFamily="2" charset="2"/>
              <a:buChar char="Ø"/>
            </a:pPr>
            <a:endParaRPr lang="en-US" sz="3000" dirty="0">
              <a:latin typeface="Times New Roman" pitchFamily="18" charset="0"/>
            </a:endParaRPr>
          </a:p>
          <a:p>
            <a:pPr>
              <a:lnSpc>
                <a:spcPct val="90000"/>
              </a:lnSpc>
              <a:buClr>
                <a:schemeClr val="hlink"/>
              </a:buClr>
              <a:buFont typeface="Wingdings" pitchFamily="2" charset="2"/>
              <a:buChar char="Ø"/>
            </a:pPr>
            <a:r>
              <a:rPr lang="en-US" sz="3000" dirty="0">
                <a:latin typeface="Times New Roman" pitchFamily="18" charset="0"/>
              </a:rPr>
              <a:t>Application’s functionality aspects are required to be independent enough to work separately before completion of development.</a:t>
            </a:r>
          </a:p>
          <a:p>
            <a:pPr marL="57150" indent="0">
              <a:lnSpc>
                <a:spcPct val="90000"/>
              </a:lnSpc>
              <a:buClr>
                <a:schemeClr val="hlink"/>
              </a:buClr>
              <a:buNone/>
            </a:pPr>
            <a:endParaRPr lang="en-US" sz="3000" dirty="0">
              <a:latin typeface="Times New Roman" pitchFamily="18" charset="0"/>
            </a:endParaRPr>
          </a:p>
          <a:p>
            <a:pPr>
              <a:lnSpc>
                <a:spcPct val="90000"/>
              </a:lnSpc>
              <a:buClr>
                <a:schemeClr val="hlink"/>
              </a:buClr>
              <a:buFont typeface="Wingdings" pitchFamily="2" charset="2"/>
              <a:buChar char="Ø"/>
            </a:pPr>
            <a:r>
              <a:rPr lang="en-US" sz="3000" dirty="0">
                <a:latin typeface="Times New Roman" pitchFamily="18" charset="0"/>
              </a:rPr>
              <a:t>Focus on interfaces </a:t>
            </a:r>
          </a:p>
          <a:p>
            <a:r>
              <a:rPr lang="en-US" sz="3000" dirty="0">
                <a:latin typeface="Times New Roman" pitchFamily="18" charset="0"/>
              </a:rPr>
              <a:t>Might be interface problem although components work when tested in isolation</a:t>
            </a:r>
          </a:p>
          <a:p>
            <a:r>
              <a:rPr lang="en-US" sz="3000" dirty="0">
                <a:latin typeface="Times New Roman" pitchFamily="18" charset="0"/>
              </a:rPr>
              <a:t>Might be possible to perform new tests</a:t>
            </a:r>
          </a:p>
          <a:p>
            <a:pPr lvl="1">
              <a:lnSpc>
                <a:spcPct val="90000"/>
              </a:lnSpc>
              <a:buClr>
                <a:schemeClr val="hlink"/>
              </a:buClr>
              <a:buSzTx/>
              <a:buFont typeface="Wingdings" pitchFamily="2" charset="2"/>
              <a:buChar char="Ø"/>
            </a:pPr>
            <a:endParaRPr lang="en-US" sz="3200" dirty="0">
              <a:latin typeface="Times New Roman" pitchFamily="18" charset="0"/>
            </a:endParaRPr>
          </a:p>
          <a:p>
            <a:pPr lvl="1">
              <a:lnSpc>
                <a:spcPct val="90000"/>
              </a:lnSpc>
              <a:buClr>
                <a:schemeClr val="hlink"/>
              </a:buClr>
              <a:buSzTx/>
              <a:buFont typeface="Wingdings" pitchFamily="2" charset="2"/>
              <a:buNone/>
            </a:pPr>
            <a:endParaRPr lang="en-US" sz="3200" dirty="0">
              <a:latin typeface="Times New Roman" pitchFamily="18" charset="0"/>
            </a:endParaRPr>
          </a:p>
          <a:p>
            <a:pPr marL="457200" lvl="1" indent="0">
              <a:lnSpc>
                <a:spcPct val="90000"/>
              </a:lnSpc>
              <a:buClr>
                <a:schemeClr val="hlink"/>
              </a:buClr>
              <a:buSzTx/>
              <a:buNone/>
            </a:pPr>
            <a:endParaRPr lang="en-US" sz="3200" dirty="0">
              <a:latin typeface="Times New Roman" pitchFamily="18" charset="0"/>
            </a:endParaRPr>
          </a:p>
        </p:txBody>
      </p:sp>
    </p:spTree>
    <p:extLst>
      <p:ext uri="{BB962C8B-B14F-4D97-AF65-F5344CB8AC3E}">
        <p14:creationId xmlns:p14="http://schemas.microsoft.com/office/powerpoint/2010/main" val="434813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r>
              <a:rPr lang="en-US"/>
              <a:t>Srihari Techsoft</a:t>
            </a:r>
          </a:p>
        </p:txBody>
      </p:sp>
      <p:sp>
        <p:nvSpPr>
          <p:cNvPr id="94210" name="Rectangle 2"/>
          <p:cNvSpPr>
            <a:spLocks noChangeArrowheads="1"/>
          </p:cNvSpPr>
          <p:nvPr/>
        </p:nvSpPr>
        <p:spPr bwMode="auto">
          <a:xfrm>
            <a:off x="381000" y="1066800"/>
            <a:ext cx="8001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96875" indent="-396875"/>
            <a:r>
              <a:rPr lang="en-US" sz="3200" b="1">
                <a:solidFill>
                  <a:srgbClr val="FF9900"/>
                </a:solidFill>
                <a:latin typeface="Times New Roman" pitchFamily="18" charset="0"/>
              </a:rPr>
              <a:t>Alpha testing</a:t>
            </a:r>
          </a:p>
          <a:p>
            <a:pPr marL="511175" lvl="1">
              <a:buFontTx/>
              <a:buChar char="•"/>
            </a:pPr>
            <a:r>
              <a:rPr lang="en-US" sz="3200">
                <a:latin typeface="Times New Roman" pitchFamily="18" charset="0"/>
              </a:rPr>
              <a:t>Testing done when development is nearing</a:t>
            </a:r>
          </a:p>
          <a:p>
            <a:pPr marL="511175" lvl="1"/>
            <a:r>
              <a:rPr lang="en-US" sz="3200">
                <a:latin typeface="Times New Roman" pitchFamily="18" charset="0"/>
              </a:rPr>
              <a:t> completion; minor design changes may still be made as a result of such testing.</a:t>
            </a:r>
          </a:p>
          <a:p>
            <a:pPr marL="511175" lvl="1"/>
            <a:r>
              <a:rPr lang="en-US" sz="3200">
                <a:latin typeface="Times New Roman" pitchFamily="18" charset="0"/>
              </a:rPr>
              <a:t> </a:t>
            </a:r>
          </a:p>
          <a:p>
            <a:pPr marL="396875" indent="-396875"/>
            <a:r>
              <a:rPr lang="en-US" sz="3200" b="1">
                <a:solidFill>
                  <a:srgbClr val="FF9900"/>
                </a:solidFill>
                <a:latin typeface="Times New Roman" pitchFamily="18" charset="0"/>
              </a:rPr>
              <a:t>Beta-testing</a:t>
            </a:r>
          </a:p>
          <a:p>
            <a:pPr marL="511175" lvl="1">
              <a:buFontTx/>
              <a:buChar char="•"/>
            </a:pPr>
            <a:r>
              <a:rPr lang="en-US" sz="3200">
                <a:latin typeface="Times New Roman" pitchFamily="18" charset="0"/>
              </a:rPr>
              <a:t>Testing when development and testing are essentially completed and final bugs and problems need to be found before release.</a:t>
            </a:r>
          </a:p>
        </p:txBody>
      </p:sp>
    </p:spTree>
    <p:extLst>
      <p:ext uri="{BB962C8B-B14F-4D97-AF65-F5344CB8AC3E}">
        <p14:creationId xmlns:p14="http://schemas.microsoft.com/office/powerpoint/2010/main" val="276255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Srihari Techsoft</a:t>
            </a:r>
          </a:p>
        </p:txBody>
      </p:sp>
      <p:sp>
        <p:nvSpPr>
          <p:cNvPr id="114690" name="Rectangle 2"/>
          <p:cNvSpPr>
            <a:spLocks noGrp="1" noChangeArrowheads="1"/>
          </p:cNvSpPr>
          <p:nvPr>
            <p:ph type="body" idx="1"/>
          </p:nvPr>
        </p:nvSpPr>
        <p:spPr>
          <a:xfrm>
            <a:off x="152400" y="76200"/>
            <a:ext cx="8686800" cy="6324600"/>
          </a:xfrm>
          <a:noFill/>
          <a:ln/>
        </p:spPr>
        <p:txBody>
          <a:bodyPr/>
          <a:lstStyle/>
          <a:p>
            <a:pPr>
              <a:buFont typeface="Wingdings" pitchFamily="2" charset="2"/>
              <a:buNone/>
            </a:pPr>
            <a:r>
              <a:rPr lang="en-US" b="1" dirty="0">
                <a:latin typeface="Times New Roman" pitchFamily="18" charset="0"/>
              </a:rPr>
              <a:t>Integration Testing</a:t>
            </a:r>
          </a:p>
          <a:p>
            <a:pPr>
              <a:buFont typeface="Wingdings" pitchFamily="2" charset="2"/>
              <a:buNone/>
            </a:pPr>
            <a:endParaRPr lang="en-US" sz="2800" b="1" dirty="0">
              <a:solidFill>
                <a:srgbClr val="FF9900"/>
              </a:solidFill>
              <a:latin typeface="Times New Roman" pitchFamily="18" charset="0"/>
            </a:endParaRPr>
          </a:p>
          <a:p>
            <a:pPr lvl="1"/>
            <a:r>
              <a:rPr lang="en-US" sz="3200" dirty="0">
                <a:latin typeface="Times New Roman" pitchFamily="18" charset="0"/>
              </a:rPr>
              <a:t>Testing of combined parts of an application to   determine their functional correctness.</a:t>
            </a:r>
          </a:p>
          <a:p>
            <a:pPr lvl="1">
              <a:buFont typeface="Wingdings" pitchFamily="2" charset="2"/>
              <a:buNone/>
            </a:pPr>
            <a:endParaRPr lang="en-US" sz="3200" dirty="0">
              <a:latin typeface="Times New Roman" pitchFamily="18" charset="0"/>
            </a:endParaRPr>
          </a:p>
          <a:p>
            <a:pPr lvl="1"/>
            <a:r>
              <a:rPr lang="en-US" sz="3200" dirty="0">
                <a:latin typeface="Times New Roman" pitchFamily="18" charset="0"/>
              </a:rPr>
              <a:t>‘Parts’ can be </a:t>
            </a:r>
          </a:p>
          <a:p>
            <a:pPr lvl="2">
              <a:buClr>
                <a:schemeClr val="tx1"/>
              </a:buClr>
            </a:pPr>
            <a:r>
              <a:rPr lang="en-US" sz="3200" dirty="0">
                <a:latin typeface="Times New Roman" pitchFamily="18" charset="0"/>
              </a:rPr>
              <a:t>	code modules</a:t>
            </a:r>
          </a:p>
          <a:p>
            <a:pPr lvl="2">
              <a:buClr>
                <a:schemeClr val="tx1"/>
              </a:buClr>
            </a:pPr>
            <a:r>
              <a:rPr lang="en-US" sz="3200" dirty="0">
                <a:latin typeface="Times New Roman" pitchFamily="18" charset="0"/>
              </a:rPr>
              <a:t>	individual applications</a:t>
            </a:r>
          </a:p>
          <a:p>
            <a:pPr lvl="2">
              <a:buClr>
                <a:schemeClr val="tx1"/>
              </a:buClr>
            </a:pPr>
            <a:r>
              <a:rPr lang="en-US" sz="3200" dirty="0">
                <a:latin typeface="Times New Roman" pitchFamily="18" charset="0"/>
              </a:rPr>
              <a:t>	client/server applications on a network.</a:t>
            </a:r>
          </a:p>
        </p:txBody>
      </p:sp>
    </p:spTree>
    <p:extLst>
      <p:ext uri="{BB962C8B-B14F-4D97-AF65-F5344CB8AC3E}">
        <p14:creationId xmlns:p14="http://schemas.microsoft.com/office/powerpoint/2010/main" val="72961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332383-D30B-47AA-811D-5852F1C36585}" type="slidenum">
              <a:rPr lang="en-US" smtClean="0"/>
              <a:pPr eaLnBrk="1" hangingPunct="1"/>
              <a:t>8</a:t>
            </a:fld>
            <a:endParaRPr lang="en-US"/>
          </a:p>
        </p:txBody>
      </p:sp>
      <p:sp>
        <p:nvSpPr>
          <p:cNvPr id="28675" name="Rectangle 2"/>
          <p:cNvSpPr>
            <a:spLocks noGrp="1" noChangeArrowheads="1"/>
          </p:cNvSpPr>
          <p:nvPr>
            <p:ph type="title"/>
          </p:nvPr>
        </p:nvSpPr>
        <p:spPr/>
        <p:txBody>
          <a:bodyPr/>
          <a:lstStyle/>
          <a:p>
            <a:r>
              <a:rPr lang="en-US" dirty="0"/>
              <a:t>Integration Testing Types</a:t>
            </a:r>
          </a:p>
        </p:txBody>
      </p:sp>
      <p:sp>
        <p:nvSpPr>
          <p:cNvPr id="28676" name="Rectangle 3"/>
          <p:cNvSpPr>
            <a:spLocks noGrp="1" noChangeArrowheads="1"/>
          </p:cNvSpPr>
          <p:nvPr>
            <p:ph type="body" idx="1"/>
          </p:nvPr>
        </p:nvSpPr>
        <p:spPr/>
        <p:txBody>
          <a:bodyPr>
            <a:normAutofit/>
          </a:bodyPr>
          <a:lstStyle/>
          <a:p>
            <a:r>
              <a:rPr lang="en-US" sz="4000" dirty="0"/>
              <a:t>Strategies</a:t>
            </a:r>
          </a:p>
          <a:p>
            <a:pPr lvl="1"/>
            <a:r>
              <a:rPr lang="en-US" sz="3600" dirty="0">
                <a:solidFill>
                  <a:srgbClr val="FFC000"/>
                </a:solidFill>
              </a:rPr>
              <a:t>Bottom-up</a:t>
            </a:r>
            <a:r>
              <a:rPr lang="en-US" sz="3600" dirty="0"/>
              <a:t>, start from bottom and add one at a time</a:t>
            </a:r>
          </a:p>
          <a:p>
            <a:pPr lvl="1"/>
            <a:r>
              <a:rPr lang="en-US" sz="3600" dirty="0">
                <a:solidFill>
                  <a:srgbClr val="FFC000"/>
                </a:solidFill>
              </a:rPr>
              <a:t>Top-down</a:t>
            </a:r>
            <a:r>
              <a:rPr lang="en-US" sz="3600" dirty="0"/>
              <a:t>, start from top and add one at a time</a:t>
            </a:r>
          </a:p>
          <a:p>
            <a:pPr lvl="1"/>
            <a:r>
              <a:rPr lang="en-US" sz="3600" dirty="0">
                <a:solidFill>
                  <a:srgbClr val="FFC000"/>
                </a:solidFill>
              </a:rPr>
              <a:t>Big-bang</a:t>
            </a:r>
            <a:r>
              <a:rPr lang="en-US" sz="3600" dirty="0"/>
              <a:t>, everything at once</a:t>
            </a:r>
          </a:p>
          <a:p>
            <a:pPr lvl="1"/>
            <a:r>
              <a:rPr lang="en-US" sz="3600" dirty="0"/>
              <a:t>Functional, order based on execution</a:t>
            </a:r>
          </a:p>
        </p:txBody>
      </p:sp>
    </p:spTree>
    <p:extLst>
      <p:ext uri="{BB962C8B-B14F-4D97-AF65-F5344CB8AC3E}">
        <p14:creationId xmlns:p14="http://schemas.microsoft.com/office/powerpoint/2010/main" val="166334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1"/>
          </p:nvPr>
        </p:nvSpPr>
        <p:spPr/>
        <p:txBody>
          <a:bodyPr/>
          <a:lstStyle/>
          <a:p>
            <a:r>
              <a:rPr lang="en-US"/>
              <a:t>Srihari Techsoft</a:t>
            </a:r>
          </a:p>
        </p:txBody>
      </p:sp>
      <p:sp>
        <p:nvSpPr>
          <p:cNvPr id="72706" name="Rectangle 2"/>
          <p:cNvSpPr>
            <a:spLocks noChangeArrowheads="1"/>
          </p:cNvSpPr>
          <p:nvPr/>
        </p:nvSpPr>
        <p:spPr bwMode="auto">
          <a:xfrm>
            <a:off x="2527982" y="234550"/>
            <a:ext cx="36276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sz="3200" b="1" dirty="0">
                <a:latin typeface="Times New Roman" pitchFamily="18" charset="0"/>
              </a:rPr>
              <a:t>Integration Testing </a:t>
            </a:r>
          </a:p>
        </p:txBody>
      </p:sp>
      <p:graphicFrame>
        <p:nvGraphicFramePr>
          <p:cNvPr id="72707" name="Group 3"/>
          <p:cNvGraphicFramePr>
            <a:graphicFrameLocks noGrp="1"/>
          </p:cNvGraphicFramePr>
          <p:nvPr>
            <p:ph/>
          </p:nvPr>
        </p:nvGraphicFramePr>
        <p:xfrm>
          <a:off x="457200" y="1045026"/>
          <a:ext cx="8229600" cy="5181602"/>
        </p:xfrm>
        <a:graphic>
          <a:graphicData uri="http://schemas.openxmlformats.org/drawingml/2006/table">
            <a:tbl>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1693863">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dirty="0">
                          <a:solidFill>
                            <a:schemeClr val="tx1"/>
                          </a:solidFill>
                          <a:latin typeface="Times New Roman" pitchFamily="18" charset="0"/>
                          <a:ea typeface="+mn-ea"/>
                          <a:cs typeface="+mn-cs"/>
                        </a:rPr>
                        <a:t>Objectives</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To technically verify proper interfacing between modules, and within sub-systems</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023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When</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a:solidFill>
                            <a:schemeClr val="tx1"/>
                          </a:solidFill>
                          <a:latin typeface="Times New Roman" pitchFamily="18" charset="0"/>
                          <a:ea typeface="+mn-ea"/>
                          <a:cs typeface="+mn-cs"/>
                        </a:rPr>
                        <a:t>After modules are unit tested</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7263">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Input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Internal &amp; External Application Design</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Test Plan</a:t>
                      </a:r>
                    </a:p>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Integration Test Schedule</a:t>
                      </a:r>
                      <a:r>
                        <a:rPr lang="en-US" sz="2800" b="1" kern="1200" baseline="0" dirty="0">
                          <a:solidFill>
                            <a:schemeClr val="tx1"/>
                          </a:solidFill>
                          <a:latin typeface="Times New Roman" pitchFamily="18" charset="0"/>
                          <a:ea typeface="+mn-ea"/>
                          <a:cs typeface="+mn-cs"/>
                        </a:rPr>
                        <a:t> </a:t>
                      </a:r>
                      <a:endParaRPr lang="en-US" sz="2800" b="1" kern="1200" dirty="0">
                        <a:solidFill>
                          <a:schemeClr val="tx1"/>
                        </a:solidFill>
                        <a:latin typeface="Times New Roman" pitchFamily="18" charset="0"/>
                        <a:ea typeface="+mn-ea"/>
                        <a:cs typeface="+mn-cs"/>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0238">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tab pos="-914400" algn="l"/>
                          <a:tab pos="-457200" algn="l"/>
                          <a:tab pos="-239713" algn="l"/>
                          <a:tab pos="0" algn="l"/>
                          <a:tab pos="142875" algn="l"/>
                          <a:tab pos="327025" algn="l"/>
                          <a:tab pos="431800" algn="l"/>
                          <a:tab pos="588963" algn="l"/>
                          <a:tab pos="720725" algn="l"/>
                          <a:tab pos="863600" algn="l"/>
                          <a:tab pos="1008063" algn="l"/>
                          <a:tab pos="1152525" algn="l"/>
                          <a:tab pos="1295400" algn="l"/>
                          <a:tab pos="1439863" algn="l"/>
                          <a:tab pos="1584325" algn="l"/>
                          <a:tab pos="1727200" algn="l"/>
                          <a:tab pos="1871663" algn="l"/>
                          <a:tab pos="2016125" algn="l"/>
                        </a:tabLst>
                      </a:pPr>
                      <a:r>
                        <a:rPr lang="en-US" sz="2800" b="1" kern="1200">
                          <a:solidFill>
                            <a:schemeClr val="tx1"/>
                          </a:solidFill>
                          <a:latin typeface="Times New Roman" pitchFamily="18" charset="0"/>
                          <a:ea typeface="+mn-ea"/>
                          <a:cs typeface="+mn-cs"/>
                        </a:rPr>
                        <a:t>Output</a:t>
                      </a: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Pct val="80000"/>
                        <a:buFont typeface="Symbol" pitchFamily="18" charset="2"/>
                        <a:buChar char=""/>
                        <a:tabLst>
                          <a:tab pos="228600" algn="l"/>
                        </a:tabLst>
                      </a:pPr>
                      <a:r>
                        <a:rPr lang="en-US" sz="2800" b="1" kern="1200" dirty="0">
                          <a:solidFill>
                            <a:schemeClr val="tx1"/>
                          </a:solidFill>
                          <a:latin typeface="Times New Roman" pitchFamily="18" charset="0"/>
                          <a:ea typeface="+mn-ea"/>
                          <a:cs typeface="+mn-cs"/>
                        </a:rPr>
                        <a:t>Integration Test Defect log &amp; Report</a:t>
                      </a: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350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3240</Words>
  <Application>Microsoft Office PowerPoint</Application>
  <PresentationFormat>On-screen Show (4:3)</PresentationFormat>
  <Paragraphs>612</Paragraphs>
  <Slides>60</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Andalus</vt:lpstr>
      <vt:lpstr>Arial</vt:lpstr>
      <vt:lpstr>Arial Narrow</vt:lpstr>
      <vt:lpstr>Avant Garde</vt:lpstr>
      <vt:lpstr>Bell MT</vt:lpstr>
      <vt:lpstr>Brush Script MT</vt:lpstr>
      <vt:lpstr>Calibri</vt:lpstr>
      <vt:lpstr>Helvetica</vt:lpstr>
      <vt:lpstr>Monotype Sorts</vt:lpstr>
      <vt:lpstr>Symbol</vt:lpstr>
      <vt:lpstr>Times New Roman</vt:lpstr>
      <vt:lpstr>Wingdings</vt:lpstr>
      <vt:lpstr>Office Theme</vt:lpstr>
      <vt:lpstr>Component/Unit Testing</vt:lpstr>
      <vt:lpstr>PowerPoint Presentation</vt:lpstr>
      <vt:lpstr>PowerPoint Presentation</vt:lpstr>
      <vt:lpstr>PowerPoint Presentation</vt:lpstr>
      <vt:lpstr>INTEGRATION Testing</vt:lpstr>
      <vt:lpstr>PowerPoint Presentation</vt:lpstr>
      <vt:lpstr>PowerPoint Presentation</vt:lpstr>
      <vt:lpstr>Integration Testing Types</vt:lpstr>
      <vt:lpstr>PowerPoint Presentation</vt:lpstr>
      <vt:lpstr>PowerPoint Presentation</vt:lpstr>
      <vt:lpstr>SYSTEM Testing</vt:lpstr>
      <vt:lpstr>System Testing</vt:lpstr>
      <vt:lpstr>System Testing</vt:lpstr>
      <vt:lpstr>System Testing</vt:lpstr>
      <vt:lpstr>PowerPoint Presentation</vt:lpstr>
      <vt:lpstr>PowerPoint Presentation</vt:lpstr>
      <vt:lpstr>ACCEPTANCE Testing</vt:lpstr>
      <vt:lpstr>Acceptance Testing</vt:lpstr>
      <vt:lpstr>PowerPoint Presentation</vt:lpstr>
      <vt:lpstr>PowerPoint Presentation</vt:lpstr>
      <vt:lpstr>REGRESSION Testing</vt:lpstr>
      <vt:lpstr>Re-Test and Regression Testing</vt:lpstr>
      <vt:lpstr>PowerPoint Presentation</vt:lpstr>
      <vt:lpstr>AN Overview on software quality &amp; TESTING III</vt:lpstr>
      <vt:lpstr>TESTING METHODOLOGIES AND TYPES</vt:lpstr>
      <vt:lpstr>PowerPoint Presentation</vt:lpstr>
      <vt:lpstr>PowerPoint Presentation</vt:lpstr>
      <vt:lpstr>Black Box - testing technique</vt:lpstr>
      <vt:lpstr>PowerPoint Presentation</vt:lpstr>
      <vt:lpstr>PowerPoint Presentation</vt:lpstr>
      <vt:lpstr>White Box - testing technique</vt:lpstr>
      <vt:lpstr>Some other White Box Techniques </vt:lpstr>
      <vt:lpstr>PowerPoint Presentation</vt:lpstr>
      <vt:lpstr>What Must be Included?</vt:lpstr>
      <vt:lpstr>The Test Plan</vt:lpstr>
      <vt:lpstr>Test Plan Considerations</vt:lpstr>
      <vt:lpstr>Test Plan Contents  (IEEE 829 format-tailored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defect?</vt:lpstr>
      <vt:lpstr>What should be done after a defect is found?</vt:lpstr>
      <vt:lpstr>What is defect management </vt:lpstr>
      <vt:lpstr>Defect information</vt:lpstr>
      <vt:lpstr>What is defect  Life cycle  </vt:lpstr>
      <vt:lpstr>PowerPoint Presentation</vt:lpstr>
      <vt:lpstr>PowerPoint Presentation</vt:lpstr>
      <vt:lpstr>Testing Types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Rafid Al Ahsan</cp:lastModifiedBy>
  <cp:revision>60</cp:revision>
  <dcterms:created xsi:type="dcterms:W3CDTF">2006-08-16T00:00:00Z</dcterms:created>
  <dcterms:modified xsi:type="dcterms:W3CDTF">2023-12-23T08:55:06Z</dcterms:modified>
</cp:coreProperties>
</file>