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20" r:id="rId1"/>
  </p:sldMasterIdLst>
  <p:notesMasterIdLst>
    <p:notesMasterId r:id="rId51"/>
  </p:notesMasterIdLst>
  <p:sldIdLst>
    <p:sldId id="256" r:id="rId2"/>
    <p:sldId id="257" r:id="rId3"/>
    <p:sldId id="260" r:id="rId4"/>
    <p:sldId id="262" r:id="rId5"/>
    <p:sldId id="261" r:id="rId6"/>
    <p:sldId id="263" r:id="rId7"/>
    <p:sldId id="264" r:id="rId8"/>
    <p:sldId id="265" r:id="rId9"/>
    <p:sldId id="267" r:id="rId10"/>
    <p:sldId id="266" r:id="rId11"/>
    <p:sldId id="268" r:id="rId12"/>
    <p:sldId id="269" r:id="rId13"/>
    <p:sldId id="270" r:id="rId14"/>
    <p:sldId id="271" r:id="rId15"/>
    <p:sldId id="272" r:id="rId16"/>
    <p:sldId id="273" r:id="rId17"/>
    <p:sldId id="259" r:id="rId18"/>
    <p:sldId id="274" r:id="rId19"/>
    <p:sldId id="282" r:id="rId20"/>
    <p:sldId id="283" r:id="rId21"/>
    <p:sldId id="280" r:id="rId22"/>
    <p:sldId id="281" r:id="rId23"/>
    <p:sldId id="284" r:id="rId24"/>
    <p:sldId id="285" r:id="rId25"/>
    <p:sldId id="286" r:id="rId26"/>
    <p:sldId id="275" r:id="rId27"/>
    <p:sldId id="276" r:id="rId28"/>
    <p:sldId id="277" r:id="rId29"/>
    <p:sldId id="278" r:id="rId30"/>
    <p:sldId id="279" r:id="rId31"/>
    <p:sldId id="287" r:id="rId32"/>
    <p:sldId id="288" r:id="rId33"/>
    <p:sldId id="289" r:id="rId34"/>
    <p:sldId id="290" r:id="rId35"/>
    <p:sldId id="292" r:id="rId36"/>
    <p:sldId id="293" r:id="rId37"/>
    <p:sldId id="294" r:id="rId38"/>
    <p:sldId id="295" r:id="rId39"/>
    <p:sldId id="291" r:id="rId40"/>
    <p:sldId id="296" r:id="rId41"/>
    <p:sldId id="297" r:id="rId42"/>
    <p:sldId id="298" r:id="rId43"/>
    <p:sldId id="299" r:id="rId44"/>
    <p:sldId id="300" r:id="rId45"/>
    <p:sldId id="302" r:id="rId46"/>
    <p:sldId id="303" r:id="rId47"/>
    <p:sldId id="301"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85E1E-A7CF-4C7B-B0D3-9589BEC90CEF}" type="datetimeFigureOut">
              <a:rPr lang="en-US" smtClean="0"/>
              <a:t>10-May-21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1CBB7-C750-4C2C-996C-6641D3C4A2E1}" type="slidenum">
              <a:rPr lang="en-US" smtClean="0"/>
              <a:t>‹#›</a:t>
            </a:fld>
            <a:endParaRPr lang="en-US"/>
          </a:p>
        </p:txBody>
      </p:sp>
    </p:spTree>
    <p:extLst>
      <p:ext uri="{BB962C8B-B14F-4D97-AF65-F5344CB8AC3E}">
        <p14:creationId xmlns:p14="http://schemas.microsoft.com/office/powerpoint/2010/main" val="30808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38205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48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14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4270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73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3165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24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5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7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1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92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2094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04218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077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56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9312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67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10-May-21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751600"/>
      </p:ext>
    </p:extLst>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 id="2147484532" r:id="rId12"/>
    <p:sldLayoutId id="2147484533" r:id="rId13"/>
    <p:sldLayoutId id="2147484534" r:id="rId14"/>
    <p:sldLayoutId id="2147484535" r:id="rId15"/>
    <p:sldLayoutId id="21474845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solidFill>
                  <a:schemeClr val="tx1"/>
                </a:solidFill>
              </a:rPr>
              <a:t>Database Management</a:t>
            </a:r>
            <a:r>
              <a:rPr lang="en-US" dirty="0" smtClean="0">
                <a:solidFill>
                  <a:schemeClr val="tx1"/>
                </a:solidFill>
              </a:rPr>
              <a:t/>
            </a:r>
            <a:br>
              <a:rPr lang="en-US" dirty="0" smtClean="0">
                <a:solidFill>
                  <a:schemeClr val="tx1"/>
                </a:solidFill>
              </a:rPr>
            </a:br>
            <a:r>
              <a:rPr lang="en-US" dirty="0" smtClean="0">
                <a:solidFill>
                  <a:schemeClr val="tx1"/>
                </a:solidFill>
              </a:rPr>
              <a:t>    </a:t>
            </a:r>
            <a:r>
              <a:rPr lang="en-US" sz="3200" dirty="0" smtClean="0">
                <a:solidFill>
                  <a:schemeClr val="tx1"/>
                </a:solidFill>
              </a:rPr>
              <a:t>CSE303</a:t>
            </a:r>
            <a:endParaRPr lang="en-US" dirty="0">
              <a:solidFill>
                <a:schemeClr val="tx1"/>
              </a:solidFill>
            </a:endParaRPr>
          </a:p>
        </p:txBody>
      </p:sp>
    </p:spTree>
    <p:extLst>
      <p:ext uri="{BB962C8B-B14F-4D97-AF65-F5344CB8AC3E}">
        <p14:creationId xmlns:p14="http://schemas.microsoft.com/office/powerpoint/2010/main" val="1811154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0158" y="695459"/>
            <a:ext cx="8551572" cy="3670479"/>
          </a:xfrm>
          <a:prstGeom prst="rect">
            <a:avLst/>
          </a:prstGeom>
        </p:spPr>
      </p:pic>
      <p:sp>
        <p:nvSpPr>
          <p:cNvPr id="5" name="Rectangle 4"/>
          <p:cNvSpPr/>
          <p:nvPr/>
        </p:nvSpPr>
        <p:spPr>
          <a:xfrm>
            <a:off x="1824507" y="4889514"/>
            <a:ext cx="6096000" cy="685059"/>
          </a:xfrm>
          <a:prstGeom prst="rect">
            <a:avLst/>
          </a:prstGeom>
        </p:spPr>
        <p:txBody>
          <a:bodyPr>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2.4 Process Diagram for Instructor produces OBE </a:t>
            </a:r>
            <a:r>
              <a:rPr lang="en-US" b="1" dirty="0" err="1">
                <a:latin typeface="Arial" panose="020B0604020202020204" pitchFamily="34" charset="0"/>
                <a:ea typeface="Calibri" panose="020F0502020204030204" pitchFamily="34" charset="0"/>
                <a:cs typeface="Times New Roman" panose="02020603050405020304" pitchFamily="18" charset="0"/>
              </a:rPr>
              <a:t>marksheet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80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1352282" y="669702"/>
            <a:ext cx="8023538" cy="3361386"/>
          </a:xfrm>
          <a:prstGeom prst="rect">
            <a:avLst/>
          </a:prstGeom>
        </p:spPr>
      </p:pic>
      <p:sp>
        <p:nvSpPr>
          <p:cNvPr id="9" name="Rectangle 8"/>
          <p:cNvSpPr/>
          <p:nvPr/>
        </p:nvSpPr>
        <p:spPr>
          <a:xfrm>
            <a:off x="2081156" y="4483902"/>
            <a:ext cx="5788764" cy="388696"/>
          </a:xfrm>
          <a:prstGeom prst="rect">
            <a:avLst/>
          </a:prstGeom>
        </p:spPr>
        <p:txBody>
          <a:bodyPr wrap="non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2.5 Process Diagram for Map COs and </a:t>
            </a:r>
            <a:r>
              <a:rPr lang="en-US" b="1" dirty="0" smtClean="0">
                <a:latin typeface="Arial" panose="020B0604020202020204" pitchFamily="34" charset="0"/>
                <a:ea typeface="Calibri" panose="020F0502020204030204" pitchFamily="34" charset="0"/>
                <a:cs typeface="Times New Roman" panose="02020603050405020304" pitchFamily="18" charset="0"/>
              </a:rPr>
              <a:t>POs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482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9860" y="592428"/>
            <a:ext cx="7418231" cy="3734873"/>
          </a:xfrm>
          <a:prstGeom prst="rect">
            <a:avLst/>
          </a:prstGeom>
        </p:spPr>
      </p:pic>
      <p:sp>
        <p:nvSpPr>
          <p:cNvPr id="5" name="Rectangle 4"/>
          <p:cNvSpPr/>
          <p:nvPr/>
        </p:nvSpPr>
        <p:spPr>
          <a:xfrm>
            <a:off x="1979054" y="4657694"/>
            <a:ext cx="6096000" cy="685059"/>
          </a:xfrm>
          <a:prstGeom prst="rect">
            <a:avLst/>
          </a:prstGeom>
        </p:spPr>
        <p:txBody>
          <a:bodyPr>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2.6 Process Diagram for Student gets admitted under particular department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9958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22738" y="682580"/>
            <a:ext cx="8062175" cy="4713667"/>
          </a:xfrm>
          <a:prstGeom prst="rect">
            <a:avLst/>
          </a:prstGeom>
        </p:spPr>
      </p:pic>
      <p:sp>
        <p:nvSpPr>
          <p:cNvPr id="5" name="Rectangle 4"/>
          <p:cNvSpPr/>
          <p:nvPr/>
        </p:nvSpPr>
        <p:spPr>
          <a:xfrm>
            <a:off x="2069206" y="5675125"/>
            <a:ext cx="6096000" cy="685059"/>
          </a:xfrm>
          <a:prstGeom prst="rect">
            <a:avLst/>
          </a:prstGeom>
        </p:spPr>
        <p:txBody>
          <a:bodyPr>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2.7 Process Diagram for request for review and change of grades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9440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030310" y="734096"/>
            <a:ext cx="8384147" cy="4161715"/>
          </a:xfrm>
          <a:prstGeom prst="rect">
            <a:avLst/>
          </a:prstGeom>
        </p:spPr>
      </p:pic>
      <p:sp>
        <p:nvSpPr>
          <p:cNvPr id="8" name="Rectangle 7"/>
          <p:cNvSpPr/>
          <p:nvPr/>
        </p:nvSpPr>
        <p:spPr>
          <a:xfrm>
            <a:off x="1734355" y="5250122"/>
            <a:ext cx="6096000" cy="685059"/>
          </a:xfrm>
          <a:prstGeom prst="rect">
            <a:avLst/>
          </a:prstGeom>
        </p:spPr>
        <p:txBody>
          <a:bodyPr wrap="square">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2.8 Process Diagram for view </a:t>
            </a:r>
            <a:r>
              <a:rPr lang="en-US" b="1" dirty="0" err="1">
                <a:latin typeface="Arial" panose="020B0604020202020204" pitchFamily="34" charset="0"/>
                <a:ea typeface="Calibri" panose="020F0502020204030204" pitchFamily="34" charset="0"/>
                <a:cs typeface="Times New Roman" panose="02020603050405020304" pitchFamily="18" charset="0"/>
              </a:rPr>
              <a:t>obe</a:t>
            </a:r>
            <a:r>
              <a:rPr lang="en-US" b="1" dirty="0">
                <a:latin typeface="Arial" panose="020B0604020202020204" pitchFamily="34" charset="0"/>
                <a:ea typeface="Calibri" panose="020F0502020204030204" pitchFamily="34" charset="0"/>
                <a:cs typeface="Times New Roman" panose="02020603050405020304" pitchFamily="18" charset="0"/>
              </a:rPr>
              <a:t> </a:t>
            </a:r>
            <a:r>
              <a:rPr lang="en-US" b="1" dirty="0" err="1">
                <a:latin typeface="Arial" panose="020B0604020202020204" pitchFamily="34" charset="0"/>
                <a:ea typeface="Calibri" panose="020F0502020204030204" pitchFamily="34" charset="0"/>
                <a:cs typeface="Times New Roman" panose="02020603050405020304" pitchFamily="18" charset="0"/>
              </a:rPr>
              <a:t>marksheet</a:t>
            </a:r>
            <a:r>
              <a:rPr lang="en-US" b="1" dirty="0">
                <a:latin typeface="Arial" panose="020B0604020202020204" pitchFamily="34" charset="0"/>
                <a:ea typeface="Calibri" panose="020F0502020204030204" pitchFamily="34" charset="0"/>
                <a:cs typeface="Times New Roman" panose="02020603050405020304" pitchFamily="18" charset="0"/>
              </a:rPr>
              <a:t> and course assessment report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9221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50800" dist="38100" dir="5400000" algn="t">
                    <a:srgbClr val="000000">
                      <a:alpha val="40000"/>
                    </a:srgbClr>
                  </a:outerShdw>
                </a:effectLst>
              </a:rPr>
              <a:t>Problem Analysis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Preparing a Course </a:t>
            </a:r>
            <a:r>
              <a:rPr lang="en-US" dirty="0" smtClean="0"/>
              <a:t>Assessment </a:t>
            </a:r>
            <a:endParaRPr lang="en-US" dirty="0"/>
          </a:p>
          <a:p>
            <a:pPr>
              <a:buFont typeface="Wingdings" panose="05000000000000000000" pitchFamily="2" charset="2"/>
              <a:buChar char="v"/>
            </a:pPr>
            <a:r>
              <a:rPr lang="en-US" dirty="0"/>
              <a:t>Higher Management Viewing Individual Instructor </a:t>
            </a:r>
            <a:r>
              <a:rPr lang="en-US" dirty="0" smtClean="0"/>
              <a:t>Performance</a:t>
            </a:r>
          </a:p>
          <a:p>
            <a:pPr>
              <a:buFont typeface="Wingdings" panose="05000000000000000000" pitchFamily="2" charset="2"/>
              <a:buChar char="v"/>
            </a:pPr>
            <a:r>
              <a:rPr lang="en-US" dirty="0"/>
              <a:t>Instructor viewing the CGPA and change the </a:t>
            </a:r>
            <a:r>
              <a:rPr lang="en-US" dirty="0" smtClean="0"/>
              <a:t>grade</a:t>
            </a:r>
          </a:p>
          <a:p>
            <a:pPr>
              <a:buFont typeface="Wingdings" panose="05000000000000000000" pitchFamily="2" charset="2"/>
              <a:buChar char="v"/>
            </a:pPr>
            <a:r>
              <a:rPr lang="en-US" dirty="0"/>
              <a:t>Higher management and Instructor viewing OBE mark sheet and grade sheet </a:t>
            </a:r>
            <a:endParaRPr lang="en-US" dirty="0" smtClean="0"/>
          </a:p>
          <a:p>
            <a:pPr>
              <a:buFont typeface="Wingdings" panose="05000000000000000000" pitchFamily="2" charset="2"/>
              <a:buChar char="v"/>
            </a:pPr>
            <a:r>
              <a:rPr lang="en-US" dirty="0"/>
              <a:t>Students will be able to get grades from Department instead of Instructor </a:t>
            </a:r>
            <a:endParaRPr lang="en-US" dirty="0" smtClean="0"/>
          </a:p>
          <a:p>
            <a:pPr>
              <a:buFont typeface="Wingdings" panose="05000000000000000000" pitchFamily="2" charset="2"/>
              <a:buChar char="v"/>
            </a:pPr>
            <a:r>
              <a:rPr lang="en-US" dirty="0"/>
              <a:t>Higher Management &amp; Instructor Uploading &amp; Viewing </a:t>
            </a:r>
            <a:r>
              <a:rPr lang="en-US" dirty="0" smtClean="0"/>
              <a:t>PLOs/CO</a:t>
            </a:r>
          </a:p>
          <a:p>
            <a:pPr>
              <a:buFont typeface="Wingdings" panose="05000000000000000000" pitchFamily="2" charset="2"/>
              <a:buChar char="v"/>
            </a:pPr>
            <a:r>
              <a:rPr lang="en-US" dirty="0"/>
              <a:t>Student viewing PLO &amp; </a:t>
            </a:r>
            <a:r>
              <a:rPr lang="en-US" dirty="0" smtClean="0"/>
              <a:t>CO</a:t>
            </a:r>
          </a:p>
          <a:p>
            <a:pPr>
              <a:buFont typeface="Wingdings" panose="05000000000000000000" pitchFamily="2" charset="2"/>
              <a:buChar char="v"/>
            </a:pPr>
            <a:r>
              <a:rPr lang="en-US" dirty="0"/>
              <a:t>UGC </a:t>
            </a:r>
            <a:r>
              <a:rPr lang="en-US" dirty="0" smtClean="0"/>
              <a:t>approves curriculum</a:t>
            </a:r>
            <a:r>
              <a:rPr lang="en-US" dirty="0"/>
              <a:t> </a:t>
            </a:r>
            <a:r>
              <a:rPr lang="en-US" dirty="0" smtClean="0"/>
              <a:t>based </a:t>
            </a:r>
            <a:r>
              <a:rPr lang="en-US" dirty="0"/>
              <a:t>on PLO and CO</a:t>
            </a:r>
          </a:p>
          <a:p>
            <a:pPr marL="0" indent="0">
              <a:buNone/>
            </a:pPr>
            <a:r>
              <a:rPr lang="en-US" dirty="0"/>
              <a:t> </a:t>
            </a:r>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p:txBody>
      </p:sp>
    </p:spTree>
    <p:extLst>
      <p:ext uri="{BB962C8B-B14F-4D97-AF65-F5344CB8AC3E}">
        <p14:creationId xmlns:p14="http://schemas.microsoft.com/office/powerpoint/2010/main" val="151288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5400000" algn="t">
                    <a:srgbClr val="000000">
                      <a:alpha val="40000"/>
                    </a:srgbClr>
                  </a:outerShdw>
                </a:effectLst>
              </a:rPr>
              <a:t>    RICH </a:t>
            </a:r>
            <a:r>
              <a:rPr lang="en-US" b="1" dirty="0">
                <a:effectLst>
                  <a:outerShdw blurRad="50800" dist="38100" dir="5400000" algn="t">
                    <a:srgbClr val="000000">
                      <a:alpha val="40000"/>
                    </a:srgbClr>
                  </a:outerShdw>
                </a:effectLst>
              </a:rPr>
              <a:t>PICTURE (TO-BE)</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468192"/>
            <a:ext cx="9234152" cy="4625350"/>
          </a:xfrm>
          <a:prstGeom prst="rect">
            <a:avLst/>
          </a:prstGeom>
        </p:spPr>
      </p:pic>
    </p:spTree>
    <p:extLst>
      <p:ext uri="{BB962C8B-B14F-4D97-AF65-F5344CB8AC3E}">
        <p14:creationId xmlns:p14="http://schemas.microsoft.com/office/powerpoint/2010/main" val="312124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effectLst>
                  <a:outerShdw blurRad="50800" dist="38100" dir="5400000" algn="t">
                    <a:srgbClr val="000000">
                      <a:alpha val="40000"/>
                    </a:srgbClr>
                  </a:outerShdw>
                </a:effectLst>
              </a:rPr>
              <a:t>  SIX </a:t>
            </a:r>
            <a:r>
              <a:rPr lang="en-US" b="1" dirty="0">
                <a:effectLst>
                  <a:outerShdw blurRad="50800" dist="38100" dir="5400000" algn="t">
                    <a:srgbClr val="000000">
                      <a:alpha val="40000"/>
                    </a:srgbClr>
                  </a:outerShdw>
                </a:effectLst>
              </a:rPr>
              <a:t>ELEMENT (TO-BE)</a:t>
            </a:r>
            <a:r>
              <a:rPr lang="en-US" dirty="0"/>
              <a:t/>
            </a:r>
            <a:br>
              <a:rPr lang="en-US" dirty="0"/>
            </a:br>
            <a:endParaRPr lang="en-US" dirty="0"/>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US" dirty="0"/>
              <a:t>Preparing Course Assessment  of </a:t>
            </a:r>
            <a:r>
              <a:rPr lang="en-US" dirty="0" smtClean="0"/>
              <a:t>Instructor</a:t>
            </a:r>
          </a:p>
          <a:p>
            <a:pPr>
              <a:buFont typeface="Wingdings" panose="05000000000000000000" pitchFamily="2" charset="2"/>
              <a:buChar char="v"/>
            </a:pPr>
            <a:r>
              <a:rPr lang="en-US" dirty="0"/>
              <a:t>Instructor </a:t>
            </a:r>
            <a:r>
              <a:rPr lang="en-US" dirty="0" smtClean="0"/>
              <a:t>Able </a:t>
            </a:r>
            <a:r>
              <a:rPr lang="en-US" dirty="0"/>
              <a:t>to see the result of another courses of a </a:t>
            </a:r>
            <a:r>
              <a:rPr lang="en-US" dirty="0" smtClean="0"/>
              <a:t>Student</a:t>
            </a:r>
          </a:p>
          <a:p>
            <a:pPr>
              <a:buFont typeface="Wingdings" panose="05000000000000000000" pitchFamily="2" charset="2"/>
              <a:buChar char="v"/>
            </a:pPr>
            <a:r>
              <a:rPr lang="en-US" dirty="0"/>
              <a:t>Students will be able to get grades </a:t>
            </a:r>
            <a:r>
              <a:rPr lang="en-US" dirty="0" smtClean="0"/>
              <a:t>from Department instead</a:t>
            </a:r>
          </a:p>
          <a:p>
            <a:pPr>
              <a:buFont typeface="Wingdings" panose="05000000000000000000" pitchFamily="2" charset="2"/>
              <a:buChar char="v"/>
            </a:pPr>
            <a:r>
              <a:rPr lang="en-US" dirty="0"/>
              <a:t>UGC approves curriculum based on </a:t>
            </a:r>
            <a:r>
              <a:rPr lang="en-US" dirty="0" smtClean="0"/>
              <a:t>PLO </a:t>
            </a:r>
            <a:r>
              <a:rPr lang="en-US" dirty="0"/>
              <a:t>and </a:t>
            </a:r>
            <a:r>
              <a:rPr lang="en-US" dirty="0" smtClean="0"/>
              <a:t>CO</a:t>
            </a:r>
          </a:p>
          <a:p>
            <a:pPr>
              <a:buFont typeface="Wingdings" panose="05000000000000000000" pitchFamily="2" charset="2"/>
              <a:buChar char="v"/>
            </a:pPr>
            <a:r>
              <a:rPr lang="en-US" dirty="0"/>
              <a:t>Department Head able to see all instructor Performance </a:t>
            </a:r>
            <a:endParaRPr lang="en-US" dirty="0" smtClean="0"/>
          </a:p>
          <a:p>
            <a:pPr>
              <a:buFont typeface="Wingdings" panose="05000000000000000000" pitchFamily="2" charset="2"/>
              <a:buChar char="v"/>
            </a:pPr>
            <a:r>
              <a:rPr lang="en-US" dirty="0"/>
              <a:t>Higher Management and Instructor viewing OBE mark sheets and grade </a:t>
            </a:r>
            <a:r>
              <a:rPr lang="en-US" dirty="0" smtClean="0"/>
              <a:t>sheet</a:t>
            </a:r>
          </a:p>
          <a:p>
            <a:pPr>
              <a:buFont typeface="Wingdings" panose="05000000000000000000" pitchFamily="2" charset="2"/>
              <a:buChar char="v"/>
            </a:pPr>
            <a:r>
              <a:rPr lang="en-US" dirty="0"/>
              <a:t>Instructor viewing CGPA and change the </a:t>
            </a:r>
            <a:r>
              <a:rPr lang="en-US" dirty="0" smtClean="0"/>
              <a:t>grade</a:t>
            </a:r>
          </a:p>
          <a:p>
            <a:pPr>
              <a:buFont typeface="Wingdings" panose="05000000000000000000" pitchFamily="2" charset="2"/>
              <a:buChar char="v"/>
            </a:pPr>
            <a:r>
              <a:rPr lang="en-US" dirty="0"/>
              <a:t>Student viewing PLO &amp; CO</a:t>
            </a:r>
          </a:p>
        </p:txBody>
      </p:sp>
    </p:spTree>
    <p:extLst>
      <p:ext uri="{BB962C8B-B14F-4D97-AF65-F5344CB8AC3E}">
        <p14:creationId xmlns:p14="http://schemas.microsoft.com/office/powerpoint/2010/main" val="384852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dir="5400000" algn="t">
                    <a:srgbClr val="000000">
                      <a:alpha val="40000"/>
                    </a:srgbClr>
                  </a:outerShdw>
                </a:effectLst>
              </a:rPr>
              <a:t>   PROCESS </a:t>
            </a:r>
            <a:r>
              <a:rPr lang="en-US" b="1" dirty="0">
                <a:effectLst>
                  <a:outerShdw blurRad="50800" dist="38100" dir="5400000" algn="t">
                    <a:srgbClr val="000000">
                      <a:alpha val="40000"/>
                    </a:srgbClr>
                  </a:outerShdw>
                </a:effectLst>
              </a:rPr>
              <a:t>DIAGRAM (TO-BE)</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159099" y="1471747"/>
            <a:ext cx="8603088" cy="4434685"/>
          </a:xfrm>
          <a:prstGeom prst="rect">
            <a:avLst/>
          </a:prstGeom>
        </p:spPr>
      </p:pic>
    </p:spTree>
    <p:extLst>
      <p:ext uri="{BB962C8B-B14F-4D97-AF65-F5344CB8AC3E}">
        <p14:creationId xmlns:p14="http://schemas.microsoft.com/office/powerpoint/2010/main" val="183992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77791" y="1159100"/>
            <a:ext cx="7778839" cy="4623516"/>
          </a:xfrm>
          <a:prstGeom prst="rect">
            <a:avLst/>
          </a:prstGeom>
        </p:spPr>
      </p:pic>
    </p:spTree>
    <p:extLst>
      <p:ext uri="{BB962C8B-B14F-4D97-AF65-F5344CB8AC3E}">
        <p14:creationId xmlns:p14="http://schemas.microsoft.com/office/powerpoint/2010/main" val="213352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7243" y="-1387700"/>
            <a:ext cx="8001000" cy="2971801"/>
          </a:xfrm>
        </p:spPr>
        <p:txBody>
          <a:bodyPr>
            <a:normAutofit/>
          </a:bodyPr>
          <a:lstStyle/>
          <a:p>
            <a:r>
              <a:rPr lang="en-US" sz="1800" b="1" dirty="0" smtClean="0">
                <a:latin typeface="Arial Rounded MT Bold" panose="020F0704030504030204" pitchFamily="34" charset="0"/>
              </a:rPr>
              <a:t/>
            </a:r>
            <a:br>
              <a:rPr lang="en-US" sz="1800" b="1" dirty="0" smtClean="0">
                <a:latin typeface="Arial Rounded MT Bold" panose="020F0704030504030204" pitchFamily="34" charset="0"/>
              </a:rPr>
            </a:br>
            <a:r>
              <a:rPr lang="en-US" sz="1800" b="1" dirty="0">
                <a:latin typeface="Arial Rounded MT Bold" panose="020F0704030504030204" pitchFamily="34" charset="0"/>
              </a:rPr>
              <a:t/>
            </a:r>
            <a:br>
              <a:rPr lang="en-US" sz="1800" b="1" dirty="0">
                <a:latin typeface="Arial Rounded MT Bold" panose="020F0704030504030204" pitchFamily="34" charset="0"/>
              </a:rPr>
            </a:br>
            <a:r>
              <a:rPr lang="en-US" sz="1800" b="1" dirty="0" smtClean="0">
                <a:latin typeface="Arial Rounded MT Bold" panose="020F0704030504030204" pitchFamily="34" charset="0"/>
              </a:rPr>
              <a:t/>
            </a:r>
            <a:br>
              <a:rPr lang="en-US" sz="1800" b="1" dirty="0" smtClean="0">
                <a:latin typeface="Arial Rounded MT Bold" panose="020F0704030504030204" pitchFamily="34" charset="0"/>
              </a:rPr>
            </a:br>
            <a:r>
              <a:rPr lang="en-US" sz="1800" b="1" dirty="0">
                <a:latin typeface="Arial Rounded MT Bold" panose="020F0704030504030204" pitchFamily="34" charset="0"/>
              </a:rPr>
              <a:t/>
            </a:r>
            <a:br>
              <a:rPr lang="en-US" sz="1800" b="1" dirty="0">
                <a:latin typeface="Arial Rounded MT Bold" panose="020F0704030504030204" pitchFamily="34" charset="0"/>
              </a:rPr>
            </a:br>
            <a:r>
              <a:rPr lang="en-US" sz="1800" b="1" dirty="0" smtClean="0">
                <a:latin typeface="Arial Rounded MT Bold" panose="020F0704030504030204" pitchFamily="34" charset="0"/>
              </a:rPr>
              <a:t>Student </a:t>
            </a:r>
            <a:r>
              <a:rPr lang="en-US" sz="1800" b="1" dirty="0">
                <a:latin typeface="Arial Rounded MT Bold" panose="020F0704030504030204" pitchFamily="34" charset="0"/>
              </a:rPr>
              <a:t>Performance monitoring system                                         </a:t>
            </a:r>
            <a:r>
              <a:rPr lang="en-US" sz="1800" b="1" dirty="0" smtClean="0">
                <a:latin typeface="Arial Rounded MT Bold" panose="020F0704030504030204" pitchFamily="34" charset="0"/>
              </a:rPr>
              <a:t>Group-4</a:t>
            </a:r>
            <a:r>
              <a:rPr lang="en-US" sz="1800" dirty="0">
                <a:latin typeface="Arial Rounded MT Bold" panose="020F0704030504030204" pitchFamily="34" charset="0"/>
              </a:rPr>
              <a:t/>
            </a:r>
            <a:br>
              <a:rPr lang="en-US" sz="1800" dirty="0">
                <a:latin typeface="Arial Rounded MT Bold" panose="020F0704030504030204" pitchFamily="34" charset="0"/>
              </a:rPr>
            </a:br>
            <a:endParaRPr lang="en-US" sz="1800" dirty="0">
              <a:latin typeface="Arial Rounded MT Bold" panose="020F0704030504030204" pitchFamily="34" charset="0"/>
            </a:endParaRPr>
          </a:p>
        </p:txBody>
      </p:sp>
      <p:sp>
        <p:nvSpPr>
          <p:cNvPr id="3" name="Subtitle 2"/>
          <p:cNvSpPr>
            <a:spLocks noGrp="1"/>
          </p:cNvSpPr>
          <p:nvPr>
            <p:ph type="subTitle" idx="1"/>
          </p:nvPr>
        </p:nvSpPr>
        <p:spPr>
          <a:xfrm>
            <a:off x="787243" y="1584101"/>
            <a:ext cx="7352205" cy="4271493"/>
          </a:xfrm>
        </p:spPr>
        <p:txBody>
          <a:bodyPr>
            <a:normAutofit fontScale="92500" lnSpcReduction="10000"/>
          </a:bodyPr>
          <a:lstStyle/>
          <a:p>
            <a:endParaRPr lang="en-US" sz="2000" b="1" dirty="0" smtClean="0">
              <a:solidFill>
                <a:schemeClr val="tx1"/>
              </a:solidFill>
            </a:endParaRPr>
          </a:p>
          <a:p>
            <a:endParaRPr lang="en-US" sz="2000" b="1" dirty="0">
              <a:solidFill>
                <a:schemeClr val="tx1"/>
              </a:solidFill>
            </a:endParaRPr>
          </a:p>
          <a:p>
            <a:r>
              <a:rPr lang="en-US" sz="2000" b="1" dirty="0" smtClean="0">
                <a:solidFill>
                  <a:schemeClr val="tx1"/>
                </a:solidFill>
              </a:rPr>
              <a:t>Group </a:t>
            </a:r>
            <a:r>
              <a:rPr lang="en-US" sz="2000" b="1" dirty="0">
                <a:solidFill>
                  <a:schemeClr val="tx1"/>
                </a:solidFill>
              </a:rPr>
              <a:t>Members</a:t>
            </a:r>
            <a:endParaRPr lang="en-US" sz="2000" dirty="0">
              <a:solidFill>
                <a:schemeClr val="tx1"/>
              </a:solidFill>
            </a:endParaRPr>
          </a:p>
          <a:p>
            <a:r>
              <a:rPr lang="en-US" sz="2000" b="1" dirty="0">
                <a:solidFill>
                  <a:schemeClr val="tx1"/>
                </a:solidFill>
              </a:rPr>
              <a:t> </a:t>
            </a:r>
            <a:endParaRPr lang="en-US" sz="2000" dirty="0">
              <a:solidFill>
                <a:schemeClr val="tx1"/>
              </a:solidFill>
            </a:endParaRPr>
          </a:p>
          <a:p>
            <a:r>
              <a:rPr lang="en-US" sz="2000" b="1" dirty="0" err="1">
                <a:solidFill>
                  <a:schemeClr val="tx1"/>
                </a:solidFill>
              </a:rPr>
              <a:t>Misbahur</a:t>
            </a:r>
            <a:r>
              <a:rPr lang="en-US" sz="2000" b="1" dirty="0">
                <a:solidFill>
                  <a:schemeClr val="tx1"/>
                </a:solidFill>
              </a:rPr>
              <a:t> Rashid – 1721911</a:t>
            </a:r>
            <a:endParaRPr lang="en-US" sz="2000" dirty="0">
              <a:solidFill>
                <a:schemeClr val="tx1"/>
              </a:solidFill>
            </a:endParaRPr>
          </a:p>
          <a:p>
            <a:r>
              <a:rPr lang="en-US" sz="2000" b="1" dirty="0" err="1">
                <a:solidFill>
                  <a:schemeClr val="tx1"/>
                </a:solidFill>
              </a:rPr>
              <a:t>Rafid</a:t>
            </a:r>
            <a:r>
              <a:rPr lang="en-US" sz="2000" b="1" dirty="0">
                <a:solidFill>
                  <a:schemeClr val="tx1"/>
                </a:solidFill>
              </a:rPr>
              <a:t> Al Ahsan – </a:t>
            </a:r>
            <a:r>
              <a:rPr lang="en-US" sz="2000" b="1" dirty="0" smtClean="0">
                <a:solidFill>
                  <a:schemeClr val="tx1"/>
                </a:solidFill>
              </a:rPr>
              <a:t>1722006</a:t>
            </a:r>
          </a:p>
          <a:p>
            <a:r>
              <a:rPr lang="en-US" sz="2000" b="1" dirty="0" err="1">
                <a:solidFill>
                  <a:schemeClr val="tx1"/>
                </a:solidFill>
              </a:rPr>
              <a:t>Md.Musfiqur</a:t>
            </a:r>
            <a:r>
              <a:rPr lang="en-US" sz="2000" b="1" dirty="0">
                <a:solidFill>
                  <a:schemeClr val="tx1"/>
                </a:solidFill>
              </a:rPr>
              <a:t> </a:t>
            </a:r>
            <a:r>
              <a:rPr lang="en-US" sz="2000" b="1" dirty="0" err="1">
                <a:solidFill>
                  <a:schemeClr val="tx1"/>
                </a:solidFill>
              </a:rPr>
              <a:t>Rahaman</a:t>
            </a:r>
            <a:r>
              <a:rPr lang="en-US" sz="2000" b="1" dirty="0">
                <a:solidFill>
                  <a:schemeClr val="tx1"/>
                </a:solidFill>
              </a:rPr>
              <a:t> – 1721684</a:t>
            </a:r>
            <a:endParaRPr lang="en-US" sz="2000" dirty="0">
              <a:solidFill>
                <a:schemeClr val="tx1"/>
              </a:solidFill>
            </a:endParaRPr>
          </a:p>
          <a:p>
            <a:r>
              <a:rPr lang="en-US" sz="2000" b="1" dirty="0">
                <a:solidFill>
                  <a:schemeClr val="tx1"/>
                </a:solidFill>
              </a:rPr>
              <a:t>Sadia </a:t>
            </a:r>
            <a:r>
              <a:rPr lang="en-US" sz="2000" b="1" dirty="0" err="1">
                <a:solidFill>
                  <a:schemeClr val="tx1"/>
                </a:solidFill>
              </a:rPr>
              <a:t>Afroz</a:t>
            </a:r>
            <a:r>
              <a:rPr lang="en-US" sz="2000" b="1" dirty="0">
                <a:solidFill>
                  <a:schemeClr val="tx1"/>
                </a:solidFill>
              </a:rPr>
              <a:t> </a:t>
            </a:r>
            <a:r>
              <a:rPr lang="en-US" sz="2000" b="1" dirty="0">
                <a:solidFill>
                  <a:schemeClr val="tx1"/>
                </a:solidFill>
                <a:latin typeface="Arial Rounded MT Bold" panose="020F0704030504030204" pitchFamily="34" charset="0"/>
              </a:rPr>
              <a:t>Alma</a:t>
            </a:r>
            <a:r>
              <a:rPr lang="en-US" sz="2000" b="1" dirty="0">
                <a:solidFill>
                  <a:schemeClr val="tx1"/>
                </a:solidFill>
              </a:rPr>
              <a:t> - 1730407</a:t>
            </a:r>
            <a:endParaRPr lang="en-US" sz="2000" dirty="0">
              <a:solidFill>
                <a:schemeClr val="tx1"/>
              </a:solidFill>
            </a:endParaRPr>
          </a:p>
          <a:p>
            <a:r>
              <a:rPr lang="en-US" sz="2000" b="1" dirty="0" err="1">
                <a:solidFill>
                  <a:schemeClr val="tx1"/>
                </a:solidFill>
              </a:rPr>
              <a:t>Md.Sakimuzzaman</a:t>
            </a:r>
            <a:r>
              <a:rPr lang="en-US" sz="2000" b="1" dirty="0">
                <a:solidFill>
                  <a:schemeClr val="tx1"/>
                </a:solidFill>
              </a:rPr>
              <a:t> – 1721527</a:t>
            </a:r>
            <a:endParaRPr lang="en-US" sz="2000" dirty="0">
              <a:solidFill>
                <a:schemeClr val="tx1"/>
              </a:solidFill>
            </a:endParaRPr>
          </a:p>
          <a:p>
            <a:r>
              <a:rPr lang="en-US" sz="2000" b="1" dirty="0">
                <a:solidFill>
                  <a:schemeClr val="tx1"/>
                </a:solidFill>
              </a:rPr>
              <a:t>Puja </a:t>
            </a:r>
            <a:r>
              <a:rPr lang="en-US" sz="2000" b="1" dirty="0" err="1">
                <a:solidFill>
                  <a:schemeClr val="tx1"/>
                </a:solidFill>
              </a:rPr>
              <a:t>Bhowmik</a:t>
            </a:r>
            <a:r>
              <a:rPr lang="en-US" sz="2000" b="1" dirty="0">
                <a:solidFill>
                  <a:schemeClr val="tx1"/>
                </a:solidFill>
              </a:rPr>
              <a:t> – </a:t>
            </a:r>
            <a:r>
              <a:rPr lang="en-US" sz="2000" b="1" dirty="0" smtClean="0">
                <a:solidFill>
                  <a:schemeClr val="tx1"/>
                </a:solidFill>
              </a:rPr>
              <a:t>1730791</a:t>
            </a:r>
            <a:endParaRPr lang="en-US" sz="2000" dirty="0">
              <a:solidFill>
                <a:schemeClr val="tx1"/>
              </a:solidFill>
            </a:endParaRPr>
          </a:p>
          <a:p>
            <a:r>
              <a:rPr lang="en-US" sz="2000" b="1" dirty="0">
                <a:solidFill>
                  <a:schemeClr val="tx1"/>
                </a:solidFill>
              </a:rPr>
              <a:t>Elan </a:t>
            </a:r>
            <a:r>
              <a:rPr lang="en-US" sz="2000" b="1" dirty="0" err="1">
                <a:solidFill>
                  <a:schemeClr val="tx1"/>
                </a:solidFill>
              </a:rPr>
              <a:t>Md</a:t>
            </a:r>
            <a:r>
              <a:rPr lang="en-US" sz="2000" b="1" dirty="0">
                <a:solidFill>
                  <a:schemeClr val="tx1"/>
                </a:solidFill>
              </a:rPr>
              <a:t> </a:t>
            </a:r>
            <a:r>
              <a:rPr lang="en-US" sz="2000" b="1" dirty="0" err="1">
                <a:solidFill>
                  <a:schemeClr val="tx1"/>
                </a:solidFill>
              </a:rPr>
              <a:t>Taseen</a:t>
            </a:r>
            <a:r>
              <a:rPr lang="en-US" sz="2000" b="1" dirty="0">
                <a:solidFill>
                  <a:schemeClr val="tx1"/>
                </a:solidFill>
              </a:rPr>
              <a:t> - 1831050</a:t>
            </a:r>
            <a:endParaRPr lang="en-US" sz="20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476868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2434" y="1215025"/>
            <a:ext cx="7572777" cy="4246323"/>
          </a:xfrm>
          <a:prstGeom prst="rect">
            <a:avLst/>
          </a:prstGeom>
        </p:spPr>
      </p:pic>
    </p:spTree>
    <p:extLst>
      <p:ext uri="{BB962C8B-B14F-4D97-AF65-F5344CB8AC3E}">
        <p14:creationId xmlns:p14="http://schemas.microsoft.com/office/powerpoint/2010/main" val="304550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8648" y="1394474"/>
            <a:ext cx="7843234" cy="4297988"/>
          </a:xfrm>
          <a:prstGeom prst="rect">
            <a:avLst/>
          </a:prstGeom>
        </p:spPr>
      </p:pic>
    </p:spTree>
    <p:extLst>
      <p:ext uri="{BB962C8B-B14F-4D97-AF65-F5344CB8AC3E}">
        <p14:creationId xmlns:p14="http://schemas.microsoft.com/office/powerpoint/2010/main" val="3250054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20461" y="940158"/>
            <a:ext cx="8590208" cy="5048518"/>
          </a:xfrm>
          <a:prstGeom prst="rect">
            <a:avLst/>
          </a:prstGeom>
        </p:spPr>
      </p:pic>
    </p:spTree>
    <p:extLst>
      <p:ext uri="{BB962C8B-B14F-4D97-AF65-F5344CB8AC3E}">
        <p14:creationId xmlns:p14="http://schemas.microsoft.com/office/powerpoint/2010/main" val="2160340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3189" y="1004552"/>
            <a:ext cx="7868991" cy="4893973"/>
          </a:xfrm>
          <a:prstGeom prst="rect">
            <a:avLst/>
          </a:prstGeom>
        </p:spPr>
      </p:pic>
    </p:spTree>
    <p:extLst>
      <p:ext uri="{BB962C8B-B14F-4D97-AF65-F5344CB8AC3E}">
        <p14:creationId xmlns:p14="http://schemas.microsoft.com/office/powerpoint/2010/main" val="3356752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60620" y="930833"/>
            <a:ext cx="7508383" cy="4722991"/>
          </a:xfrm>
          <a:prstGeom prst="rect">
            <a:avLst/>
          </a:prstGeom>
        </p:spPr>
      </p:pic>
    </p:spTree>
    <p:extLst>
      <p:ext uri="{BB962C8B-B14F-4D97-AF65-F5344CB8AC3E}">
        <p14:creationId xmlns:p14="http://schemas.microsoft.com/office/powerpoint/2010/main" val="2639493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40169" y="1262129"/>
            <a:ext cx="6709893" cy="4043965"/>
          </a:xfrm>
          <a:prstGeom prst="rect">
            <a:avLst/>
          </a:prstGeom>
        </p:spPr>
      </p:pic>
      <p:sp>
        <p:nvSpPr>
          <p:cNvPr id="5" name="Rectangle 4"/>
          <p:cNvSpPr/>
          <p:nvPr/>
        </p:nvSpPr>
        <p:spPr>
          <a:xfrm>
            <a:off x="3125274" y="5306094"/>
            <a:ext cx="6096000" cy="373757"/>
          </a:xfrm>
          <a:prstGeom prst="rect">
            <a:avLst/>
          </a:prstGeom>
        </p:spPr>
        <p:txBody>
          <a:bodyPr>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a:t>
            </a:r>
            <a:r>
              <a:rPr lang="en-US" b="1" dirty="0" smtClean="0">
                <a:latin typeface="Arial" panose="020B0604020202020204" pitchFamily="34" charset="0"/>
                <a:ea typeface="Calibri" panose="020F0502020204030204" pitchFamily="34" charset="0"/>
                <a:cs typeface="Times New Roman" panose="02020603050405020304" pitchFamily="18" charset="0"/>
              </a:rPr>
              <a:t>2.8 Student viewing PLO &amp;CO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7067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7881"/>
            <a:ext cx="10515600" cy="1387743"/>
          </a:xfrm>
        </p:spPr>
        <p:txBody>
          <a:bodyPr>
            <a:normAutofit/>
          </a:bodyPr>
          <a:lstStyle/>
          <a:p>
            <a:r>
              <a:rPr lang="en-US" b="1" dirty="0" smtClean="0">
                <a:effectLst>
                  <a:outerShdw blurRad="50800" dist="38100" dir="5400000" algn="t">
                    <a:srgbClr val="000000">
                      <a:alpha val="40000"/>
                    </a:srgbClr>
                  </a:outerShdw>
                </a:effectLst>
              </a:rPr>
              <a:t>                        BUSINESS </a:t>
            </a:r>
            <a:r>
              <a:rPr lang="en-US" b="1" dirty="0">
                <a:effectLst>
                  <a:outerShdw blurRad="50800" dist="38100" dir="5400000" algn="t">
                    <a:srgbClr val="000000">
                      <a:alpha val="40000"/>
                    </a:srgbClr>
                  </a:outerShdw>
                </a:effectLst>
              </a:rPr>
              <a:t>RULE</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r>
              <a:rPr lang="en-US" dirty="0"/>
              <a:t>1) A student may register under one or more programs. A program many have multiple students.</a:t>
            </a:r>
          </a:p>
          <a:p>
            <a:r>
              <a:rPr lang="en-US" dirty="0" smtClean="0"/>
              <a:t>2</a:t>
            </a:r>
            <a:r>
              <a:rPr lang="en-US" dirty="0"/>
              <a:t>) A department may have multiple programs. A program must be exactly under one department. </a:t>
            </a:r>
          </a:p>
          <a:p>
            <a:r>
              <a:rPr lang="en-US" dirty="0"/>
              <a:t>3) A school may have multiple departments. A department must be exactly under one school.</a:t>
            </a:r>
          </a:p>
          <a:p>
            <a:r>
              <a:rPr lang="en-US" dirty="0"/>
              <a:t>4) A department may have multiple instructors. An instructor must be exactly under one department. </a:t>
            </a:r>
          </a:p>
          <a:p>
            <a:r>
              <a:rPr lang="en-US" dirty="0"/>
              <a:t>5) A department must have exactly one head. </a:t>
            </a:r>
          </a:p>
          <a:p>
            <a:r>
              <a:rPr lang="en-US" dirty="0"/>
              <a:t>6) A school must have exactly one dean. </a:t>
            </a:r>
          </a:p>
          <a:p>
            <a:r>
              <a:rPr lang="en-US" dirty="0"/>
              <a:t>7) A program may have multiple PLOs. A PLO many be under multiple programs. </a:t>
            </a:r>
          </a:p>
          <a:p>
            <a:r>
              <a:rPr lang="en-US" dirty="0"/>
              <a:t>8) An instructor may teach multiple courses. A course must have exactly one instructor. </a:t>
            </a:r>
          </a:p>
          <a:p>
            <a:r>
              <a:rPr lang="en-US" dirty="0"/>
              <a:t>9) A course may have multiple sections. A section must be under exactly one course. </a:t>
            </a:r>
          </a:p>
          <a:p>
            <a:r>
              <a:rPr lang="en-US" dirty="0"/>
              <a:t>10) A student may tale multiple assessments. A particular assessment must be taken exactly by one student. </a:t>
            </a:r>
          </a:p>
          <a:p>
            <a:r>
              <a:rPr lang="en-US" dirty="0"/>
              <a:t>11) A section may have multiple assessments. An assessment must have one exact section.</a:t>
            </a:r>
          </a:p>
          <a:p>
            <a:endParaRPr lang="en-US" dirty="0"/>
          </a:p>
        </p:txBody>
      </p:sp>
    </p:spTree>
    <p:extLst>
      <p:ext uri="{BB962C8B-B14F-4D97-AF65-F5344CB8AC3E}">
        <p14:creationId xmlns:p14="http://schemas.microsoft.com/office/powerpoint/2010/main" val="108839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45" y="238594"/>
            <a:ext cx="10515600" cy="665185"/>
          </a:xfrm>
        </p:spPr>
        <p:txBody>
          <a:bodyPr>
            <a:normAutofit fontScale="90000"/>
          </a:bodyPr>
          <a:lstStyle/>
          <a:p>
            <a:r>
              <a:rPr lang="en-US" sz="3600" b="1" dirty="0" smtClean="0">
                <a:effectLst>
                  <a:outerShdw blurRad="50800" dist="38100" dir="5400000" algn="t">
                    <a:srgbClr val="000000">
                      <a:alpha val="40000"/>
                    </a:srgbClr>
                  </a:outerShdw>
                </a:effectLst>
              </a:rPr>
              <a:t>                          ENTITY </a:t>
            </a:r>
            <a:r>
              <a:rPr lang="en-US" sz="3600" b="1" dirty="0">
                <a:effectLst>
                  <a:outerShdw blurRad="50800" dist="38100" dir="5400000" algn="t">
                    <a:srgbClr val="000000">
                      <a:alpha val="40000"/>
                    </a:srgbClr>
                  </a:outerShdw>
                </a:effectLst>
              </a:rPr>
              <a:t>RELATIONSHIP DIAGRAM</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316050" y="929537"/>
            <a:ext cx="6890197" cy="5726582"/>
          </a:xfrm>
          <a:prstGeom prst="rect">
            <a:avLst/>
          </a:prstGeom>
        </p:spPr>
      </p:pic>
    </p:spTree>
    <p:extLst>
      <p:ext uri="{BB962C8B-B14F-4D97-AF65-F5344CB8AC3E}">
        <p14:creationId xmlns:p14="http://schemas.microsoft.com/office/powerpoint/2010/main" val="12307209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135563"/>
            <a:ext cx="10515600" cy="897005"/>
          </a:xfrm>
        </p:spPr>
        <p:txBody>
          <a:bodyPr>
            <a:normAutofit fontScale="90000"/>
          </a:bodyPr>
          <a:lstStyle/>
          <a:p>
            <a:r>
              <a:rPr lang="en-US" sz="3600" b="1" dirty="0">
                <a:effectLst>
                  <a:outerShdw blurRad="50800" dist="38100" dir="5400000" algn="t">
                    <a:srgbClr val="000000">
                      <a:alpha val="40000"/>
                    </a:srgbClr>
                  </a:outerShdw>
                </a:effectLst>
              </a:rPr>
              <a:t>ENTITY RELATIONSHIP DIAGRAM TO RELATIONAL SCHEMA</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168203" y="1032568"/>
            <a:ext cx="5267459" cy="5664446"/>
          </a:xfrm>
          <a:prstGeom prst="rect">
            <a:avLst/>
          </a:prstGeom>
        </p:spPr>
      </p:pic>
    </p:spTree>
    <p:extLst>
      <p:ext uri="{BB962C8B-B14F-4D97-AF65-F5344CB8AC3E}">
        <p14:creationId xmlns:p14="http://schemas.microsoft.com/office/powerpoint/2010/main" val="2413327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fontScale="90000"/>
          </a:bodyPr>
          <a:lstStyle/>
          <a:p>
            <a:r>
              <a:rPr lang="en-US" b="1" dirty="0">
                <a:effectLst>
                  <a:outerShdw blurRad="50800" dist="38100" dir="5400000" algn="t">
                    <a:srgbClr val="000000">
                      <a:alpha val="40000"/>
                    </a:srgbClr>
                  </a:outerShdw>
                </a:effectLst>
              </a:rPr>
              <a:t> </a:t>
            </a:r>
            <a:r>
              <a:rPr lang="en-US" b="1" dirty="0" smtClean="0">
                <a:effectLst>
                  <a:outerShdw blurRad="50800" dist="38100" dir="5400000" algn="t">
                    <a:srgbClr val="000000">
                      <a:alpha val="40000"/>
                    </a:srgbClr>
                  </a:outerShdw>
                </a:effectLst>
              </a:rPr>
              <a:t>                        </a:t>
            </a:r>
            <a:r>
              <a:rPr lang="en-US" sz="3600" b="1" dirty="0" smtClean="0">
                <a:effectLst>
                  <a:outerShdw blurRad="50800" dist="38100" dir="5400000" algn="t">
                    <a:srgbClr val="000000">
                      <a:alpha val="40000"/>
                    </a:srgbClr>
                  </a:outerShdw>
                </a:effectLst>
              </a:rPr>
              <a:t>NORMALIZATION</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0459282"/>
              </p:ext>
            </p:extLst>
          </p:nvPr>
        </p:nvGraphicFramePr>
        <p:xfrm>
          <a:off x="1030310" y="1223494"/>
          <a:ext cx="9028089" cy="5512162"/>
        </p:xfrm>
        <a:graphic>
          <a:graphicData uri="http://schemas.openxmlformats.org/drawingml/2006/table">
            <a:tbl>
              <a:tblPr firstRow="1" firstCol="1" bandRow="1">
                <a:tableStyleId>{5C22544A-7EE6-4342-B048-85BDC9FD1C3A}</a:tableStyleId>
              </a:tblPr>
              <a:tblGrid>
                <a:gridCol w="1782469"/>
                <a:gridCol w="1390340"/>
                <a:gridCol w="1782469"/>
                <a:gridCol w="1782469"/>
                <a:gridCol w="1782469"/>
                <a:gridCol w="507873"/>
              </a:tblGrid>
              <a:tr h="111754">
                <a:tc rowSpan="5">
                  <a:txBody>
                    <a:bodyPr/>
                    <a:lstStyle/>
                    <a:p>
                      <a:pPr marL="0" marR="0" algn="l">
                        <a:lnSpc>
                          <a:spcPct val="107000"/>
                        </a:lnSpc>
                        <a:spcBef>
                          <a:spcPts val="0"/>
                        </a:spcBef>
                        <a:spcAft>
                          <a:spcPts val="0"/>
                        </a:spcAft>
                      </a:pPr>
                      <a:r>
                        <a:rPr lang="en-US" sz="400" dirty="0">
                          <a:effectLst/>
                        </a:rPr>
                        <a:t>School </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2">
                  <a:txBody>
                    <a:bodyPr/>
                    <a:lstStyle/>
                    <a:p>
                      <a:pPr marL="0" marR="0" algn="l">
                        <a:lnSpc>
                          <a:spcPct val="107000"/>
                        </a:lnSpc>
                        <a:spcBef>
                          <a:spcPts val="0"/>
                        </a:spcBef>
                        <a:spcAft>
                          <a:spcPts val="0"/>
                        </a:spcAft>
                      </a:pPr>
                      <a:r>
                        <a:rPr lang="en-US" sz="400">
                          <a:effectLst/>
                        </a:rPr>
                        <a:t>SchoolID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2">
                  <a:txBody>
                    <a:bodyPr/>
                    <a:lstStyle/>
                    <a:p>
                      <a:pPr marL="0" marR="0" algn="l">
                        <a:lnSpc>
                          <a:spcPct val="107000"/>
                        </a:lnSpc>
                        <a:spcBef>
                          <a:spcPts val="0"/>
                        </a:spcBef>
                        <a:spcAft>
                          <a:spcPts val="0"/>
                        </a:spcAft>
                      </a:pPr>
                      <a:r>
                        <a:rPr lang="en-US" sz="400">
                          <a:effectLst/>
                        </a:rPr>
                        <a:t>s1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5">
                  <a:txBody>
                    <a:bodyPr/>
                    <a:lstStyle/>
                    <a:p>
                      <a:pPr marL="0" marR="0" algn="l">
                        <a:lnSpc>
                          <a:spcPct val="107000"/>
                        </a:lnSpc>
                        <a:spcBef>
                          <a:spcPts val="0"/>
                        </a:spcBef>
                        <a:spcAft>
                          <a:spcPts val="0"/>
                        </a:spcAft>
                      </a:pPr>
                      <a:r>
                        <a:rPr lang="en-US" sz="400" dirty="0">
                          <a:effectLst/>
                        </a:rPr>
                        <a:t>Enrollment </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enrollemntID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n1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2224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year</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n2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School name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s2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Enrollment date</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n3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06329">
                <a:tc vMerge="1">
                  <a:txBody>
                    <a:bodyPr/>
                    <a:lstStyle/>
                    <a:p>
                      <a:endParaRPr lang="en-US"/>
                    </a:p>
                  </a:txBody>
                  <a:tcPr/>
                </a:tc>
                <a:tc rowSpan="2">
                  <a:txBody>
                    <a:bodyPr/>
                    <a:lstStyle/>
                    <a:p>
                      <a:pPr marL="0" marR="0" algn="l">
                        <a:lnSpc>
                          <a:spcPct val="107000"/>
                        </a:lnSpc>
                        <a:spcBef>
                          <a:spcPts val="0"/>
                        </a:spcBef>
                        <a:spcAft>
                          <a:spcPts val="0"/>
                        </a:spcAft>
                      </a:pPr>
                      <a:r>
                        <a:rPr lang="en-US" sz="400">
                          <a:effectLst/>
                        </a:rPr>
                        <a:t>VCID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2">
                  <a:txBody>
                    <a:bodyPr/>
                    <a:lstStyle/>
                    <a:p>
                      <a:pPr marL="0" marR="0" algn="l">
                        <a:lnSpc>
                          <a:spcPct val="107000"/>
                        </a:lnSpc>
                        <a:spcBef>
                          <a:spcPts val="0"/>
                        </a:spcBef>
                        <a:spcAft>
                          <a:spcPts val="0"/>
                        </a:spcAft>
                      </a:pPr>
                      <a:r>
                        <a:rPr lang="en-US" sz="400">
                          <a:effectLst/>
                        </a:rPr>
                        <a:t>v1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studentID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5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ProgramID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p1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2874">
                <a:tc rowSpan="6">
                  <a:txBody>
                    <a:bodyPr/>
                    <a:lstStyle/>
                    <a:p>
                      <a:pPr marL="0" marR="0" algn="l">
                        <a:lnSpc>
                          <a:spcPct val="107000"/>
                        </a:lnSpc>
                        <a:spcBef>
                          <a:spcPts val="0"/>
                        </a:spcBef>
                        <a:spcAft>
                          <a:spcPts val="0"/>
                        </a:spcAft>
                      </a:pPr>
                      <a:r>
                        <a:rPr lang="en-US" sz="400" dirty="0">
                          <a:effectLst/>
                        </a:rPr>
                        <a:t>VC </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vcID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12">
                  <a:txBody>
                    <a:bodyPr/>
                    <a:lstStyle/>
                    <a:p>
                      <a:pPr marL="0" marR="0" algn="l">
                        <a:lnSpc>
                          <a:spcPct val="107000"/>
                        </a:lnSpc>
                        <a:spcBef>
                          <a:spcPts val="0"/>
                        </a:spcBef>
                        <a:spcAft>
                          <a:spcPts val="0"/>
                        </a:spcAft>
                      </a:pPr>
                      <a:r>
                        <a:rPr lang="en-US" sz="400" dirty="0">
                          <a:effectLst/>
                        </a:rPr>
                        <a:t>student</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studentID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11754">
                <a:tc vMerge="1">
                  <a:txBody>
                    <a:bodyPr/>
                    <a:lstStyle/>
                    <a:p>
                      <a:endParaRPr lang="en-US"/>
                    </a:p>
                  </a:txBody>
                  <a:tcPr/>
                </a:tc>
                <a:tc>
                  <a:txBody>
                    <a:bodyPr/>
                    <a:lstStyle/>
                    <a:p>
                      <a:pPr marL="0" marR="0" algn="l">
                        <a:lnSpc>
                          <a:spcPct val="107000"/>
                        </a:lnSpc>
                        <a:spcBef>
                          <a:spcPts val="0"/>
                        </a:spcBef>
                        <a:spcAft>
                          <a:spcPts val="0"/>
                        </a:spcAft>
                      </a:pPr>
                      <a:r>
                        <a:rPr lang="en-US" sz="400">
                          <a:effectLst/>
                        </a:rPr>
                        <a:t>Fname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dirty="0" err="1">
                          <a:effectLst/>
                        </a:rPr>
                        <a:t>fname</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33090">
                <a:tc vMerge="1">
                  <a:txBody>
                    <a:bodyPr/>
                    <a:lstStyle/>
                    <a:p>
                      <a:endParaRPr lang="en-US"/>
                    </a:p>
                  </a:txBody>
                  <a:tcPr/>
                </a:tc>
                <a:tc>
                  <a:txBody>
                    <a:bodyPr/>
                    <a:lstStyle/>
                    <a:p>
                      <a:pPr marL="0" marR="0" algn="l">
                        <a:lnSpc>
                          <a:spcPct val="107000"/>
                        </a:lnSpc>
                        <a:spcBef>
                          <a:spcPts val="0"/>
                        </a:spcBef>
                        <a:spcAft>
                          <a:spcPts val="0"/>
                        </a:spcAft>
                      </a:pPr>
                      <a:r>
                        <a:rPr lang="en-US" sz="400">
                          <a:effectLst/>
                        </a:rPr>
                        <a:t>Iname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dirty="0" err="1">
                          <a:effectLst/>
                        </a:rPr>
                        <a:t>iname</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Joining datew</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dirty="0">
                          <a:effectLst/>
                        </a:rPr>
                        <a:t>City </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Leaving date</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v5</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dirty="0">
                          <a:effectLst/>
                        </a:rPr>
                        <a:t>Road </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dirty="0">
                          <a:effectLst/>
                        </a:rPr>
                        <a:t>t5</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Qualification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v6</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Area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t6</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rowSpan="4">
                  <a:txBody>
                    <a:bodyPr/>
                    <a:lstStyle/>
                    <a:p>
                      <a:pPr marL="0" marR="0" algn="l">
                        <a:lnSpc>
                          <a:spcPct val="107000"/>
                        </a:lnSpc>
                        <a:spcBef>
                          <a:spcPts val="0"/>
                        </a:spcBef>
                        <a:spcAft>
                          <a:spcPts val="0"/>
                        </a:spcAft>
                      </a:pPr>
                      <a:r>
                        <a:rPr lang="en-US" sz="400">
                          <a:effectLst/>
                        </a:rPr>
                        <a:t>Department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departmentID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Date of birth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t7</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2874">
                <a:tc vMerge="1">
                  <a:txBody>
                    <a:bodyPr/>
                    <a:lstStyle/>
                    <a:p>
                      <a:endParaRPr lang="en-US"/>
                    </a:p>
                  </a:txBody>
                  <a:tcPr/>
                </a:tc>
                <a:tc rowSpan="2">
                  <a:txBody>
                    <a:bodyPr/>
                    <a:lstStyle/>
                    <a:p>
                      <a:pPr marL="0" marR="0" algn="l">
                        <a:lnSpc>
                          <a:spcPct val="107000"/>
                        </a:lnSpc>
                        <a:spcBef>
                          <a:spcPts val="0"/>
                        </a:spcBef>
                        <a:spcAft>
                          <a:spcPts val="0"/>
                        </a:spcAft>
                      </a:pPr>
                      <a:r>
                        <a:rPr lang="en-US" sz="400">
                          <a:effectLst/>
                        </a:rPr>
                        <a:t>Departmentname</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2">
                  <a:txBody>
                    <a:bodyPr/>
                    <a:lstStyle/>
                    <a:p>
                      <a:pPr marL="0" marR="0" algn="l">
                        <a:lnSpc>
                          <a:spcPct val="107000"/>
                        </a:lnSpc>
                        <a:spcBef>
                          <a:spcPts val="0"/>
                        </a:spcBef>
                        <a:spcAft>
                          <a:spcPts val="0"/>
                        </a:spcAft>
                      </a:pPr>
                      <a:r>
                        <a:rPr lang="en-US" sz="400">
                          <a:effectLst/>
                        </a:rPr>
                        <a:t>d2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Gender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t8</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547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Contact no</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t9</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schoolID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S1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Nationality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t10</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2874">
                <a:tc rowSpan="3">
                  <a:txBody>
                    <a:bodyPr/>
                    <a:lstStyle/>
                    <a:p>
                      <a:pPr marL="0" marR="0" algn="l">
                        <a:lnSpc>
                          <a:spcPct val="107000"/>
                        </a:lnSpc>
                        <a:spcBef>
                          <a:spcPts val="0"/>
                        </a:spcBef>
                        <a:spcAft>
                          <a:spcPts val="0"/>
                        </a:spcAft>
                      </a:pPr>
                      <a:r>
                        <a:rPr lang="en-US" sz="400">
                          <a:effectLst/>
                        </a:rPr>
                        <a:t>program</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programID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p1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enrollmentID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n1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Program name</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p2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departmentID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departmentID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9">
                  <a:txBody>
                    <a:bodyPr/>
                    <a:lstStyle/>
                    <a:p>
                      <a:pPr marL="0" marR="0" algn="l">
                        <a:lnSpc>
                          <a:spcPct val="107000"/>
                        </a:lnSpc>
                        <a:spcBef>
                          <a:spcPts val="0"/>
                        </a:spcBef>
                        <a:spcAft>
                          <a:spcPts val="0"/>
                        </a:spcAft>
                      </a:pPr>
                      <a:r>
                        <a:rPr lang="en-US" sz="400">
                          <a:effectLst/>
                        </a:rPr>
                        <a:t>Assessment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Assessment 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a1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rowSpan="10">
                  <a:txBody>
                    <a:bodyPr/>
                    <a:lstStyle/>
                    <a:p>
                      <a:pPr marL="0" marR="0" algn="l">
                        <a:lnSpc>
                          <a:spcPct val="107000"/>
                        </a:lnSpc>
                        <a:spcBef>
                          <a:spcPts val="0"/>
                        </a:spcBef>
                        <a:spcAft>
                          <a:spcPts val="0"/>
                        </a:spcAft>
                      </a:pPr>
                      <a:r>
                        <a:rPr lang="en-US" sz="400" dirty="0">
                          <a:effectLst/>
                        </a:rPr>
                        <a:t>Instructor </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InstructorID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Assessment type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a2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fname</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Marks distribution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a3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17178">
                <a:tc vMerge="1">
                  <a:txBody>
                    <a:bodyPr/>
                    <a:lstStyle/>
                    <a:p>
                      <a:endParaRPr lang="en-US"/>
                    </a:p>
                  </a:txBody>
                  <a:tcPr/>
                </a:tc>
                <a:tc>
                  <a:txBody>
                    <a:bodyPr/>
                    <a:lstStyle/>
                    <a:p>
                      <a:pPr marL="0" marR="0" algn="l">
                        <a:lnSpc>
                          <a:spcPct val="107000"/>
                        </a:lnSpc>
                        <a:spcBef>
                          <a:spcPts val="0"/>
                        </a:spcBef>
                        <a:spcAft>
                          <a:spcPts val="0"/>
                        </a:spcAft>
                      </a:pPr>
                      <a:r>
                        <a:rPr lang="en-US" sz="400">
                          <a:effectLst/>
                        </a:rPr>
                        <a:t>Iname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sectionNO</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e1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06329">
                <a:tc vMerge="1">
                  <a:txBody>
                    <a:bodyPr/>
                    <a:lstStyle/>
                    <a:p>
                      <a:endParaRPr lang="en-US"/>
                    </a:p>
                  </a:txBody>
                  <a:tcPr/>
                </a:tc>
                <a:tc>
                  <a:txBody>
                    <a:bodyPr/>
                    <a:lstStyle/>
                    <a:p>
                      <a:pPr marL="0" marR="0" algn="l">
                        <a:lnSpc>
                          <a:spcPct val="107000"/>
                        </a:lnSpc>
                        <a:spcBef>
                          <a:spcPts val="0"/>
                        </a:spcBef>
                        <a:spcAft>
                          <a:spcPts val="0"/>
                        </a:spcAft>
                      </a:pPr>
                      <a:r>
                        <a:rPr lang="en-US" sz="400">
                          <a:effectLst/>
                        </a:rPr>
                        <a:t>City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studentID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t1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17178">
                <a:tc vMerge="1">
                  <a:txBody>
                    <a:bodyPr/>
                    <a:lstStyle/>
                    <a:p>
                      <a:endParaRPr lang="en-US"/>
                    </a:p>
                  </a:txBody>
                  <a:tcPr/>
                </a:tc>
                <a:tc>
                  <a:txBody>
                    <a:bodyPr/>
                    <a:lstStyle/>
                    <a:p>
                      <a:pPr marL="0" marR="0" algn="l">
                        <a:lnSpc>
                          <a:spcPct val="107000"/>
                        </a:lnSpc>
                        <a:spcBef>
                          <a:spcPts val="0"/>
                        </a:spcBef>
                        <a:spcAft>
                          <a:spcPts val="0"/>
                        </a:spcAft>
                      </a:pPr>
                      <a:r>
                        <a:rPr lang="en-US" sz="400">
                          <a:effectLst/>
                        </a:rPr>
                        <a:t>Area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i5</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COID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o1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5840">
                <a:tc vMerge="1">
                  <a:txBody>
                    <a:bodyPr/>
                    <a:lstStyle/>
                    <a:p>
                      <a:endParaRPr lang="en-US"/>
                    </a:p>
                  </a:txBody>
                  <a:tcPr/>
                </a:tc>
                <a:tc>
                  <a:txBody>
                    <a:bodyPr/>
                    <a:lstStyle/>
                    <a:p>
                      <a:pPr marL="0" marR="0" algn="l">
                        <a:lnSpc>
                          <a:spcPct val="107000"/>
                        </a:lnSpc>
                        <a:spcBef>
                          <a:spcPts val="0"/>
                        </a:spcBef>
                        <a:spcAft>
                          <a:spcPts val="0"/>
                        </a:spcAft>
                      </a:pPr>
                      <a:r>
                        <a:rPr lang="en-US" sz="400">
                          <a:effectLst/>
                        </a:rPr>
                        <a:t>Road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i6</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PLOID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l1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278624">
                <a:tc vMerge="1">
                  <a:txBody>
                    <a:bodyPr/>
                    <a:lstStyle/>
                    <a:p>
                      <a:endParaRPr lang="en-US"/>
                    </a:p>
                  </a:txBody>
                  <a:tcPr/>
                </a:tc>
                <a:tc>
                  <a:txBody>
                    <a:bodyPr/>
                    <a:lstStyle/>
                    <a:p>
                      <a:pPr marL="0" marR="0" algn="l">
                        <a:lnSpc>
                          <a:spcPct val="107000"/>
                        </a:lnSpc>
                        <a:spcBef>
                          <a:spcPts val="0"/>
                        </a:spcBef>
                        <a:spcAft>
                          <a:spcPts val="0"/>
                        </a:spcAft>
                      </a:pPr>
                      <a:r>
                        <a:rPr lang="en-US" sz="400">
                          <a:effectLst/>
                        </a:rPr>
                        <a:t>Date of birth</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i7</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Student complete assessment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a4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Gender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i8</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Student marks obtained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a5</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Contact no (gmail)</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i9</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6">
                  <a:txBody>
                    <a:bodyPr/>
                    <a:lstStyle/>
                    <a:p>
                      <a:pPr marL="0" marR="0" algn="l">
                        <a:lnSpc>
                          <a:spcPct val="107000"/>
                        </a:lnSpc>
                        <a:spcBef>
                          <a:spcPts val="0"/>
                        </a:spcBef>
                        <a:spcAft>
                          <a:spcPts val="0"/>
                        </a:spcAft>
                      </a:pPr>
                      <a:r>
                        <a:rPr lang="en-US" sz="400" dirty="0">
                          <a:effectLst/>
                        </a:rPr>
                        <a:t>Course </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courseID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c1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DepartmentID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Course title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c2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rowSpan="4">
                  <a:txBody>
                    <a:bodyPr/>
                    <a:lstStyle/>
                    <a:p>
                      <a:pPr marL="0" marR="0" algn="l">
                        <a:lnSpc>
                          <a:spcPct val="107000"/>
                        </a:lnSpc>
                        <a:spcBef>
                          <a:spcPts val="0"/>
                        </a:spcBef>
                        <a:spcAft>
                          <a:spcPts val="0"/>
                        </a:spcAft>
                      </a:pPr>
                      <a:r>
                        <a:rPr lang="en-US" sz="400">
                          <a:effectLst/>
                        </a:rPr>
                        <a:t>Department </a:t>
                      </a:r>
                      <a:endParaRPr lang="en-US" sz="500">
                        <a:effectLst/>
                      </a:endParaRPr>
                    </a:p>
                    <a:p>
                      <a:pPr marL="0" marR="0" algn="l">
                        <a:lnSpc>
                          <a:spcPct val="107000"/>
                        </a:lnSpc>
                        <a:spcBef>
                          <a:spcPts val="0"/>
                        </a:spcBef>
                        <a:spcAft>
                          <a:spcPts val="0"/>
                        </a:spcAft>
                      </a:pPr>
                      <a:r>
                        <a:rPr lang="en-US" sz="400">
                          <a:effectLst/>
                        </a:rPr>
                        <a:t> Head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departrmentheadID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h1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Course type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c3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2874">
                <a:tc vMerge="1">
                  <a:txBody>
                    <a:bodyPr/>
                    <a:lstStyle/>
                    <a:p>
                      <a:endParaRPr lang="en-US"/>
                    </a:p>
                  </a:txBody>
                  <a:tcPr/>
                </a:tc>
                <a:tc>
                  <a:txBody>
                    <a:bodyPr/>
                    <a:lstStyle/>
                    <a:p>
                      <a:pPr marL="0" marR="0" algn="l">
                        <a:lnSpc>
                          <a:spcPct val="107000"/>
                        </a:lnSpc>
                        <a:spcBef>
                          <a:spcPts val="0"/>
                        </a:spcBef>
                        <a:spcAft>
                          <a:spcPts val="0"/>
                        </a:spcAft>
                      </a:pPr>
                      <a:r>
                        <a:rPr lang="en-US" sz="400">
                          <a:effectLst/>
                        </a:rPr>
                        <a:t>qualification</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h2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programID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p1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2874">
                <a:tc vMerge="1">
                  <a:txBody>
                    <a:bodyPr/>
                    <a:lstStyle/>
                    <a:p>
                      <a:endParaRPr lang="en-US"/>
                    </a:p>
                  </a:txBody>
                  <a:tcPr/>
                </a:tc>
                <a:tc>
                  <a:txBody>
                    <a:bodyPr/>
                    <a:lstStyle/>
                    <a:p>
                      <a:pPr marL="0" marR="0" algn="l">
                        <a:lnSpc>
                          <a:spcPct val="107000"/>
                        </a:lnSpc>
                        <a:spcBef>
                          <a:spcPts val="0"/>
                        </a:spcBef>
                        <a:spcAft>
                          <a:spcPts val="0"/>
                        </a:spcAft>
                      </a:pPr>
                      <a:r>
                        <a:rPr lang="en-US" sz="400">
                          <a:effectLst/>
                        </a:rPr>
                        <a:t>Joining date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h3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InstructorID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i1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Date of leaving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h4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semesterID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r1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06329">
                <a:tc rowSpan="6">
                  <a:txBody>
                    <a:bodyPr/>
                    <a:lstStyle/>
                    <a:p>
                      <a:pPr marL="0" marR="0" algn="l">
                        <a:lnSpc>
                          <a:spcPct val="107000"/>
                        </a:lnSpc>
                        <a:spcBef>
                          <a:spcPts val="0"/>
                        </a:spcBef>
                        <a:spcAft>
                          <a:spcPts val="0"/>
                        </a:spcAft>
                      </a:pPr>
                      <a:r>
                        <a:rPr lang="en-US" sz="400">
                          <a:effectLst/>
                        </a:rPr>
                        <a:t>Dean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deanID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x1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6">
                  <a:txBody>
                    <a:bodyPr/>
                    <a:lstStyle/>
                    <a:p>
                      <a:pPr marL="0" marR="0" algn="l">
                        <a:lnSpc>
                          <a:spcPct val="107000"/>
                        </a:lnSpc>
                        <a:spcBef>
                          <a:spcPts val="0"/>
                        </a:spcBef>
                        <a:spcAft>
                          <a:spcPts val="0"/>
                        </a:spcAft>
                      </a:pPr>
                      <a:r>
                        <a:rPr lang="en-US" sz="400" dirty="0">
                          <a:effectLst/>
                        </a:rPr>
                        <a:t>Section </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sectionNO</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e1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Annual salary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x2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courseID</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c1</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85750">
                <a:tc vMerge="1">
                  <a:txBody>
                    <a:bodyPr/>
                    <a:lstStyle/>
                    <a:p>
                      <a:endParaRPr lang="en-US"/>
                    </a:p>
                  </a:txBody>
                  <a:tcPr/>
                </a:tc>
                <a:tc>
                  <a:txBody>
                    <a:bodyPr/>
                    <a:lstStyle/>
                    <a:p>
                      <a:pPr marL="0" marR="0" algn="l">
                        <a:lnSpc>
                          <a:spcPct val="107000"/>
                        </a:lnSpc>
                        <a:spcBef>
                          <a:spcPts val="0"/>
                        </a:spcBef>
                        <a:spcAft>
                          <a:spcPts val="0"/>
                        </a:spcAft>
                      </a:pPr>
                      <a:r>
                        <a:rPr lang="en-US" sz="400">
                          <a:effectLst/>
                        </a:rPr>
                        <a:t>Joining  date</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x3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Room no</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e2</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2874">
                <a:tc vMerge="1">
                  <a:txBody>
                    <a:bodyPr/>
                    <a:lstStyle/>
                    <a:p>
                      <a:endParaRPr lang="en-US"/>
                    </a:p>
                  </a:txBody>
                  <a:tcPr/>
                </a:tc>
                <a:tc rowSpan="3">
                  <a:txBody>
                    <a:bodyPr/>
                    <a:lstStyle/>
                    <a:p>
                      <a:pPr marL="0" marR="0" algn="l">
                        <a:lnSpc>
                          <a:spcPct val="107000"/>
                        </a:lnSpc>
                        <a:spcBef>
                          <a:spcPts val="0"/>
                        </a:spcBef>
                        <a:spcAft>
                          <a:spcPts val="0"/>
                        </a:spcAft>
                      </a:pPr>
                      <a:r>
                        <a:rPr lang="en-US" sz="400">
                          <a:effectLst/>
                        </a:rPr>
                        <a:t>Date of leaving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rowSpan="3">
                  <a:txBody>
                    <a:bodyPr/>
                    <a:lstStyle/>
                    <a:p>
                      <a:pPr marL="0" marR="0" algn="l">
                        <a:lnSpc>
                          <a:spcPct val="107000"/>
                        </a:lnSpc>
                        <a:spcBef>
                          <a:spcPts val="0"/>
                        </a:spcBef>
                        <a:spcAft>
                          <a:spcPts val="0"/>
                        </a:spcAft>
                      </a:pPr>
                      <a:r>
                        <a:rPr lang="en-US" sz="400" dirty="0">
                          <a:effectLst/>
                        </a:rPr>
                        <a:t>x4</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capacity</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e3</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9287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Start time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a:effectLst/>
                        </a:rPr>
                        <a:t>e4</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r h="10632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400">
                          <a:effectLst/>
                        </a:rPr>
                        <a:t>End time </a:t>
                      </a:r>
                      <a:endParaRPr lang="en-US" sz="50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c>
                  <a:txBody>
                    <a:bodyPr/>
                    <a:lstStyle/>
                    <a:p>
                      <a:pPr marL="0" marR="0" algn="l">
                        <a:lnSpc>
                          <a:spcPct val="107000"/>
                        </a:lnSpc>
                        <a:spcBef>
                          <a:spcPts val="0"/>
                        </a:spcBef>
                        <a:spcAft>
                          <a:spcPts val="0"/>
                        </a:spcAft>
                      </a:pPr>
                      <a:r>
                        <a:rPr lang="en-US" sz="400" dirty="0">
                          <a:effectLst/>
                        </a:rPr>
                        <a:t>e5</a:t>
                      </a:r>
                      <a:endParaRPr lang="en-U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834" marR="30834" marT="0" marB="0"/>
                </a:tc>
              </a:tr>
            </a:tbl>
          </a:graphicData>
        </a:graphic>
      </p:graphicFrame>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32523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a:t>The Student Performance Monitoring </a:t>
            </a:r>
            <a:r>
              <a:rPr lang="en-US" dirty="0" smtClean="0"/>
              <a:t>System (SPMS) focuses </a:t>
            </a:r>
            <a:r>
              <a:rPr lang="en-US" dirty="0"/>
              <a:t>on performance monitoring of student’s continuous assessment  </a:t>
            </a:r>
            <a:r>
              <a:rPr lang="en-US" dirty="0" smtClean="0"/>
              <a:t>and </a:t>
            </a:r>
            <a:r>
              <a:rPr lang="en-US" dirty="0"/>
              <a:t>examination scores in order to predict their final achievement status upon graduation.</a:t>
            </a:r>
          </a:p>
          <a:p>
            <a:pPr marL="0" indent="0">
              <a:buNone/>
            </a:pPr>
            <a:r>
              <a:rPr lang="en-US" dirty="0"/>
              <a:t>The main </a:t>
            </a:r>
            <a:r>
              <a:rPr lang="en-US" dirty="0" smtClean="0"/>
              <a:t>goal </a:t>
            </a:r>
            <a:r>
              <a:rPr lang="en-US" dirty="0"/>
              <a:t>of this project is to find the systemic problems and limitation we have in our current system in few areas and how can we improve it. The aim of our project is to design, build and deliver a developed software that we believe will help universities everywhere to promote a more productive and effective way of evaluating students</a:t>
            </a:r>
            <a:r>
              <a:rPr lang="en-US" dirty="0" smtClean="0"/>
              <a:t>. </a:t>
            </a:r>
            <a:r>
              <a:rPr lang="en-US" dirty="0"/>
              <a:t>The faculties  </a:t>
            </a:r>
            <a:r>
              <a:rPr lang="en-US" dirty="0" smtClean="0"/>
              <a:t>can input </a:t>
            </a:r>
            <a:r>
              <a:rPr lang="en-US" dirty="0"/>
              <a:t>the COs for each of their students so that the system can map the COs to PLO accordingly</a:t>
            </a:r>
            <a:r>
              <a:rPr lang="en-US" dirty="0" smtClean="0"/>
              <a:t>. </a:t>
            </a:r>
            <a:r>
              <a:rPr lang="en-US" dirty="0"/>
              <a:t>We also analyze individual processes that take place under the current system of monitoring student performance and the concerns and problems with those process from start to finish. </a:t>
            </a:r>
          </a:p>
          <a:p>
            <a:endParaRPr lang="en-US" dirty="0"/>
          </a:p>
        </p:txBody>
      </p:sp>
    </p:spTree>
    <p:extLst>
      <p:ext uri="{BB962C8B-B14F-4D97-AF65-F5344CB8AC3E}">
        <p14:creationId xmlns:p14="http://schemas.microsoft.com/office/powerpoint/2010/main" val="355698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19135" y="1949589"/>
            <a:ext cx="5517358" cy="1347333"/>
          </a:xfrm>
          <a:prstGeom prst="rect">
            <a:avLst/>
          </a:prstGeom>
        </p:spPr>
      </p:pic>
    </p:spTree>
    <p:extLst>
      <p:ext uri="{BB962C8B-B14F-4D97-AF65-F5344CB8AC3E}">
        <p14:creationId xmlns:p14="http://schemas.microsoft.com/office/powerpoint/2010/main" val="945679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2"/>
          <a:stretch>
            <a:fillRect/>
          </a:stretch>
        </p:blipFill>
        <p:spPr>
          <a:xfrm>
            <a:off x="2524260" y="317110"/>
            <a:ext cx="6387921" cy="5978410"/>
          </a:xfrm>
          <a:prstGeom prst="rect">
            <a:avLst/>
          </a:prstGeom>
        </p:spPr>
      </p:pic>
    </p:spTree>
    <p:extLst>
      <p:ext uri="{BB962C8B-B14F-4D97-AF65-F5344CB8AC3E}">
        <p14:creationId xmlns:p14="http://schemas.microsoft.com/office/powerpoint/2010/main" val="3839795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78805" y="365125"/>
            <a:ext cx="6465193" cy="5125792"/>
          </a:xfrm>
          <a:prstGeom prst="rect">
            <a:avLst/>
          </a:prstGeom>
        </p:spPr>
      </p:pic>
      <p:sp>
        <p:nvSpPr>
          <p:cNvPr id="5" name="Rectangle 4"/>
          <p:cNvSpPr/>
          <p:nvPr/>
        </p:nvSpPr>
        <p:spPr>
          <a:xfrm>
            <a:off x="1791236" y="5373346"/>
            <a:ext cx="9117169" cy="1190582"/>
          </a:xfrm>
          <a:prstGeom prst="rect">
            <a:avLst/>
          </a:prstGeom>
        </p:spPr>
        <p:txBody>
          <a:bodyPr wrap="square">
            <a:spAutoFit/>
          </a:bodyPr>
          <a:lstStyle/>
          <a:p>
            <a:pPr>
              <a:lnSpc>
                <a:spcPct val="107000"/>
              </a:lnSpc>
              <a:spcAft>
                <a:spcPts val="800"/>
              </a:spcAft>
            </a:pPr>
            <a:r>
              <a:rPr lang="en-US" sz="1200" b="1" dirty="0">
                <a:latin typeface="Arial" panose="020B0604020202020204" pitchFamily="34" charset="0"/>
                <a:ea typeface="Calibri" panose="020F0502020204030204" pitchFamily="34" charset="0"/>
                <a:cs typeface="Times New Roman" panose="02020603050405020304" pitchFamily="18" charset="0"/>
              </a:rPr>
              <a:t>1NF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Arrange all the relationship. There are multiple attribute and there are no repeating groups.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latin typeface="Arial" panose="020B0604020202020204" pitchFamily="34" charset="0"/>
                <a:ea typeface="Calibri" panose="020F0502020204030204" pitchFamily="34" charset="0"/>
                <a:cs typeface="Times New Roman" panose="02020603050405020304" pitchFamily="18" charset="0"/>
              </a:rPr>
              <a:t>2NF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Arial" panose="020B0604020202020204" pitchFamily="34" charset="0"/>
                <a:ea typeface="Calibri" panose="020F0502020204030204" pitchFamily="34" charset="0"/>
                <a:cs typeface="Times New Roman" panose="02020603050405020304" pitchFamily="18" charset="0"/>
              </a:rPr>
              <a:t>Remove all the partial dependence. There are no composite keys present this step is not required.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30841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lstStyle/>
          <a:p>
            <a:pPr marL="0" indent="0">
              <a:buNone/>
            </a:pPr>
            <a:r>
              <a:rPr lang="en-US" b="1" dirty="0"/>
              <a:t>3NF </a:t>
            </a:r>
            <a:endParaRPr lang="en-US" dirty="0"/>
          </a:p>
          <a:p>
            <a:endParaRPr lang="en-US" dirty="0"/>
          </a:p>
        </p:txBody>
      </p:sp>
      <p:pic>
        <p:nvPicPr>
          <p:cNvPr id="4" name="Picture 3"/>
          <p:cNvPicPr>
            <a:picLocks noChangeAspect="1"/>
          </p:cNvPicPr>
          <p:nvPr/>
        </p:nvPicPr>
        <p:blipFill>
          <a:blip r:embed="rId2"/>
          <a:stretch>
            <a:fillRect/>
          </a:stretch>
        </p:blipFill>
        <p:spPr>
          <a:xfrm>
            <a:off x="2940514" y="206062"/>
            <a:ext cx="5718544" cy="5653825"/>
          </a:xfrm>
          <a:prstGeom prst="rect">
            <a:avLst/>
          </a:prstGeom>
        </p:spPr>
      </p:pic>
      <p:sp>
        <p:nvSpPr>
          <p:cNvPr id="5" name="Rectangle 4"/>
          <p:cNvSpPr/>
          <p:nvPr/>
        </p:nvSpPr>
        <p:spPr>
          <a:xfrm>
            <a:off x="1554051" y="5921638"/>
            <a:ext cx="6096000" cy="827727"/>
          </a:xfrm>
          <a:prstGeom prst="rect">
            <a:avLst/>
          </a:prstGeom>
        </p:spPr>
        <p:txBody>
          <a:bodyPr>
            <a:spAutoFit/>
          </a:bodyPr>
          <a:lstStyle/>
          <a:p>
            <a:pPr>
              <a:lnSpc>
                <a:spcPct val="107000"/>
              </a:lnSpc>
              <a:spcAft>
                <a:spcPts val="800"/>
              </a:spcAft>
            </a:pPr>
            <a:r>
              <a:rPr lang="en-US" sz="1600" b="1" dirty="0">
                <a:latin typeface="Arial" panose="020B0604020202020204" pitchFamily="34" charset="0"/>
                <a:ea typeface="Calibri" panose="020F0502020204030204" pitchFamily="34" charset="0"/>
                <a:cs typeface="Times New Roman" panose="02020603050405020304" pitchFamily="18" charset="0"/>
              </a:rPr>
              <a:t>BCNF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Arial" panose="020B0604020202020204" pitchFamily="34" charset="0"/>
                <a:ea typeface="Calibri" panose="020F0502020204030204" pitchFamily="34" charset="0"/>
              </a:rPr>
              <a:t>No non-key   attribute can identify can primary key or part key. So all relationship is in BCNF</a:t>
            </a:r>
            <a:endParaRPr lang="en-US" sz="1200" dirty="0"/>
          </a:p>
        </p:txBody>
      </p:sp>
    </p:spTree>
    <p:extLst>
      <p:ext uri="{BB962C8B-B14F-4D97-AF65-F5344CB8AC3E}">
        <p14:creationId xmlns:p14="http://schemas.microsoft.com/office/powerpoint/2010/main" val="39294005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141" y="270456"/>
            <a:ext cx="10515600" cy="1171978"/>
          </a:xfrm>
        </p:spPr>
        <p:txBody>
          <a:bodyPr>
            <a:normAutofit fontScale="90000"/>
          </a:bodyPr>
          <a:lstStyle/>
          <a:p>
            <a:r>
              <a:rPr lang="en-US" sz="3600" b="1" dirty="0">
                <a:effectLst>
                  <a:outerShdw blurRad="50800" dist="38100" dir="5400000" algn="t">
                    <a:srgbClr val="000000">
                      <a:alpha val="40000"/>
                    </a:srgbClr>
                  </a:outerShdw>
                </a:effectLst>
              </a:rPr>
              <a:t>DATA DICTIONARY</a:t>
            </a:r>
            <a:r>
              <a:rPr lang="en-US" dirty="0"/>
              <a:t/>
            </a:r>
            <a:br>
              <a:rPr lang="en-US" dirty="0"/>
            </a:b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254433256"/>
              </p:ext>
            </p:extLst>
          </p:nvPr>
        </p:nvGraphicFramePr>
        <p:xfrm>
          <a:off x="1497497" y="1300765"/>
          <a:ext cx="9101816" cy="4278399"/>
        </p:xfrm>
        <a:graphic>
          <a:graphicData uri="http://schemas.openxmlformats.org/drawingml/2006/table">
            <a:tbl>
              <a:tblPr firstRow="1" firstCol="1" bandRow="1">
                <a:tableStyleId>{5C22544A-7EE6-4342-B048-85BDC9FD1C3A}</a:tableStyleId>
              </a:tblPr>
              <a:tblGrid>
                <a:gridCol w="2169398"/>
                <a:gridCol w="2169398"/>
                <a:gridCol w="1087019"/>
                <a:gridCol w="3676001"/>
              </a:tblGrid>
              <a:tr h="488149">
                <a:tc>
                  <a:txBody>
                    <a:bodyPr/>
                    <a:lstStyle/>
                    <a:p>
                      <a:pPr marL="0" marR="0">
                        <a:lnSpc>
                          <a:spcPct val="107000"/>
                        </a:lnSpc>
                        <a:spcBef>
                          <a:spcPts val="0"/>
                        </a:spcBef>
                        <a:spcAft>
                          <a:spcPts val="0"/>
                        </a:spcAft>
                      </a:pPr>
                      <a:r>
                        <a:rPr lang="en-US" sz="1000">
                          <a:effectLst/>
                        </a:rPr>
                        <a:t>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3311">
                <a:tc>
                  <a:txBody>
                    <a:bodyPr/>
                    <a:lstStyle/>
                    <a:p>
                      <a:pPr marL="0" marR="0">
                        <a:lnSpc>
                          <a:spcPct val="107000"/>
                        </a:lnSpc>
                        <a:spcBef>
                          <a:spcPts val="0"/>
                        </a:spcBef>
                        <a:spcAft>
                          <a:spcPts val="0"/>
                        </a:spcAft>
                      </a:pPr>
                      <a:r>
                        <a:rPr lang="en-US" sz="1000">
                          <a:effectLst/>
                        </a:rPr>
                        <a:t>nvcid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Primary Key for VC.</a:t>
                      </a:r>
                      <a:endParaRPr lang="en-US" sz="1100">
                        <a:effectLst/>
                      </a:endParaRPr>
                    </a:p>
                    <a:p>
                      <a:pPr marL="0" marR="0">
                        <a:lnSpc>
                          <a:spcPct val="107000"/>
                        </a:lnSpc>
                        <a:spcBef>
                          <a:spcPts val="0"/>
                        </a:spcBef>
                        <a:spcAft>
                          <a:spcPts val="0"/>
                        </a:spcAft>
                      </a:pPr>
                      <a:r>
                        <a:rPr lang="en-US" sz="1000">
                          <a:effectLst/>
                        </a:rPr>
                        <a:t>Example: “19*****”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6850">
                <a:tc>
                  <a:txBody>
                    <a:bodyPr/>
                    <a:lstStyle/>
                    <a:p>
                      <a:pPr marL="0" marR="0">
                        <a:lnSpc>
                          <a:spcPct val="107000"/>
                        </a:lnSpc>
                        <a:spcBef>
                          <a:spcPts val="0"/>
                        </a:spcBef>
                        <a:spcAft>
                          <a:spcPts val="0"/>
                        </a:spcAft>
                      </a:pPr>
                      <a:r>
                        <a:rPr lang="en-US" sz="1000">
                          <a:effectLst/>
                        </a:rPr>
                        <a:t>cname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name of vc</a:t>
                      </a:r>
                      <a:br>
                        <a:rPr lang="en-US" sz="1000">
                          <a:effectLst/>
                        </a:rPr>
                      </a:br>
                      <a:r>
                        <a:rPr lang="en-US" sz="1000">
                          <a:effectLst/>
                        </a:rPr>
                        <a:t>Example: “md khan”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1201">
                <a:tc>
                  <a:txBody>
                    <a:bodyPr/>
                    <a:lstStyle/>
                    <a:p>
                      <a:pPr marL="0" marR="0">
                        <a:lnSpc>
                          <a:spcPct val="107000"/>
                        </a:lnSpc>
                        <a:spcBef>
                          <a:spcPts val="0"/>
                        </a:spcBef>
                        <a:spcAft>
                          <a:spcPts val="0"/>
                        </a:spcAft>
                      </a:pPr>
                      <a:r>
                        <a:rPr lang="en-US" sz="1000">
                          <a:effectLst/>
                        </a:rPr>
                        <a:t>djoiningDate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the date when  vc took charge of his role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96493">
                <a:tc>
                  <a:txBody>
                    <a:bodyPr/>
                    <a:lstStyle/>
                    <a:p>
                      <a:pPr marL="0" marR="0">
                        <a:lnSpc>
                          <a:spcPct val="107000"/>
                        </a:lnSpc>
                        <a:spcBef>
                          <a:spcPts val="0"/>
                        </a:spcBef>
                        <a:spcAft>
                          <a:spcPts val="0"/>
                        </a:spcAft>
                      </a:pPr>
                      <a:r>
                        <a:rPr lang="en-US" sz="1000">
                          <a:effectLst/>
                        </a:rPr>
                        <a:t>dleavingDate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the date when  vc discharged from his role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22395">
                <a:tc>
                  <a:txBody>
                    <a:bodyPr/>
                    <a:lstStyle/>
                    <a:p>
                      <a:pPr marL="0" marR="0">
                        <a:lnSpc>
                          <a:spcPct val="107000"/>
                        </a:lnSpc>
                        <a:spcBef>
                          <a:spcPts val="0"/>
                        </a:spcBef>
                        <a:spcAft>
                          <a:spcPts val="0"/>
                        </a:spcAft>
                      </a:pPr>
                      <a:r>
                        <a:rPr lang="en-US" sz="1000">
                          <a:effectLst/>
                        </a:rPr>
                        <a:t>cqualification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contains the qualification of </a:t>
                      </a:r>
                      <a:r>
                        <a:rPr lang="en-US" sz="1000" dirty="0" err="1">
                          <a:effectLst/>
                        </a:rPr>
                        <a:t>vc</a:t>
                      </a:r>
                      <a:r>
                        <a:rPr lang="en-US" sz="1000" dirty="0">
                          <a:effectLst/>
                        </a:rPr>
                        <a:t/>
                      </a:r>
                      <a:br>
                        <a:rPr lang="en-US" sz="1000" dirty="0">
                          <a:effectLst/>
                        </a:rPr>
                      </a:br>
                      <a:r>
                        <a:rPr lang="en-US" sz="1000" dirty="0">
                          <a:effectLst/>
                        </a:rPr>
                        <a:t>Example “ PHD , BSC”</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0" name="Rectangle 1"/>
          <p:cNvSpPr>
            <a:spLocks noChangeArrowheads="1"/>
          </p:cNvSpPr>
          <p:nvPr/>
        </p:nvSpPr>
        <p:spPr bwMode="auto">
          <a:xfrm>
            <a:off x="-2748295" y="-319514"/>
            <a:ext cx="1782303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VC_T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7034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62508" y="415266"/>
            <a:ext cx="6697014" cy="2952436"/>
          </a:xfrm>
          <a:prstGeom prst="rect">
            <a:avLst/>
          </a:prstGeom>
        </p:spPr>
      </p:pic>
      <p:sp>
        <p:nvSpPr>
          <p:cNvPr id="6" name="Rectangle 1"/>
          <p:cNvSpPr>
            <a:spLocks noChangeArrowheads="1"/>
          </p:cNvSpPr>
          <p:nvPr/>
        </p:nvSpPr>
        <p:spPr bwMode="auto">
          <a:xfrm>
            <a:off x="2777116" y="36509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Department_T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739296436"/>
              </p:ext>
            </p:extLst>
          </p:nvPr>
        </p:nvGraphicFramePr>
        <p:xfrm>
          <a:off x="1609521" y="3504335"/>
          <a:ext cx="7002987" cy="2650432"/>
        </p:xfrm>
        <a:graphic>
          <a:graphicData uri="http://schemas.openxmlformats.org/drawingml/2006/table">
            <a:tbl>
              <a:tblPr firstRow="1" firstCol="1" bandRow="1">
                <a:tableStyleId>{5C22544A-7EE6-4342-B048-85BDC9FD1C3A}</a:tableStyleId>
              </a:tblPr>
              <a:tblGrid>
                <a:gridCol w="1669146"/>
                <a:gridCol w="1669146"/>
                <a:gridCol w="836359"/>
                <a:gridCol w="2828336"/>
              </a:tblGrid>
              <a:tr h="387537">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r>
                        <a:rPr lang="en-US" sz="1000" dirty="0" err="1">
                          <a:effectLst/>
                        </a:rPr>
                        <a:t>DataType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4853">
                <a:tc>
                  <a:txBody>
                    <a:bodyPr/>
                    <a:lstStyle/>
                    <a:p>
                      <a:pPr marL="0" marR="0">
                        <a:lnSpc>
                          <a:spcPct val="107000"/>
                        </a:lnSpc>
                        <a:spcBef>
                          <a:spcPts val="0"/>
                        </a:spcBef>
                        <a:spcAft>
                          <a:spcPts val="0"/>
                        </a:spcAft>
                      </a:pPr>
                      <a:r>
                        <a:rPr lang="en-US" sz="1000">
                          <a:effectLst/>
                        </a:rPr>
                        <a:t>cdepartmentid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Text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Primary Key of the Department.</a:t>
                      </a:r>
                      <a:br>
                        <a:rPr lang="en-US" sz="1000">
                          <a:effectLst/>
                        </a:rPr>
                      </a:br>
                      <a:r>
                        <a:rPr lang="en-US" sz="1000">
                          <a:effectLst/>
                        </a:rPr>
                        <a:t>Example: “EEE”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19021">
                <a:tc>
                  <a:txBody>
                    <a:bodyPr/>
                    <a:lstStyle/>
                    <a:p>
                      <a:pPr marL="0" marR="0">
                        <a:lnSpc>
                          <a:spcPct val="107000"/>
                        </a:lnSpc>
                        <a:spcBef>
                          <a:spcPts val="0"/>
                        </a:spcBef>
                        <a:spcAft>
                          <a:spcPts val="0"/>
                        </a:spcAft>
                      </a:pPr>
                      <a:r>
                        <a:rPr lang="en-US" sz="1000">
                          <a:effectLst/>
                        </a:rPr>
                        <a:t>cdepartmentname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name of the Department.</a:t>
                      </a:r>
                      <a:br>
                        <a:rPr lang="en-US" sz="1000">
                          <a:effectLst/>
                        </a:rPr>
                      </a:br>
                      <a:r>
                        <a:rPr lang="en-US" sz="1000">
                          <a:effectLst/>
                        </a:rPr>
                        <a:t>Example: “Computer Science and Engineering”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19021">
                <a:tc>
                  <a:txBody>
                    <a:bodyPr/>
                    <a:lstStyle/>
                    <a:p>
                      <a:pPr marL="0" marR="0">
                        <a:lnSpc>
                          <a:spcPct val="107000"/>
                        </a:lnSpc>
                        <a:spcBef>
                          <a:spcPts val="0"/>
                        </a:spcBef>
                        <a:spcAft>
                          <a:spcPts val="0"/>
                        </a:spcAft>
                      </a:pPr>
                      <a:r>
                        <a:rPr lang="en-US" sz="1000">
                          <a:effectLst/>
                        </a:rPr>
                        <a:t>cschoolid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Foreign Key of the table School.</a:t>
                      </a:r>
                      <a:br>
                        <a:rPr lang="en-US" sz="1000" dirty="0">
                          <a:effectLst/>
                        </a:rPr>
                      </a:br>
                      <a:r>
                        <a:rPr lang="en-US" sz="1000" dirty="0">
                          <a:effectLst/>
                        </a:rPr>
                        <a:t>Example: “SETS”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2"/>
          <p:cNvSpPr>
            <a:spLocks noChangeArrowheads="1"/>
          </p:cNvSpPr>
          <p:nvPr/>
        </p:nvSpPr>
        <p:spPr bwMode="auto">
          <a:xfrm>
            <a:off x="2561251" y="4372351"/>
            <a:ext cx="137131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797909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00879978"/>
              </p:ext>
            </p:extLst>
          </p:nvPr>
        </p:nvGraphicFramePr>
        <p:xfrm>
          <a:off x="2807594" y="1171977"/>
          <a:ext cx="6246255" cy="5550798"/>
        </p:xfrm>
        <a:graphic>
          <a:graphicData uri="http://schemas.openxmlformats.org/drawingml/2006/table">
            <a:tbl>
              <a:tblPr firstRow="1" firstCol="1" bandRow="1">
                <a:tableStyleId>{5C22544A-7EE6-4342-B048-85BDC9FD1C3A}</a:tableStyleId>
              </a:tblPr>
              <a:tblGrid>
                <a:gridCol w="1468461"/>
                <a:gridCol w="1223182"/>
                <a:gridCol w="1099901"/>
                <a:gridCol w="2454711"/>
              </a:tblGrid>
              <a:tr h="226297">
                <a:tc>
                  <a:txBody>
                    <a:bodyPr/>
                    <a:lstStyle/>
                    <a:p>
                      <a:pPr marL="0" marR="0">
                        <a:lnSpc>
                          <a:spcPct val="107000"/>
                        </a:lnSpc>
                        <a:spcBef>
                          <a:spcPts val="0"/>
                        </a:spcBef>
                        <a:spcAft>
                          <a:spcPts val="0"/>
                        </a:spcAft>
                      </a:pPr>
                      <a:r>
                        <a:rPr lang="en-US" sz="700" dirty="0">
                          <a:effectLst/>
                        </a:rPr>
                        <a:t>      Name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DataType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Size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Remark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608515">
                <a:tc>
                  <a:txBody>
                    <a:bodyPr/>
                    <a:lstStyle/>
                    <a:p>
                      <a:pPr marL="0" marR="0">
                        <a:lnSpc>
                          <a:spcPct val="107000"/>
                        </a:lnSpc>
                        <a:spcBef>
                          <a:spcPts val="0"/>
                        </a:spcBef>
                        <a:spcAft>
                          <a:spcPts val="0"/>
                        </a:spcAft>
                      </a:pPr>
                      <a:r>
                        <a:rPr lang="en-US" sz="700">
                          <a:effectLst/>
                        </a:rPr>
                        <a:t>nstudentid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Number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is the Primary Key for the Student.</a:t>
                      </a:r>
                      <a:br>
                        <a:rPr lang="en-US" sz="700">
                          <a:effectLst/>
                        </a:rPr>
                      </a:br>
                      <a:r>
                        <a:rPr lang="en-US" sz="700">
                          <a:effectLst/>
                        </a:rPr>
                        <a:t>Example: “1800001”</a:t>
                      </a:r>
                      <a:endParaRPr lang="en-US" sz="800">
                        <a:effectLst/>
                      </a:endParaRPr>
                    </a:p>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304257">
                <a:tc>
                  <a:txBody>
                    <a:bodyPr/>
                    <a:lstStyle/>
                    <a:p>
                      <a:pPr marL="0" marR="0">
                        <a:lnSpc>
                          <a:spcPct val="107000"/>
                        </a:lnSpc>
                        <a:spcBef>
                          <a:spcPts val="0"/>
                        </a:spcBef>
                        <a:spcAft>
                          <a:spcPts val="0"/>
                        </a:spcAft>
                      </a:pPr>
                      <a:r>
                        <a:rPr lang="en-US" sz="700">
                          <a:effectLst/>
                        </a:rPr>
                        <a:t>cname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is the name of the Student.</a:t>
                      </a:r>
                      <a:br>
                        <a:rPr lang="en-US" sz="700">
                          <a:effectLst/>
                        </a:rPr>
                      </a:br>
                      <a:r>
                        <a:rPr lang="en-US" sz="700">
                          <a:effectLst/>
                        </a:rPr>
                        <a:t>Example: “Muhammad Akib”</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304257">
                <a:tc>
                  <a:txBody>
                    <a:bodyPr/>
                    <a:lstStyle/>
                    <a:p>
                      <a:pPr marL="0" marR="0">
                        <a:lnSpc>
                          <a:spcPct val="107000"/>
                        </a:lnSpc>
                        <a:spcBef>
                          <a:spcPts val="0"/>
                        </a:spcBef>
                        <a:spcAft>
                          <a:spcPts val="0"/>
                        </a:spcAft>
                      </a:pPr>
                      <a:r>
                        <a:rPr lang="en-US" sz="700">
                          <a:effectLst/>
                        </a:rPr>
                        <a:t>cguardianname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is the  name of the guardian.</a:t>
                      </a:r>
                      <a:br>
                        <a:rPr lang="en-US" sz="700">
                          <a:effectLst/>
                        </a:rPr>
                      </a:br>
                      <a:r>
                        <a:rPr lang="en-US" sz="700">
                          <a:effectLst/>
                        </a:rPr>
                        <a:t>Example: “Muhammad karim”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608515">
                <a:tc>
                  <a:txBody>
                    <a:bodyPr/>
                    <a:lstStyle/>
                    <a:p>
                      <a:pPr marL="0" marR="0">
                        <a:lnSpc>
                          <a:spcPct val="107000"/>
                        </a:lnSpc>
                        <a:spcBef>
                          <a:spcPts val="0"/>
                        </a:spcBef>
                        <a:spcAft>
                          <a:spcPts val="0"/>
                        </a:spcAft>
                      </a:pPr>
                      <a:r>
                        <a:rPr lang="en-US" sz="700">
                          <a:effectLst/>
                        </a:rPr>
                        <a:t>caddress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is the address of the Student.</a:t>
                      </a:r>
                      <a:br>
                        <a:rPr lang="en-US" sz="700">
                          <a:effectLst/>
                        </a:rPr>
                      </a:br>
                      <a:r>
                        <a:rPr lang="en-US" sz="700">
                          <a:effectLst/>
                        </a:rPr>
                        <a:t>Example: “House 270, Road 6, Block C, Bashundhara, Dhaka, Bangladesh</a:t>
                      </a:r>
                      <a:endParaRPr lang="en-US" sz="800">
                        <a:effectLst/>
                      </a:endParaRPr>
                    </a:p>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608515">
                <a:tc>
                  <a:txBody>
                    <a:bodyPr/>
                    <a:lstStyle/>
                    <a:p>
                      <a:pPr marL="0" marR="0">
                        <a:lnSpc>
                          <a:spcPct val="107000"/>
                        </a:lnSpc>
                        <a:spcBef>
                          <a:spcPts val="0"/>
                        </a:spcBef>
                        <a:spcAft>
                          <a:spcPts val="0"/>
                        </a:spcAft>
                      </a:pPr>
                      <a:r>
                        <a:rPr lang="en-US" sz="700">
                          <a:effectLst/>
                        </a:rPr>
                        <a:t>ddateofbirth</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dirty="0" err="1">
                          <a:effectLst/>
                        </a:rPr>
                        <a:t>Datetime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“dd/mm/yy”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the Date of Birth of the Student.</a:t>
                      </a:r>
                      <a:br>
                        <a:rPr lang="en-US" sz="700">
                          <a:effectLst/>
                        </a:rPr>
                      </a:br>
                      <a:r>
                        <a:rPr lang="en-US" sz="700">
                          <a:effectLst/>
                        </a:rPr>
                        <a:t>Example: “01-01-2000”</a:t>
                      </a:r>
                      <a:endParaRPr lang="en-US" sz="800">
                        <a:effectLst/>
                      </a:endParaRPr>
                    </a:p>
                    <a:p>
                      <a:pPr marL="0" marR="0">
                        <a:lnSpc>
                          <a:spcPct val="107000"/>
                        </a:lnSpc>
                        <a:spcBef>
                          <a:spcPts val="0"/>
                        </a:spcBef>
                        <a:spcAft>
                          <a:spcPts val="0"/>
                        </a:spcAft>
                      </a:pPr>
                      <a:r>
                        <a:rPr lang="en-US" sz="700">
                          <a:effectLst/>
                        </a:rPr>
                        <a:t> </a:t>
                      </a:r>
                      <a:endParaRPr lang="en-US" sz="800">
                        <a:effectLst/>
                      </a:endParaRPr>
                    </a:p>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456385">
                <a:tc>
                  <a:txBody>
                    <a:bodyPr/>
                    <a:lstStyle/>
                    <a:p>
                      <a:pPr marL="0" marR="0">
                        <a:lnSpc>
                          <a:spcPct val="107000"/>
                        </a:lnSpc>
                        <a:spcBef>
                          <a:spcPts val="0"/>
                        </a:spcBef>
                        <a:spcAft>
                          <a:spcPts val="0"/>
                        </a:spcAft>
                        <a:tabLst>
                          <a:tab pos="819150" algn="l"/>
                        </a:tabLst>
                      </a:pPr>
                      <a:r>
                        <a:rPr lang="en-US" sz="700">
                          <a:effectLst/>
                        </a:rPr>
                        <a:t>cgender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is the gender of the Student.</a:t>
                      </a:r>
                      <a:br>
                        <a:rPr lang="en-US" sz="700">
                          <a:effectLst/>
                        </a:rPr>
                      </a:br>
                      <a:r>
                        <a:rPr lang="en-US" sz="700">
                          <a:effectLst/>
                        </a:rPr>
                        <a:t>Example: “M”</a:t>
                      </a:r>
                      <a:endParaRPr lang="en-US" sz="800">
                        <a:effectLst/>
                      </a:endParaRPr>
                    </a:p>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608515">
                <a:tc>
                  <a:txBody>
                    <a:bodyPr/>
                    <a:lstStyle/>
                    <a:p>
                      <a:pPr marL="0" marR="0">
                        <a:lnSpc>
                          <a:spcPct val="107000"/>
                        </a:lnSpc>
                        <a:spcBef>
                          <a:spcPts val="0"/>
                        </a:spcBef>
                        <a:spcAft>
                          <a:spcPts val="0"/>
                        </a:spcAft>
                      </a:pPr>
                      <a:r>
                        <a:rPr lang="en-US" sz="700">
                          <a:effectLst/>
                        </a:rPr>
                        <a:t>ncontactno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Number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is the phone number of the Student.</a:t>
                      </a:r>
                      <a:br>
                        <a:rPr lang="en-US" sz="700">
                          <a:effectLst/>
                        </a:rPr>
                      </a:br>
                      <a:r>
                        <a:rPr lang="en-US" sz="700">
                          <a:effectLst/>
                        </a:rPr>
                        <a:t>Example: “0191211141”</a:t>
                      </a:r>
                      <a:endParaRPr lang="en-US" sz="800">
                        <a:effectLst/>
                      </a:endParaRPr>
                    </a:p>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608515">
                <a:tc>
                  <a:txBody>
                    <a:bodyPr/>
                    <a:lstStyle/>
                    <a:p>
                      <a:pPr marL="0" marR="0">
                        <a:lnSpc>
                          <a:spcPct val="107000"/>
                        </a:lnSpc>
                        <a:spcBef>
                          <a:spcPts val="0"/>
                        </a:spcBef>
                        <a:spcAft>
                          <a:spcPts val="0"/>
                        </a:spcAft>
                      </a:pPr>
                      <a:r>
                        <a:rPr lang="en-US" sz="700">
                          <a:effectLst/>
                        </a:rPr>
                        <a:t>cemail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is the email address of the Faculty.</a:t>
                      </a:r>
                      <a:br>
                        <a:rPr lang="en-US" sz="700">
                          <a:effectLst/>
                        </a:rPr>
                      </a:br>
                      <a:r>
                        <a:rPr lang="en-US" sz="700">
                          <a:effectLst/>
                        </a:rPr>
                        <a:t>Example: “mahady@iub.edu.bd”</a:t>
                      </a:r>
                      <a:endParaRPr lang="en-US" sz="800">
                        <a:effectLst/>
                      </a:endParaRPr>
                    </a:p>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456385">
                <a:tc>
                  <a:txBody>
                    <a:bodyPr/>
                    <a:lstStyle/>
                    <a:p>
                      <a:pPr marL="0" marR="0">
                        <a:lnSpc>
                          <a:spcPct val="107000"/>
                        </a:lnSpc>
                        <a:spcBef>
                          <a:spcPts val="0"/>
                        </a:spcBef>
                        <a:spcAft>
                          <a:spcPts val="0"/>
                        </a:spcAft>
                      </a:pPr>
                      <a:r>
                        <a:rPr lang="en-US" sz="700">
                          <a:effectLst/>
                        </a:rPr>
                        <a:t>cnationality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Text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This contains nationality of the student</a:t>
                      </a:r>
                      <a:endParaRPr lang="en-US" sz="800">
                        <a:effectLst/>
                      </a:endParaRPr>
                    </a:p>
                    <a:p>
                      <a:pPr marL="0" marR="0">
                        <a:lnSpc>
                          <a:spcPct val="107000"/>
                        </a:lnSpc>
                        <a:spcBef>
                          <a:spcPts val="0"/>
                        </a:spcBef>
                        <a:spcAft>
                          <a:spcPts val="0"/>
                        </a:spcAft>
                      </a:pPr>
                      <a:r>
                        <a:rPr lang="en-US" sz="700">
                          <a:effectLst/>
                        </a:rPr>
                        <a:t>Example: “Bangladeshi”</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r h="760642">
                <a:tc>
                  <a:txBody>
                    <a:bodyPr/>
                    <a:lstStyle/>
                    <a:p>
                      <a:pPr marL="0" marR="0">
                        <a:lnSpc>
                          <a:spcPct val="107000"/>
                        </a:lnSpc>
                        <a:spcBef>
                          <a:spcPts val="0"/>
                        </a:spcBef>
                        <a:spcAft>
                          <a:spcPts val="0"/>
                        </a:spcAft>
                      </a:pPr>
                      <a:r>
                        <a:rPr lang="en-US" sz="700">
                          <a:effectLst/>
                        </a:rPr>
                        <a:t>ndepartmentid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Number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c>
                  <a:txBody>
                    <a:bodyPr/>
                    <a:lstStyle/>
                    <a:p>
                      <a:pPr marL="0" marR="0">
                        <a:lnSpc>
                          <a:spcPct val="107000"/>
                        </a:lnSpc>
                        <a:spcBef>
                          <a:spcPts val="0"/>
                        </a:spcBef>
                        <a:spcAft>
                          <a:spcPts val="0"/>
                        </a:spcAft>
                      </a:pPr>
                      <a:r>
                        <a:rPr lang="en-US" sz="700" dirty="0">
                          <a:effectLst/>
                        </a:rPr>
                        <a:t>This is the Foreign Key from the Department</a:t>
                      </a:r>
                      <a:br>
                        <a:rPr lang="en-US" sz="700" dirty="0">
                          <a:effectLst/>
                        </a:rPr>
                      </a:br>
                      <a:r>
                        <a:rPr lang="en-US" sz="700" dirty="0">
                          <a:effectLst/>
                        </a:rPr>
                        <a:t>table.</a:t>
                      </a:r>
                      <a:br>
                        <a:rPr lang="en-US" sz="700" dirty="0">
                          <a:effectLst/>
                        </a:rPr>
                      </a:br>
                      <a:r>
                        <a:rPr lang="en-US" sz="700" dirty="0">
                          <a:effectLst/>
                        </a:rPr>
                        <a:t>Example: “CSE</a:t>
                      </a:r>
                      <a:endParaRPr lang="en-US" sz="800" dirty="0">
                        <a:effectLst/>
                      </a:endParaRPr>
                    </a:p>
                    <a:p>
                      <a:pPr marL="0" marR="0">
                        <a:lnSpc>
                          <a:spcPct val="107000"/>
                        </a:lnSpc>
                        <a:spcBef>
                          <a:spcPts val="0"/>
                        </a:spcBef>
                        <a:spcAft>
                          <a:spcPts val="0"/>
                        </a:spcAft>
                      </a:pPr>
                      <a:r>
                        <a:rPr lang="en-US" sz="700" dirty="0">
                          <a:effectLst/>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0154" marR="50154" marT="0" marB="0"/>
                </a:tc>
              </a:tr>
            </a:tbl>
          </a:graphicData>
        </a:graphic>
      </p:graphicFrame>
      <p:sp>
        <p:nvSpPr>
          <p:cNvPr id="5" name="Rectangle 1"/>
          <p:cNvSpPr>
            <a:spLocks noChangeArrowheads="1"/>
          </p:cNvSpPr>
          <p:nvPr/>
        </p:nvSpPr>
        <p:spPr bwMode="auto">
          <a:xfrm>
            <a:off x="3709116" y="365125"/>
            <a:ext cx="11304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19150" algn="l"/>
              </a:tabLst>
              <a:defRPr>
                <a:solidFill>
                  <a:schemeClr val="tx1"/>
                </a:solidFill>
                <a:latin typeface="Arial" panose="020B0604020202020204" pitchFamily="34" charset="0"/>
              </a:defRPr>
            </a:lvl1pPr>
            <a:lvl2pPr eaLnBrk="0" fontAlgn="base" hangingPunct="0">
              <a:spcBef>
                <a:spcPct val="0"/>
              </a:spcBef>
              <a:spcAft>
                <a:spcPct val="0"/>
              </a:spcAft>
              <a:tabLst>
                <a:tab pos="819150" algn="l"/>
              </a:tabLst>
              <a:defRPr>
                <a:solidFill>
                  <a:schemeClr val="tx1"/>
                </a:solidFill>
                <a:latin typeface="Arial" panose="020B0604020202020204" pitchFamily="34" charset="0"/>
              </a:defRPr>
            </a:lvl2pPr>
            <a:lvl3pPr eaLnBrk="0" fontAlgn="base" hangingPunct="0">
              <a:spcBef>
                <a:spcPct val="0"/>
              </a:spcBef>
              <a:spcAft>
                <a:spcPct val="0"/>
              </a:spcAft>
              <a:tabLst>
                <a:tab pos="819150" algn="l"/>
              </a:tabLst>
              <a:defRPr>
                <a:solidFill>
                  <a:schemeClr val="tx1"/>
                </a:solidFill>
                <a:latin typeface="Arial" panose="020B0604020202020204" pitchFamily="34" charset="0"/>
              </a:defRPr>
            </a:lvl3pPr>
            <a:lvl4pPr eaLnBrk="0" fontAlgn="base" hangingPunct="0">
              <a:spcBef>
                <a:spcPct val="0"/>
              </a:spcBef>
              <a:spcAft>
                <a:spcPct val="0"/>
              </a:spcAft>
              <a:tabLst>
                <a:tab pos="819150" algn="l"/>
              </a:tabLst>
              <a:defRPr>
                <a:solidFill>
                  <a:schemeClr val="tx1"/>
                </a:solidFill>
                <a:latin typeface="Arial" panose="020B0604020202020204" pitchFamily="34" charset="0"/>
              </a:defRPr>
            </a:lvl4pPr>
            <a:lvl5pPr eaLnBrk="0" fontAlgn="base" hangingPunct="0">
              <a:spcBef>
                <a:spcPct val="0"/>
              </a:spcBef>
              <a:spcAft>
                <a:spcPct val="0"/>
              </a:spcAft>
              <a:tabLst>
                <a:tab pos="819150" algn="l"/>
              </a:tabLst>
              <a:defRPr>
                <a:solidFill>
                  <a:schemeClr val="tx1"/>
                </a:solidFill>
                <a:latin typeface="Arial" panose="020B0604020202020204" pitchFamily="34" charset="0"/>
              </a:defRPr>
            </a:lvl5pPr>
            <a:lvl6pPr eaLnBrk="0" fontAlgn="base" hangingPunct="0">
              <a:spcBef>
                <a:spcPct val="0"/>
              </a:spcBef>
              <a:spcAft>
                <a:spcPct val="0"/>
              </a:spcAft>
              <a:tabLst>
                <a:tab pos="819150" algn="l"/>
              </a:tabLst>
              <a:defRPr>
                <a:solidFill>
                  <a:schemeClr val="tx1"/>
                </a:solidFill>
                <a:latin typeface="Arial" panose="020B0604020202020204" pitchFamily="34" charset="0"/>
              </a:defRPr>
            </a:lvl6pPr>
            <a:lvl7pPr eaLnBrk="0" fontAlgn="base" hangingPunct="0">
              <a:spcBef>
                <a:spcPct val="0"/>
              </a:spcBef>
              <a:spcAft>
                <a:spcPct val="0"/>
              </a:spcAft>
              <a:tabLst>
                <a:tab pos="819150" algn="l"/>
              </a:tabLst>
              <a:defRPr>
                <a:solidFill>
                  <a:schemeClr val="tx1"/>
                </a:solidFill>
                <a:latin typeface="Arial" panose="020B0604020202020204" pitchFamily="34" charset="0"/>
              </a:defRPr>
            </a:lvl7pPr>
            <a:lvl8pPr eaLnBrk="0" fontAlgn="base" hangingPunct="0">
              <a:spcBef>
                <a:spcPct val="0"/>
              </a:spcBef>
              <a:spcAft>
                <a:spcPct val="0"/>
              </a:spcAft>
              <a:tabLst>
                <a:tab pos="819150" algn="l"/>
              </a:tabLst>
              <a:defRPr>
                <a:solidFill>
                  <a:schemeClr val="tx1"/>
                </a:solidFill>
                <a:latin typeface="Arial" panose="020B0604020202020204" pitchFamily="34" charset="0"/>
              </a:defRPr>
            </a:lvl8pPr>
            <a:lvl9pPr eaLnBrk="0" fontAlgn="base" hangingPunct="0">
              <a:spcBef>
                <a:spcPct val="0"/>
              </a:spcBef>
              <a:spcAft>
                <a:spcPct val="0"/>
              </a:spcAft>
              <a:tabLst>
                <a:tab pos="8191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19150" algn="l"/>
              </a:tabLst>
            </a:pP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Student_T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1822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7436011"/>
              </p:ext>
            </p:extLst>
          </p:nvPr>
        </p:nvGraphicFramePr>
        <p:xfrm>
          <a:off x="2936383" y="1133339"/>
          <a:ext cx="5786318" cy="5576554"/>
        </p:xfrm>
        <a:graphic>
          <a:graphicData uri="http://schemas.openxmlformats.org/drawingml/2006/table">
            <a:tbl>
              <a:tblPr firstRow="1" firstCol="1" bandRow="1">
                <a:tableStyleId>{5C22544A-7EE6-4342-B048-85BDC9FD1C3A}</a:tableStyleId>
              </a:tblPr>
              <a:tblGrid>
                <a:gridCol w="1359142"/>
                <a:gridCol w="1353789"/>
                <a:gridCol w="797641"/>
                <a:gridCol w="2275746"/>
              </a:tblGrid>
              <a:tr h="241693">
                <a:tc>
                  <a:txBody>
                    <a:bodyPr/>
                    <a:lstStyle/>
                    <a:p>
                      <a:pPr marL="0" marR="0">
                        <a:lnSpc>
                          <a:spcPct val="107000"/>
                        </a:lnSpc>
                        <a:spcBef>
                          <a:spcPts val="0"/>
                        </a:spcBef>
                        <a:spcAft>
                          <a:spcPts val="0"/>
                        </a:spcAft>
                      </a:pPr>
                      <a:r>
                        <a:rPr lang="en-US" sz="900" dirty="0">
                          <a:effectLst/>
                        </a:rPr>
                        <a:t>      Name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     DataType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Size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                  Remark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r h="537773">
                <a:tc>
                  <a:txBody>
                    <a:bodyPr/>
                    <a:lstStyle/>
                    <a:p>
                      <a:pPr marL="0" marR="0">
                        <a:lnSpc>
                          <a:spcPct val="107000"/>
                        </a:lnSpc>
                        <a:spcBef>
                          <a:spcPts val="0"/>
                        </a:spcBef>
                        <a:spcAft>
                          <a:spcPts val="0"/>
                        </a:spcAft>
                      </a:pPr>
                      <a:r>
                        <a:rPr lang="en-US" sz="900">
                          <a:effectLst/>
                        </a:rPr>
                        <a:t>ninstructorID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Number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This is the Primary Key for Faculty.</a:t>
                      </a:r>
                      <a:br>
                        <a:rPr lang="en-US" sz="900">
                          <a:effectLst/>
                        </a:rPr>
                      </a:br>
                      <a:r>
                        <a:rPr lang="en-US" sz="900">
                          <a:effectLst/>
                        </a:rPr>
                        <a:t>Example: “1501*** “</a:t>
                      </a:r>
                    </a:p>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r h="510836">
                <a:tc>
                  <a:txBody>
                    <a:bodyPr/>
                    <a:lstStyle/>
                    <a:p>
                      <a:pPr marL="0" marR="0">
                        <a:lnSpc>
                          <a:spcPct val="107000"/>
                        </a:lnSpc>
                        <a:spcBef>
                          <a:spcPts val="0"/>
                        </a:spcBef>
                        <a:spcAft>
                          <a:spcPts val="0"/>
                        </a:spcAft>
                      </a:pPr>
                      <a:r>
                        <a:rPr lang="en-US" sz="900">
                          <a:effectLst/>
                        </a:rPr>
                        <a:t>cname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This is the first name of the instructor. </a:t>
                      </a:r>
                    </a:p>
                    <a:p>
                      <a:pPr marL="0" marR="0">
                        <a:lnSpc>
                          <a:spcPct val="107000"/>
                        </a:lnSpc>
                        <a:spcBef>
                          <a:spcPts val="0"/>
                        </a:spcBef>
                        <a:spcAft>
                          <a:spcPts val="0"/>
                        </a:spcAft>
                      </a:pPr>
                      <a:r>
                        <a:rPr lang="en-US" sz="900">
                          <a:effectLst/>
                        </a:rPr>
                        <a:t>Example : “ Abdur Rahim”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r h="901640">
                <a:tc>
                  <a:txBody>
                    <a:bodyPr/>
                    <a:lstStyle/>
                    <a:p>
                      <a:pPr marL="0" marR="0">
                        <a:lnSpc>
                          <a:spcPct val="107000"/>
                        </a:lnSpc>
                        <a:spcBef>
                          <a:spcPts val="0"/>
                        </a:spcBef>
                        <a:spcAft>
                          <a:spcPts val="0"/>
                        </a:spcAft>
                      </a:pPr>
                      <a:r>
                        <a:rPr lang="en-US" sz="900">
                          <a:effectLst/>
                        </a:rPr>
                        <a:t>caddress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This is the address of the instructor.</a:t>
                      </a:r>
                      <a:br>
                        <a:rPr lang="en-US" sz="900">
                          <a:effectLst/>
                        </a:rPr>
                      </a:br>
                      <a:r>
                        <a:rPr lang="en-US" sz="900">
                          <a:effectLst/>
                        </a:rPr>
                        <a:t>Example: “House 1, Road 1, Sector 1, Uttara,</a:t>
                      </a:r>
                      <a:br>
                        <a:rPr lang="en-US" sz="900">
                          <a:effectLst/>
                        </a:rPr>
                      </a:br>
                      <a:r>
                        <a:rPr lang="en-US" sz="900">
                          <a:effectLst/>
                        </a:rPr>
                        <a:t>Dhaka, Bangladesh</a:t>
                      </a:r>
                    </a:p>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r h="537773">
                <a:tc>
                  <a:txBody>
                    <a:bodyPr/>
                    <a:lstStyle/>
                    <a:p>
                      <a:pPr marL="0" marR="0">
                        <a:lnSpc>
                          <a:spcPct val="107000"/>
                        </a:lnSpc>
                        <a:spcBef>
                          <a:spcPts val="0"/>
                        </a:spcBef>
                        <a:spcAft>
                          <a:spcPts val="0"/>
                        </a:spcAft>
                      </a:pPr>
                      <a:r>
                        <a:rPr lang="en-US" sz="900">
                          <a:effectLst/>
                        </a:rPr>
                        <a:t>ddateofbirth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DateTime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DD-MM-Y</a:t>
                      </a:r>
                      <a:br>
                        <a:rPr lang="en-US" sz="900">
                          <a:effectLst/>
                        </a:rPr>
                      </a:br>
                      <a:r>
                        <a:rPr lang="en-US" sz="900">
                          <a:effectLst/>
                        </a:rPr>
                        <a:t>YYY</a:t>
                      </a:r>
                    </a:p>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This the Date of Birth of the instructor.</a:t>
                      </a:r>
                      <a:br>
                        <a:rPr lang="en-US" sz="900">
                          <a:effectLst/>
                        </a:rPr>
                      </a:br>
                      <a:r>
                        <a:rPr lang="en-US" sz="900">
                          <a:effectLst/>
                        </a:rPr>
                        <a:t>Example: “01-01-1993”</a:t>
                      </a:r>
                    </a:p>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r h="537773">
                <a:tc>
                  <a:txBody>
                    <a:bodyPr/>
                    <a:lstStyle/>
                    <a:p>
                      <a:pPr marL="0" marR="0">
                        <a:lnSpc>
                          <a:spcPct val="107000"/>
                        </a:lnSpc>
                        <a:spcBef>
                          <a:spcPts val="0"/>
                        </a:spcBef>
                        <a:spcAft>
                          <a:spcPts val="0"/>
                        </a:spcAft>
                      </a:pPr>
                      <a:r>
                        <a:rPr lang="en-US" sz="900">
                          <a:effectLst/>
                        </a:rPr>
                        <a:t>cgender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This is the gender of the instructor .</a:t>
                      </a:r>
                      <a:br>
                        <a:rPr lang="en-US" sz="900">
                          <a:effectLst/>
                        </a:rPr>
                      </a:br>
                      <a:r>
                        <a:rPr lang="en-US" sz="900">
                          <a:effectLst/>
                        </a:rPr>
                        <a:t>Example: “F”</a:t>
                      </a:r>
                    </a:p>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r h="719706">
                <a:tc>
                  <a:txBody>
                    <a:bodyPr/>
                    <a:lstStyle/>
                    <a:p>
                      <a:pPr marL="0" marR="0">
                        <a:lnSpc>
                          <a:spcPct val="107000"/>
                        </a:lnSpc>
                        <a:spcBef>
                          <a:spcPts val="0"/>
                        </a:spcBef>
                        <a:spcAft>
                          <a:spcPts val="0"/>
                        </a:spcAft>
                      </a:pPr>
                      <a:r>
                        <a:rPr lang="en-US" sz="900">
                          <a:effectLst/>
                        </a:rPr>
                        <a:t>ncontactno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Number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This is the phone number of the instructor.</a:t>
                      </a:r>
                      <a:br>
                        <a:rPr lang="en-US" sz="900">
                          <a:effectLst/>
                        </a:rPr>
                      </a:br>
                      <a:r>
                        <a:rPr lang="en-US" sz="900">
                          <a:effectLst/>
                        </a:rPr>
                        <a:t>Example: “01910101010”</a:t>
                      </a:r>
                    </a:p>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r h="687720">
                <a:tc>
                  <a:txBody>
                    <a:bodyPr/>
                    <a:lstStyle/>
                    <a:p>
                      <a:pPr marL="0" marR="0">
                        <a:lnSpc>
                          <a:spcPct val="107000"/>
                        </a:lnSpc>
                        <a:spcBef>
                          <a:spcPts val="0"/>
                        </a:spcBef>
                        <a:spcAft>
                          <a:spcPts val="0"/>
                        </a:spcAft>
                      </a:pPr>
                      <a:r>
                        <a:rPr lang="en-US" sz="900">
                          <a:effectLst/>
                        </a:rPr>
                        <a:t>cemail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This is the email address of the instructor.</a:t>
                      </a:r>
                      <a:br>
                        <a:rPr lang="en-US" sz="900">
                          <a:effectLst/>
                        </a:rPr>
                      </a:br>
                      <a:r>
                        <a:rPr lang="en-US" sz="900">
                          <a:effectLst/>
                        </a:rPr>
                        <a:t>Example: “rakib@iub.edu.bd”</a:t>
                      </a:r>
                    </a:p>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r h="901640">
                <a:tc>
                  <a:txBody>
                    <a:bodyPr/>
                    <a:lstStyle/>
                    <a:p>
                      <a:pPr marL="0" marR="0">
                        <a:lnSpc>
                          <a:spcPct val="107000"/>
                        </a:lnSpc>
                        <a:spcBef>
                          <a:spcPts val="0"/>
                        </a:spcBef>
                        <a:spcAft>
                          <a:spcPts val="0"/>
                        </a:spcAft>
                      </a:pPr>
                      <a:r>
                        <a:rPr lang="en-US" sz="900">
                          <a:effectLst/>
                        </a:rPr>
                        <a:t>cdepartmendid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Text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c>
                  <a:txBody>
                    <a:bodyPr/>
                    <a:lstStyle/>
                    <a:p>
                      <a:pPr marL="0" marR="0">
                        <a:lnSpc>
                          <a:spcPct val="107000"/>
                        </a:lnSpc>
                        <a:spcBef>
                          <a:spcPts val="0"/>
                        </a:spcBef>
                        <a:spcAft>
                          <a:spcPts val="0"/>
                        </a:spcAft>
                      </a:pPr>
                      <a:r>
                        <a:rPr lang="en-US" sz="900" dirty="0">
                          <a:effectLst/>
                        </a:rPr>
                        <a:t>This is the Foreign Key from the Department</a:t>
                      </a:r>
                      <a:br>
                        <a:rPr lang="en-US" sz="900" dirty="0">
                          <a:effectLst/>
                        </a:rPr>
                      </a:br>
                      <a:r>
                        <a:rPr lang="en-US" sz="900" dirty="0">
                          <a:effectLst/>
                        </a:rPr>
                        <a:t>table.</a:t>
                      </a:r>
                      <a:br>
                        <a:rPr lang="en-US" sz="900" dirty="0">
                          <a:effectLst/>
                        </a:rPr>
                      </a:br>
                      <a:r>
                        <a:rPr lang="en-US" sz="900" dirty="0">
                          <a:effectLst/>
                        </a:rPr>
                        <a:t>Example: “CSE</a:t>
                      </a:r>
                    </a:p>
                    <a:p>
                      <a:pPr marL="0" marR="0">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323" marR="58323" marT="0" marB="0"/>
                </a:tc>
              </a:tr>
            </a:tbl>
          </a:graphicData>
        </a:graphic>
      </p:graphicFrame>
      <p:sp>
        <p:nvSpPr>
          <p:cNvPr id="5" name="Rectangle 1"/>
          <p:cNvSpPr>
            <a:spLocks noChangeArrowheads="1"/>
          </p:cNvSpPr>
          <p:nvPr/>
        </p:nvSpPr>
        <p:spPr bwMode="auto">
          <a:xfrm>
            <a:off x="2813548" y="410678"/>
            <a:ext cx="12811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Instructor_T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4706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990359386"/>
              </p:ext>
            </p:extLst>
          </p:nvPr>
        </p:nvGraphicFramePr>
        <p:xfrm>
          <a:off x="2446986" y="1223494"/>
          <a:ext cx="6941713" cy="1893193"/>
        </p:xfrm>
        <a:graphic>
          <a:graphicData uri="http://schemas.openxmlformats.org/drawingml/2006/table">
            <a:tbl>
              <a:tblPr firstRow="1" firstCol="1" bandRow="1">
                <a:tableStyleId>{5C22544A-7EE6-4342-B048-85BDC9FD1C3A}</a:tableStyleId>
              </a:tblPr>
              <a:tblGrid>
                <a:gridCol w="1720242"/>
                <a:gridCol w="1635909"/>
                <a:gridCol w="820455"/>
                <a:gridCol w="2765107"/>
              </a:tblGrid>
              <a:tr h="202595">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993">
                <a:tc>
                  <a:txBody>
                    <a:bodyPr/>
                    <a:lstStyle/>
                    <a:p>
                      <a:pPr marL="0" marR="0">
                        <a:lnSpc>
                          <a:spcPct val="107000"/>
                        </a:lnSpc>
                        <a:spcBef>
                          <a:spcPts val="0"/>
                        </a:spcBef>
                        <a:spcAft>
                          <a:spcPts val="0"/>
                        </a:spcAft>
                      </a:pPr>
                      <a:r>
                        <a:rPr lang="en-US" sz="1000">
                          <a:effectLst/>
                        </a:rPr>
                        <a:t>djoiningDate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the date when a vc took charge of his role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993">
                <a:tc>
                  <a:txBody>
                    <a:bodyPr/>
                    <a:lstStyle/>
                    <a:p>
                      <a:pPr marL="0" marR="0">
                        <a:lnSpc>
                          <a:spcPct val="107000"/>
                        </a:lnSpc>
                        <a:spcBef>
                          <a:spcPts val="0"/>
                        </a:spcBef>
                        <a:spcAft>
                          <a:spcPts val="0"/>
                        </a:spcAft>
                      </a:pPr>
                      <a:r>
                        <a:rPr lang="en-US" sz="1000">
                          <a:effectLst/>
                        </a:rPr>
                        <a:t>dleavingDate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the date when a vc discharged from his role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38612">
                <a:tc>
                  <a:txBody>
                    <a:bodyPr/>
                    <a:lstStyle/>
                    <a:p>
                      <a:pPr marL="0" marR="0">
                        <a:lnSpc>
                          <a:spcPct val="107000"/>
                        </a:lnSpc>
                        <a:spcBef>
                          <a:spcPts val="0"/>
                        </a:spcBef>
                        <a:spcAft>
                          <a:spcPts val="0"/>
                        </a:spcAft>
                      </a:pPr>
                      <a:r>
                        <a:rPr lang="en-US" sz="1000">
                          <a:effectLst/>
                        </a:rPr>
                        <a:t>cdepartmentID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Foreign Key from the Department</a:t>
                      </a:r>
                      <a:br>
                        <a:rPr lang="en-US" sz="1000" dirty="0">
                          <a:effectLst/>
                        </a:rPr>
                      </a:br>
                      <a:r>
                        <a:rPr lang="en-US" sz="1000" dirty="0">
                          <a:effectLst/>
                        </a:rPr>
                        <a:t>table.</a:t>
                      </a:r>
                      <a:br>
                        <a:rPr lang="en-US" sz="1000" dirty="0">
                          <a:effectLst/>
                        </a:rPr>
                      </a:br>
                      <a:r>
                        <a:rPr lang="en-US" sz="1000" dirty="0">
                          <a:effectLst/>
                        </a:rPr>
                        <a:t>Example: “CSE</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2"/>
          <p:cNvSpPr>
            <a:spLocks noChangeArrowheads="1"/>
          </p:cNvSpPr>
          <p:nvPr/>
        </p:nvSpPr>
        <p:spPr bwMode="auto">
          <a:xfrm>
            <a:off x="2601533" y="473956"/>
            <a:ext cx="17251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Departmenthead_T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91351061"/>
              </p:ext>
            </p:extLst>
          </p:nvPr>
        </p:nvGraphicFramePr>
        <p:xfrm>
          <a:off x="2446987" y="4306959"/>
          <a:ext cx="6941714" cy="2319129"/>
        </p:xfrm>
        <a:graphic>
          <a:graphicData uri="http://schemas.openxmlformats.org/drawingml/2006/table">
            <a:tbl>
              <a:tblPr firstRow="1" firstCol="1" bandRow="1">
                <a:tableStyleId>{5C22544A-7EE6-4342-B048-85BDC9FD1C3A}</a:tableStyleId>
              </a:tblPr>
              <a:tblGrid>
                <a:gridCol w="1654542"/>
                <a:gridCol w="1654542"/>
                <a:gridCol w="829041"/>
                <a:gridCol w="2803589"/>
              </a:tblGrid>
              <a:tr h="443699">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37715">
                <a:tc>
                  <a:txBody>
                    <a:bodyPr/>
                    <a:lstStyle/>
                    <a:p>
                      <a:pPr marL="0" marR="0">
                        <a:lnSpc>
                          <a:spcPct val="107000"/>
                        </a:lnSpc>
                        <a:spcBef>
                          <a:spcPts val="0"/>
                        </a:spcBef>
                        <a:spcAft>
                          <a:spcPts val="0"/>
                        </a:spcAft>
                      </a:pPr>
                      <a:r>
                        <a:rPr lang="en-US" sz="1000" dirty="0" err="1">
                          <a:effectLst/>
                        </a:rPr>
                        <a:t>djoiningDate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the date when a vc took charge of his role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37715">
                <a:tc>
                  <a:txBody>
                    <a:bodyPr/>
                    <a:lstStyle/>
                    <a:p>
                      <a:pPr marL="0" marR="0">
                        <a:lnSpc>
                          <a:spcPct val="107000"/>
                        </a:lnSpc>
                        <a:spcBef>
                          <a:spcPts val="0"/>
                        </a:spcBef>
                        <a:spcAft>
                          <a:spcPts val="0"/>
                        </a:spcAft>
                      </a:pPr>
                      <a:r>
                        <a:rPr lang="en-US" sz="1000">
                          <a:effectLst/>
                        </a:rPr>
                        <a:t>dleavingDate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contains the date when a </a:t>
                      </a:r>
                      <a:r>
                        <a:rPr lang="en-US" sz="1000" dirty="0" err="1">
                          <a:effectLst/>
                        </a:rPr>
                        <a:t>vc</a:t>
                      </a:r>
                      <a:r>
                        <a:rPr lang="en-US" sz="1000" dirty="0">
                          <a:effectLst/>
                        </a:rPr>
                        <a:t> discharged from his role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2" name="Rectangle 11"/>
          <p:cNvSpPr/>
          <p:nvPr/>
        </p:nvSpPr>
        <p:spPr>
          <a:xfrm>
            <a:off x="2617694" y="3790390"/>
            <a:ext cx="821059" cy="307777"/>
          </a:xfrm>
          <a:prstGeom prst="rect">
            <a:avLst/>
          </a:prstGeom>
        </p:spPr>
        <p:txBody>
          <a:bodyPr wrap="none">
            <a:spAutoFit/>
          </a:bodyPr>
          <a:lstStyle/>
          <a:p>
            <a:pPr lvl="0" defTabSz="914400" eaLnBrk="0" fontAlgn="base" hangingPunct="0">
              <a:spcBef>
                <a:spcPct val="0"/>
              </a:spcBef>
              <a:spcAft>
                <a:spcPct val="0"/>
              </a:spcAft>
            </a:pPr>
            <a:r>
              <a:rPr lang="en-US" altLang="en-US" sz="1400" dirty="0" err="1">
                <a:latin typeface="Arial" panose="020B0604020202020204" pitchFamily="34" charset="0"/>
                <a:ea typeface="Calibri" panose="020F0502020204030204" pitchFamily="34" charset="0"/>
                <a:cs typeface="Arial" panose="020B0604020202020204" pitchFamily="34" charset="0"/>
              </a:rPr>
              <a:t>Dean_T</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2704393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051306406"/>
              </p:ext>
            </p:extLst>
          </p:nvPr>
        </p:nvGraphicFramePr>
        <p:xfrm>
          <a:off x="2107096" y="1444484"/>
          <a:ext cx="8945216" cy="3670854"/>
        </p:xfrm>
        <a:graphic>
          <a:graphicData uri="http://schemas.openxmlformats.org/drawingml/2006/table">
            <a:tbl>
              <a:tblPr firstRow="1" firstCol="1" bandRow="1">
                <a:tableStyleId>{5C22544A-7EE6-4342-B048-85BDC9FD1C3A}</a:tableStyleId>
              </a:tblPr>
              <a:tblGrid>
                <a:gridCol w="2132072"/>
                <a:gridCol w="2132072"/>
                <a:gridCol w="1068317"/>
                <a:gridCol w="3612755"/>
              </a:tblGrid>
              <a:tr h="367920">
                <a:tc>
                  <a:txBody>
                    <a:bodyPr/>
                    <a:lstStyle/>
                    <a:p>
                      <a:pPr marL="0" marR="0" algn="l">
                        <a:lnSpc>
                          <a:spcPct val="107000"/>
                        </a:lnSpc>
                        <a:spcBef>
                          <a:spcPts val="0"/>
                        </a:spcBef>
                        <a:spcAft>
                          <a:spcPts val="0"/>
                        </a:spcAft>
                      </a:pPr>
                      <a:r>
                        <a:rPr lang="en-US" sz="1000">
                          <a:effectLst/>
                        </a:rPr>
                        <a:t>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79231">
                <a:tc>
                  <a:txBody>
                    <a:bodyPr/>
                    <a:lstStyle/>
                    <a:p>
                      <a:pPr marL="0" marR="0" algn="l">
                        <a:lnSpc>
                          <a:spcPct val="107000"/>
                        </a:lnSpc>
                        <a:spcBef>
                          <a:spcPts val="0"/>
                        </a:spcBef>
                        <a:spcAft>
                          <a:spcPts val="0"/>
                        </a:spcAft>
                      </a:pPr>
                      <a:r>
                        <a:rPr lang="en-US" sz="1000">
                          <a:effectLst/>
                        </a:rPr>
                        <a:t>cploid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This is the primary key for Program Learning</a:t>
                      </a:r>
                      <a:br>
                        <a:rPr lang="en-US" sz="1000">
                          <a:effectLst/>
                        </a:rPr>
                      </a:br>
                      <a:r>
                        <a:rPr lang="en-US" sz="1000">
                          <a:effectLst/>
                        </a:rPr>
                        <a:t>Outcome.</a:t>
                      </a:r>
                      <a:br>
                        <a:rPr lang="en-US" sz="1000">
                          <a:effectLst/>
                        </a:rPr>
                      </a:br>
                      <a:r>
                        <a:rPr lang="en-US" sz="1000">
                          <a:effectLst/>
                        </a:rPr>
                        <a:t>Example: “PLO1”</a:t>
                      </a:r>
                      <a:endParaRPr lang="en-US" sz="1100">
                        <a:effectLst/>
                      </a:endParaRPr>
                    </a:p>
                    <a:p>
                      <a:pPr marL="0" marR="0" algn="l">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68847">
                <a:tc>
                  <a:txBody>
                    <a:bodyPr/>
                    <a:lstStyle/>
                    <a:p>
                      <a:pPr marL="0" marR="0" algn="l">
                        <a:lnSpc>
                          <a:spcPct val="107000"/>
                        </a:lnSpc>
                        <a:spcBef>
                          <a:spcPts val="0"/>
                        </a:spcBef>
                        <a:spcAft>
                          <a:spcPts val="0"/>
                        </a:spcAft>
                      </a:pPr>
                      <a:r>
                        <a:rPr lang="en-US" sz="1000">
                          <a:effectLst/>
                        </a:rPr>
                        <a:t>cdetails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This is the details of the Program Learning</a:t>
                      </a:r>
                      <a:br>
                        <a:rPr lang="en-US" sz="1000">
                          <a:effectLst/>
                        </a:rPr>
                      </a:br>
                      <a:r>
                        <a:rPr lang="en-US" sz="1000">
                          <a:effectLst/>
                        </a:rPr>
                        <a:t>Outcome.</a:t>
                      </a:r>
                      <a:br>
                        <a:rPr lang="en-US" sz="1000">
                          <a:effectLst/>
                        </a:rPr>
                      </a:br>
                      <a:r>
                        <a:rPr lang="en-US" sz="1000">
                          <a:effectLst/>
                        </a:rPr>
                        <a:t>Example: “An ability to select and apply the knowledge, techniques, skills, and modern tools of the computer science and engineering discipline”</a:t>
                      </a:r>
                      <a:endParaRPr lang="en-US" sz="1100">
                        <a:effectLst/>
                      </a:endParaRPr>
                    </a:p>
                    <a:p>
                      <a:pPr marL="0" marR="0" algn="l">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7428">
                <a:tc>
                  <a:txBody>
                    <a:bodyPr/>
                    <a:lstStyle/>
                    <a:p>
                      <a:pPr marL="0" marR="0" algn="l">
                        <a:lnSpc>
                          <a:spcPct val="107000"/>
                        </a:lnSpc>
                        <a:spcBef>
                          <a:spcPts val="0"/>
                        </a:spcBef>
                        <a:spcAft>
                          <a:spcPts val="0"/>
                        </a:spcAft>
                      </a:pPr>
                      <a:r>
                        <a:rPr lang="en-US" sz="1000">
                          <a:effectLst/>
                        </a:rPr>
                        <a:t>cporgramid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This is the foreign key from Program table</a:t>
                      </a:r>
                      <a:br>
                        <a:rPr lang="en-US" sz="1000">
                          <a:effectLst/>
                        </a:rPr>
                      </a:br>
                      <a:r>
                        <a:rPr lang="en-US" sz="1000">
                          <a:effectLst/>
                        </a:rPr>
                        <a:t>Example: ”B.Sc”.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77428">
                <a:tc>
                  <a:txBody>
                    <a:bodyPr/>
                    <a:lstStyle/>
                    <a:p>
                      <a:pPr marL="0" marR="0" algn="l">
                        <a:lnSpc>
                          <a:spcPct val="107000"/>
                        </a:lnSpc>
                        <a:spcBef>
                          <a:spcPts val="0"/>
                        </a:spcBef>
                        <a:spcAft>
                          <a:spcPts val="0"/>
                        </a:spcAft>
                      </a:pPr>
                      <a:r>
                        <a:rPr lang="en-US" sz="1000">
                          <a:effectLst/>
                        </a:rPr>
                        <a:t>cschoolid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000" dirty="0">
                          <a:effectLst/>
                        </a:rPr>
                        <a:t>This is the Foreign Key of the table School.</a:t>
                      </a:r>
                      <a:br>
                        <a:rPr lang="en-US" sz="1000" dirty="0">
                          <a:effectLst/>
                        </a:rPr>
                      </a:br>
                      <a:r>
                        <a:rPr lang="en-US" sz="1000" dirty="0">
                          <a:effectLst/>
                        </a:rPr>
                        <a:t>Example: “SETS”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2"/>
          <p:cNvSpPr>
            <a:spLocks noChangeArrowheads="1"/>
          </p:cNvSpPr>
          <p:nvPr/>
        </p:nvSpPr>
        <p:spPr bwMode="auto">
          <a:xfrm>
            <a:off x="-1702313" y="-345085"/>
            <a:ext cx="17516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PLO_T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2107096" y="710457"/>
            <a:ext cx="784189" cy="388696"/>
          </a:xfrm>
          <a:prstGeom prst="rect">
            <a:avLst/>
          </a:prstGeom>
        </p:spPr>
        <p:txBody>
          <a:bodyPr wrap="none">
            <a:spAutoFit/>
          </a:bodyPr>
          <a:lstStyle/>
          <a:p>
            <a:pPr>
              <a:lnSpc>
                <a:spcPct val="107000"/>
              </a:lnSpc>
              <a:spcAft>
                <a:spcPts val="800"/>
              </a:spcAft>
            </a:pPr>
            <a:r>
              <a:rPr lang="en-US" sz="1400" dirty="0">
                <a:latin typeface="Arial" panose="020B0604020202020204" pitchFamily="34" charset="0"/>
                <a:ea typeface="Calibri" panose="020F0502020204030204" pitchFamily="34" charset="0"/>
                <a:cs typeface="Times New Roman" panose="02020603050405020304" pitchFamily="18" charset="0"/>
              </a:rPr>
              <a:t>PLO_</a:t>
            </a:r>
            <a:r>
              <a:rPr lang="en-US" dirty="0">
                <a:latin typeface="Arial" panose="020B0604020202020204" pitchFamily="34" charset="0"/>
                <a:ea typeface="Calibri" panose="020F0502020204030204" pitchFamily="34" charset="0"/>
                <a:cs typeface="Times New Roman" panose="02020603050405020304" pitchFamily="18" charset="0"/>
              </a:rPr>
              <a:t>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2891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59751"/>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rPr>
              <a:t>Database Management</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6943725" y="1613877"/>
            <a:ext cx="3968751"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                </a:t>
            </a:r>
            <a:r>
              <a:rPr lang="en-US" sz="2000" b="1" dirty="0" smtClean="0">
                <a:solidFill>
                  <a:schemeClr val="tx1"/>
                </a:solidFill>
              </a:rPr>
              <a:t>ERD &amp; </a:t>
            </a:r>
            <a:r>
              <a:rPr lang="en-US" sz="2000" b="1" dirty="0">
                <a:solidFill>
                  <a:schemeClr val="tx1"/>
                </a:solidFill>
              </a:rPr>
              <a:t>Relational Schema </a:t>
            </a:r>
          </a:p>
        </p:txBody>
      </p:sp>
      <p:sp>
        <p:nvSpPr>
          <p:cNvPr id="15" name="Oval 14">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3025"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Normalization</a:t>
            </a:r>
            <a:endParaRPr lang="en-US" sz="2000" dirty="0"/>
          </a:p>
        </p:txBody>
      </p:sp>
      <p:sp>
        <p:nvSpPr>
          <p:cNvPr id="20" name="Oval 19">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43725" y="5154978"/>
            <a:ext cx="3660775"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Data Dictionary</a:t>
            </a:r>
          </a:p>
        </p:txBody>
      </p:sp>
      <p:sp>
        <p:nvSpPr>
          <p:cNvPr id="22" name="Oval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Rich Picture</a:t>
            </a:r>
          </a:p>
        </p:txBody>
      </p:sp>
      <p:sp>
        <p:nvSpPr>
          <p:cNvPr id="26" name="Oval 25">
            <a:extLst>
              <a:ext uri="{FF2B5EF4-FFF2-40B4-BE49-F238E27FC236}">
                <a16:creationId xmlns=""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14475"/>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577850" y="3334727"/>
            <a:ext cx="3660775" cy="740997"/>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Six Element Analysis</a:t>
            </a:r>
          </a:p>
        </p:txBody>
      </p:sp>
      <p:sp>
        <p:nvSpPr>
          <p:cNvPr id="28" name="Oval 27">
            <a:extLst>
              <a:ext uri="{FF2B5EF4-FFF2-40B4-BE49-F238E27FC236}">
                <a16:creationId xmlns=""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Process Diagram</a:t>
            </a:r>
            <a:endParaRPr lang="en-US" sz="2000" b="1" dirty="0">
              <a:solidFill>
                <a:schemeClr val="tx1"/>
              </a:solidFill>
            </a:endParaRPr>
          </a:p>
        </p:txBody>
      </p:sp>
      <p:sp>
        <p:nvSpPr>
          <p:cNvPr id="30" name="Oval 29">
            <a:extLst>
              <a:ext uri="{FF2B5EF4-FFF2-40B4-BE49-F238E27FC236}">
                <a16:creationId xmlns=""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65708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41360622"/>
              </p:ext>
            </p:extLst>
          </p:nvPr>
        </p:nvGraphicFramePr>
        <p:xfrm>
          <a:off x="2163651" y="1851032"/>
          <a:ext cx="8203841" cy="3918702"/>
        </p:xfrm>
        <a:graphic>
          <a:graphicData uri="http://schemas.openxmlformats.org/drawingml/2006/table">
            <a:tbl>
              <a:tblPr firstRow="1" firstCol="1" bandRow="1">
                <a:tableStyleId>{5C22544A-7EE6-4342-B048-85BDC9FD1C3A}</a:tableStyleId>
              </a:tblPr>
              <a:tblGrid>
                <a:gridCol w="1955367"/>
                <a:gridCol w="1955367"/>
                <a:gridCol w="979775"/>
                <a:gridCol w="3313332"/>
              </a:tblGrid>
              <a:tr h="533868">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28278">
                <a:tc>
                  <a:txBody>
                    <a:bodyPr/>
                    <a:lstStyle/>
                    <a:p>
                      <a:pPr marL="0" marR="0">
                        <a:lnSpc>
                          <a:spcPct val="107000"/>
                        </a:lnSpc>
                        <a:spcBef>
                          <a:spcPts val="0"/>
                        </a:spcBef>
                        <a:spcAft>
                          <a:spcPts val="0"/>
                        </a:spcAft>
                      </a:pPr>
                      <a:r>
                        <a:rPr lang="en-US" sz="1000">
                          <a:effectLst/>
                        </a:rPr>
                        <a:t>ccoid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Primary Key for Course Outcome.</a:t>
                      </a:r>
                      <a:endParaRPr lang="en-US" sz="1100">
                        <a:effectLst/>
                      </a:endParaRPr>
                    </a:p>
                    <a:p>
                      <a:pPr marL="0" marR="0">
                        <a:lnSpc>
                          <a:spcPct val="107000"/>
                        </a:lnSpc>
                        <a:spcBef>
                          <a:spcPts val="0"/>
                        </a:spcBef>
                        <a:spcAft>
                          <a:spcPts val="0"/>
                        </a:spcAft>
                      </a:pPr>
                      <a:r>
                        <a:rPr lang="en-US" sz="1000">
                          <a:effectLst/>
                        </a:rPr>
                        <a:t>Example: “CO1”</a:t>
                      </a:r>
                      <a:endParaRPr lang="en-US" sz="1100">
                        <a:effectLst/>
                      </a:endParaRPr>
                    </a:p>
                    <a:p>
                      <a:pPr marL="0" marR="0">
                        <a:lnSpc>
                          <a:spcPct val="107000"/>
                        </a:lnSpc>
                        <a:spcBef>
                          <a:spcPts val="0"/>
                        </a:spcBef>
                        <a:spcAft>
                          <a:spcPts val="0"/>
                        </a:spcAft>
                      </a:pPr>
                      <a:r>
                        <a:rPr lang="en-US" sz="1000">
                          <a:effectLst/>
                        </a:rPr>
                        <a:t> </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28278">
                <a:tc>
                  <a:txBody>
                    <a:bodyPr/>
                    <a:lstStyle/>
                    <a:p>
                      <a:pPr marL="0" marR="0">
                        <a:lnSpc>
                          <a:spcPct val="107000"/>
                        </a:lnSpc>
                        <a:spcBef>
                          <a:spcPts val="0"/>
                        </a:spcBef>
                        <a:spcAft>
                          <a:spcPts val="0"/>
                        </a:spcAft>
                      </a:pPr>
                      <a:r>
                        <a:rPr lang="en-US" sz="1000">
                          <a:effectLst/>
                        </a:rPr>
                        <a:t>ccoursename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name of the course</a:t>
                      </a:r>
                      <a:br>
                        <a:rPr lang="en-US" sz="1000">
                          <a:effectLst/>
                        </a:rPr>
                      </a:br>
                      <a:r>
                        <a:rPr lang="en-US" sz="1000">
                          <a:effectLst/>
                        </a:rPr>
                        <a:t>Example: “Database management system”</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28278">
                <a:tc>
                  <a:txBody>
                    <a:bodyPr/>
                    <a:lstStyle/>
                    <a:p>
                      <a:pPr marL="0" marR="0">
                        <a:lnSpc>
                          <a:spcPct val="107000"/>
                        </a:lnSpc>
                        <a:spcBef>
                          <a:spcPts val="0"/>
                        </a:spcBef>
                        <a:spcAft>
                          <a:spcPts val="0"/>
                        </a:spcAft>
                      </a:pPr>
                      <a:r>
                        <a:rPr lang="en-US" sz="1000">
                          <a:effectLst/>
                        </a:rPr>
                        <a:t>cploid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foreign key from the Program</a:t>
                      </a:r>
                      <a:br>
                        <a:rPr lang="en-US" sz="1000" dirty="0">
                          <a:effectLst/>
                        </a:rPr>
                      </a:br>
                      <a:r>
                        <a:rPr lang="en-US" sz="1000" dirty="0">
                          <a:effectLst/>
                        </a:rPr>
                        <a:t>Learning Outcome table.</a:t>
                      </a:r>
                      <a:br>
                        <a:rPr lang="en-US" sz="1000" dirty="0">
                          <a:effectLst/>
                        </a:rPr>
                      </a:br>
                      <a:r>
                        <a:rPr lang="en-US" sz="1000" dirty="0">
                          <a:effectLst/>
                        </a:rPr>
                        <a:t>Example: “PLO1”</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163651" y="1309195"/>
            <a:ext cx="662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9019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78950407"/>
              </p:ext>
            </p:extLst>
          </p:nvPr>
        </p:nvGraphicFramePr>
        <p:xfrm>
          <a:off x="2982912" y="1957588"/>
          <a:ext cx="6779273" cy="4288666"/>
        </p:xfrm>
        <a:graphic>
          <a:graphicData uri="http://schemas.openxmlformats.org/drawingml/2006/table">
            <a:tbl>
              <a:tblPr firstRow="1" firstCol="1" bandRow="1">
                <a:tableStyleId>{5C22544A-7EE6-4342-B048-85BDC9FD1C3A}</a:tableStyleId>
              </a:tblPr>
              <a:tblGrid>
                <a:gridCol w="1597157"/>
                <a:gridCol w="1584711"/>
                <a:gridCol w="934786"/>
                <a:gridCol w="2662619"/>
              </a:tblGrid>
              <a:tr h="370766">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Remark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3580">
                <a:tc>
                  <a:txBody>
                    <a:bodyPr/>
                    <a:lstStyle/>
                    <a:p>
                      <a:pPr marL="0" marR="0">
                        <a:lnSpc>
                          <a:spcPct val="107000"/>
                        </a:lnSpc>
                        <a:spcBef>
                          <a:spcPts val="0"/>
                        </a:spcBef>
                        <a:spcAft>
                          <a:spcPts val="0"/>
                        </a:spcAft>
                      </a:pPr>
                      <a:r>
                        <a:rPr lang="en-US" sz="1000">
                          <a:effectLst/>
                        </a:rPr>
                        <a:t>nenrollmentid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Primary Key for Enrollment</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3580">
                <a:tc>
                  <a:txBody>
                    <a:bodyPr/>
                    <a:lstStyle/>
                    <a:p>
                      <a:pPr marL="0" marR="0">
                        <a:lnSpc>
                          <a:spcPct val="107000"/>
                        </a:lnSpc>
                        <a:spcBef>
                          <a:spcPts val="0"/>
                        </a:spcBef>
                        <a:spcAft>
                          <a:spcPts val="0"/>
                        </a:spcAft>
                      </a:pPr>
                      <a:r>
                        <a:rPr lang="en-US" sz="1000">
                          <a:effectLst/>
                        </a:rPr>
                        <a:t>dyear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year of Enrollment</a:t>
                      </a:r>
                      <a:br>
                        <a:rPr lang="en-US" sz="1000" dirty="0">
                          <a:effectLst/>
                        </a:rPr>
                      </a:br>
                      <a:r>
                        <a:rPr lang="en-US" sz="1000" dirty="0">
                          <a:effectLst/>
                        </a:rPr>
                        <a:t>Example: “2017”</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3580">
                <a:tc>
                  <a:txBody>
                    <a:bodyPr/>
                    <a:lstStyle/>
                    <a:p>
                      <a:pPr marL="0" marR="0">
                        <a:lnSpc>
                          <a:spcPct val="107000"/>
                        </a:lnSpc>
                        <a:spcBef>
                          <a:spcPts val="0"/>
                        </a:spcBef>
                        <a:spcAft>
                          <a:spcPts val="0"/>
                        </a:spcAft>
                      </a:pPr>
                      <a:r>
                        <a:rPr lang="en-US" sz="1000">
                          <a:effectLst/>
                        </a:rPr>
                        <a:t>cenrollmntdate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DD-MM-Y</a:t>
                      </a:r>
                      <a:br>
                        <a:rPr lang="en-US" sz="1000">
                          <a:effectLst/>
                        </a:rPr>
                      </a:br>
                      <a:r>
                        <a:rPr lang="en-US" sz="1000">
                          <a:effectLst/>
                        </a:rPr>
                        <a:t>YYY</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the date of the enrollment.</a:t>
                      </a:r>
                      <a:endParaRPr lang="en-US" sz="1100">
                        <a:effectLst/>
                      </a:endParaRPr>
                    </a:p>
                    <a:p>
                      <a:pPr marL="0" marR="0">
                        <a:lnSpc>
                          <a:spcPct val="107000"/>
                        </a:lnSpc>
                        <a:spcBef>
                          <a:spcPts val="0"/>
                        </a:spcBef>
                        <a:spcAft>
                          <a:spcPts val="0"/>
                        </a:spcAft>
                      </a:pPr>
                      <a:r>
                        <a:rPr lang="en-US" sz="1000">
                          <a:effectLst/>
                        </a:rPr>
                        <a:t>Example : 30/01/2021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3580">
                <a:tc>
                  <a:txBody>
                    <a:bodyPr/>
                    <a:lstStyle/>
                    <a:p>
                      <a:pPr marL="0" marR="0">
                        <a:lnSpc>
                          <a:spcPct val="107000"/>
                        </a:lnSpc>
                        <a:spcBef>
                          <a:spcPts val="0"/>
                        </a:spcBef>
                        <a:spcAft>
                          <a:spcPts val="0"/>
                        </a:spcAft>
                      </a:pPr>
                      <a:r>
                        <a:rPr lang="en-US" sz="1000">
                          <a:effectLst/>
                        </a:rPr>
                        <a:t>nstudentid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Foreign key from the Student</a:t>
                      </a:r>
                      <a:br>
                        <a:rPr lang="en-US" sz="1000">
                          <a:effectLst/>
                        </a:rPr>
                      </a:br>
                      <a:r>
                        <a:rPr lang="en-US" sz="1000">
                          <a:effectLst/>
                        </a:rPr>
                        <a:t>Table.</a:t>
                      </a:r>
                      <a:br>
                        <a:rPr lang="en-US" sz="1000">
                          <a:effectLst/>
                        </a:rPr>
                      </a:br>
                      <a:r>
                        <a:rPr lang="en-US" sz="1000">
                          <a:effectLst/>
                        </a:rPr>
                        <a:t>Example: “1800001”</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3580">
                <a:tc>
                  <a:txBody>
                    <a:bodyPr/>
                    <a:lstStyle/>
                    <a:p>
                      <a:pPr marL="0" marR="0">
                        <a:lnSpc>
                          <a:spcPct val="107000"/>
                        </a:lnSpc>
                        <a:spcBef>
                          <a:spcPts val="0"/>
                        </a:spcBef>
                        <a:spcAft>
                          <a:spcPts val="0"/>
                        </a:spcAft>
                      </a:pPr>
                      <a:r>
                        <a:rPr lang="en-US" sz="1000">
                          <a:effectLst/>
                        </a:rPr>
                        <a:t>cprogramid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Foreign Key from Program table</a:t>
                      </a:r>
                      <a:br>
                        <a:rPr lang="en-US" sz="1000" dirty="0">
                          <a:effectLst/>
                        </a:rPr>
                      </a:br>
                      <a:r>
                        <a:rPr lang="en-US" sz="1000" dirty="0">
                          <a:effectLst/>
                        </a:rPr>
                        <a:t>Example: ”</a:t>
                      </a:r>
                      <a:r>
                        <a:rPr lang="en-US" sz="1000" dirty="0" err="1">
                          <a:effectLst/>
                        </a:rPr>
                        <a:t>B.Sc</a:t>
                      </a:r>
                      <a:r>
                        <a:rPr lang="en-US" sz="1000" dirty="0">
                          <a:effectLst/>
                        </a:rPr>
                        <a:t>”.</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982912" y="1361112"/>
            <a:ext cx="134844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Enrollement_T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0717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98189387"/>
              </p:ext>
            </p:extLst>
          </p:nvPr>
        </p:nvGraphicFramePr>
        <p:xfrm>
          <a:off x="3103808" y="2717442"/>
          <a:ext cx="7326739" cy="2709667"/>
        </p:xfrm>
        <a:graphic>
          <a:graphicData uri="http://schemas.openxmlformats.org/drawingml/2006/table">
            <a:tbl>
              <a:tblPr firstRow="1" firstCol="1" bandRow="1">
                <a:tableStyleId>{5C22544A-7EE6-4342-B048-85BDC9FD1C3A}</a:tableStyleId>
              </a:tblPr>
              <a:tblGrid>
                <a:gridCol w="1726136"/>
                <a:gridCol w="1712686"/>
                <a:gridCol w="1010276"/>
                <a:gridCol w="2877641"/>
              </a:tblGrid>
              <a:tr h="369154">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Remark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0171">
                <a:tc>
                  <a:txBody>
                    <a:bodyPr/>
                    <a:lstStyle/>
                    <a:p>
                      <a:pPr marL="0" marR="0">
                        <a:lnSpc>
                          <a:spcPct val="107000"/>
                        </a:lnSpc>
                        <a:spcBef>
                          <a:spcPts val="0"/>
                        </a:spcBef>
                        <a:spcAft>
                          <a:spcPts val="0"/>
                        </a:spcAft>
                      </a:pPr>
                      <a:r>
                        <a:rPr lang="en-US" sz="1000">
                          <a:effectLst/>
                        </a:rPr>
                        <a:t>cprogramid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Primary Key for program.</a:t>
                      </a:r>
                      <a:endParaRPr lang="en-US" sz="1100" dirty="0">
                        <a:effectLst/>
                      </a:endParaRPr>
                    </a:p>
                    <a:p>
                      <a:pPr marL="0" marR="0">
                        <a:lnSpc>
                          <a:spcPct val="107000"/>
                        </a:lnSpc>
                        <a:spcBef>
                          <a:spcPts val="0"/>
                        </a:spcBef>
                        <a:spcAft>
                          <a:spcPts val="0"/>
                        </a:spcAft>
                      </a:pPr>
                      <a:r>
                        <a:rPr lang="en-US" sz="1000" dirty="0">
                          <a:effectLst/>
                        </a:rPr>
                        <a:t>Example : “BSC”</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0171">
                <a:tc>
                  <a:txBody>
                    <a:bodyPr/>
                    <a:lstStyle/>
                    <a:p>
                      <a:pPr marL="0" marR="0">
                        <a:lnSpc>
                          <a:spcPct val="107000"/>
                        </a:lnSpc>
                        <a:spcBef>
                          <a:spcPts val="0"/>
                        </a:spcBef>
                        <a:spcAft>
                          <a:spcPts val="0"/>
                        </a:spcAft>
                      </a:pPr>
                      <a:r>
                        <a:rPr lang="en-US" sz="1000" dirty="0" err="1">
                          <a:effectLst/>
                        </a:rPr>
                        <a:t>cprogramname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name of the program .</a:t>
                      </a:r>
                      <a:endParaRPr lang="en-US" sz="1100">
                        <a:effectLst/>
                      </a:endParaRPr>
                    </a:p>
                    <a:p>
                      <a:pPr marL="0" marR="0">
                        <a:lnSpc>
                          <a:spcPct val="107000"/>
                        </a:lnSpc>
                        <a:spcBef>
                          <a:spcPts val="0"/>
                        </a:spcBef>
                        <a:spcAft>
                          <a:spcPts val="0"/>
                        </a:spcAft>
                      </a:pPr>
                      <a:r>
                        <a:rPr lang="en-US" sz="1000">
                          <a:effectLst/>
                        </a:rPr>
                        <a:t>Example : “Bachelor of Science”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0171">
                <a:tc>
                  <a:txBody>
                    <a:bodyPr/>
                    <a:lstStyle/>
                    <a:p>
                      <a:pPr marL="0" marR="0">
                        <a:lnSpc>
                          <a:spcPct val="107000"/>
                        </a:lnSpc>
                        <a:spcBef>
                          <a:spcPts val="0"/>
                        </a:spcBef>
                        <a:spcAft>
                          <a:spcPts val="0"/>
                        </a:spcAft>
                      </a:pPr>
                      <a:r>
                        <a:rPr lang="en-US" sz="1000">
                          <a:effectLst/>
                        </a:rPr>
                        <a:t>cdepartmentid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Foreign Key from the Department table.</a:t>
                      </a:r>
                      <a:br>
                        <a:rPr lang="en-US" sz="1000" dirty="0">
                          <a:effectLst/>
                        </a:rPr>
                      </a:br>
                      <a:r>
                        <a:rPr lang="en-US" sz="1000" dirty="0">
                          <a:effectLst/>
                        </a:rPr>
                        <a:t>Example: “CSE”</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982912" y="2018751"/>
            <a:ext cx="10791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Program_T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888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00225865"/>
              </p:ext>
            </p:extLst>
          </p:nvPr>
        </p:nvGraphicFramePr>
        <p:xfrm>
          <a:off x="2350965" y="1457160"/>
          <a:ext cx="6611850" cy="4213225"/>
        </p:xfrm>
        <a:graphic>
          <a:graphicData uri="http://schemas.openxmlformats.org/drawingml/2006/table">
            <a:tbl>
              <a:tblPr firstRow="1" firstCol="1" bandRow="1">
                <a:tableStyleId>{5C22544A-7EE6-4342-B048-85BDC9FD1C3A}</a:tableStyleId>
              </a:tblPr>
              <a:tblGrid>
                <a:gridCol w="1575920"/>
                <a:gridCol w="1575920"/>
                <a:gridCol w="789646"/>
                <a:gridCol w="2670364"/>
              </a:tblGrid>
              <a:tr h="307975">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0875">
                <a:tc>
                  <a:txBody>
                    <a:bodyPr/>
                    <a:lstStyle/>
                    <a:p>
                      <a:pPr marL="0" marR="0">
                        <a:lnSpc>
                          <a:spcPct val="107000"/>
                        </a:lnSpc>
                        <a:spcBef>
                          <a:spcPts val="0"/>
                        </a:spcBef>
                        <a:spcAft>
                          <a:spcPts val="0"/>
                        </a:spcAft>
                      </a:pPr>
                      <a:r>
                        <a:rPr lang="en-US" sz="1000">
                          <a:effectLst/>
                        </a:rPr>
                        <a:t>ncourseid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Text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Primary Key for the Course.</a:t>
                      </a:r>
                      <a:br>
                        <a:rPr lang="en-US" sz="1000">
                          <a:effectLst/>
                        </a:rPr>
                      </a:br>
                      <a:r>
                        <a:rPr lang="en-US" sz="1000">
                          <a:effectLst/>
                        </a:rPr>
                        <a:t>Example: “CSE203”</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0875">
                <a:tc>
                  <a:txBody>
                    <a:bodyPr/>
                    <a:lstStyle/>
                    <a:p>
                      <a:pPr marL="0" marR="0">
                        <a:lnSpc>
                          <a:spcPct val="107000"/>
                        </a:lnSpc>
                        <a:spcBef>
                          <a:spcPts val="0"/>
                        </a:spcBef>
                        <a:spcAft>
                          <a:spcPts val="0"/>
                        </a:spcAft>
                        <a:tabLst>
                          <a:tab pos="1346835" algn="r"/>
                        </a:tabLst>
                      </a:pPr>
                      <a:r>
                        <a:rPr lang="en-US" sz="1000">
                          <a:effectLst/>
                        </a:rPr>
                        <a:t>ccoursetitle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name of the Course.</a:t>
                      </a:r>
                      <a:br>
                        <a:rPr lang="en-US" sz="1000">
                          <a:effectLst/>
                        </a:rPr>
                      </a:br>
                      <a:r>
                        <a:rPr lang="en-US" sz="1000">
                          <a:effectLst/>
                        </a:rPr>
                        <a:t>Example: ”Data Structure”</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0875">
                <a:tc>
                  <a:txBody>
                    <a:bodyPr/>
                    <a:lstStyle/>
                    <a:p>
                      <a:pPr marL="0" marR="0">
                        <a:lnSpc>
                          <a:spcPct val="107000"/>
                        </a:lnSpc>
                        <a:spcBef>
                          <a:spcPts val="0"/>
                        </a:spcBef>
                        <a:spcAft>
                          <a:spcPts val="0"/>
                        </a:spcAft>
                        <a:tabLst>
                          <a:tab pos="1346835" algn="r"/>
                        </a:tabLst>
                      </a:pPr>
                      <a:r>
                        <a:rPr lang="en-US" sz="1000">
                          <a:effectLst/>
                        </a:rPr>
                        <a:t>ccoursetype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Text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type of the Course.</a:t>
                      </a:r>
                      <a:br>
                        <a:rPr lang="en-US" sz="1000">
                          <a:effectLst/>
                        </a:rPr>
                      </a:br>
                      <a:r>
                        <a:rPr lang="en-US" sz="1000">
                          <a:effectLst/>
                        </a:rPr>
                        <a:t>Example: “Core”</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0875">
                <a:tc>
                  <a:txBody>
                    <a:bodyPr/>
                    <a:lstStyle/>
                    <a:p>
                      <a:pPr marL="0" marR="0">
                        <a:lnSpc>
                          <a:spcPct val="107000"/>
                        </a:lnSpc>
                        <a:spcBef>
                          <a:spcPts val="0"/>
                        </a:spcBef>
                        <a:spcAft>
                          <a:spcPts val="0"/>
                        </a:spcAft>
                      </a:pPr>
                      <a:r>
                        <a:rPr lang="en-US" sz="1000">
                          <a:effectLst/>
                        </a:rPr>
                        <a:t>cprogramid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Foreign Key from Program table</a:t>
                      </a:r>
                      <a:br>
                        <a:rPr lang="en-US" sz="1000">
                          <a:effectLst/>
                        </a:rPr>
                      </a:br>
                      <a:r>
                        <a:rPr lang="en-US" sz="1000">
                          <a:effectLst/>
                        </a:rPr>
                        <a:t>Example: ”B.Sc”.</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0875">
                <a:tc>
                  <a:txBody>
                    <a:bodyPr/>
                    <a:lstStyle/>
                    <a:p>
                      <a:pPr marL="0" marR="0">
                        <a:lnSpc>
                          <a:spcPct val="107000"/>
                        </a:lnSpc>
                        <a:spcBef>
                          <a:spcPts val="0"/>
                        </a:spcBef>
                        <a:spcAft>
                          <a:spcPts val="0"/>
                        </a:spcAft>
                      </a:pPr>
                      <a:r>
                        <a:rPr lang="en-US" sz="1000">
                          <a:effectLst/>
                        </a:rPr>
                        <a:t>cinstructorid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Foreign Key from instructor table.</a:t>
                      </a:r>
                      <a:endParaRPr lang="en-US" sz="1100">
                        <a:effectLst/>
                      </a:endParaRPr>
                    </a:p>
                    <a:p>
                      <a:pPr marL="0" marR="0">
                        <a:lnSpc>
                          <a:spcPct val="107000"/>
                        </a:lnSpc>
                        <a:spcBef>
                          <a:spcPts val="0"/>
                        </a:spcBef>
                        <a:spcAft>
                          <a:spcPts val="0"/>
                        </a:spcAft>
                      </a:pPr>
                      <a:r>
                        <a:rPr lang="en-US" sz="1000">
                          <a:effectLst/>
                        </a:rPr>
                        <a:t>Example :”1810000”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0875">
                <a:tc>
                  <a:txBody>
                    <a:bodyPr/>
                    <a:lstStyle/>
                    <a:p>
                      <a:pPr marL="0" marR="0">
                        <a:lnSpc>
                          <a:spcPct val="107000"/>
                        </a:lnSpc>
                        <a:spcBef>
                          <a:spcPts val="0"/>
                        </a:spcBef>
                        <a:spcAft>
                          <a:spcPts val="0"/>
                        </a:spcAft>
                      </a:pPr>
                      <a:r>
                        <a:rPr lang="en-US" sz="1000">
                          <a:effectLst/>
                        </a:rPr>
                        <a:t>csemesterID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Foreign Key from semester table.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250756" y="1047104"/>
            <a:ext cx="9701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46200" algn="r"/>
              </a:tabLst>
              <a:defRPr>
                <a:solidFill>
                  <a:schemeClr val="tx1"/>
                </a:solidFill>
                <a:latin typeface="Arial" panose="020B0604020202020204" pitchFamily="34" charset="0"/>
              </a:defRPr>
            </a:lvl1pPr>
            <a:lvl2pPr eaLnBrk="0" fontAlgn="base" hangingPunct="0">
              <a:spcBef>
                <a:spcPct val="0"/>
              </a:spcBef>
              <a:spcAft>
                <a:spcPct val="0"/>
              </a:spcAft>
              <a:tabLst>
                <a:tab pos="1346200" algn="r"/>
              </a:tabLst>
              <a:defRPr>
                <a:solidFill>
                  <a:schemeClr val="tx1"/>
                </a:solidFill>
                <a:latin typeface="Arial" panose="020B0604020202020204" pitchFamily="34" charset="0"/>
              </a:defRPr>
            </a:lvl2pPr>
            <a:lvl3pPr eaLnBrk="0" fontAlgn="base" hangingPunct="0">
              <a:spcBef>
                <a:spcPct val="0"/>
              </a:spcBef>
              <a:spcAft>
                <a:spcPct val="0"/>
              </a:spcAft>
              <a:tabLst>
                <a:tab pos="1346200" algn="r"/>
              </a:tabLst>
              <a:defRPr>
                <a:solidFill>
                  <a:schemeClr val="tx1"/>
                </a:solidFill>
                <a:latin typeface="Arial" panose="020B0604020202020204" pitchFamily="34" charset="0"/>
              </a:defRPr>
            </a:lvl3pPr>
            <a:lvl4pPr eaLnBrk="0" fontAlgn="base" hangingPunct="0">
              <a:spcBef>
                <a:spcPct val="0"/>
              </a:spcBef>
              <a:spcAft>
                <a:spcPct val="0"/>
              </a:spcAft>
              <a:tabLst>
                <a:tab pos="1346200" algn="r"/>
              </a:tabLst>
              <a:defRPr>
                <a:solidFill>
                  <a:schemeClr val="tx1"/>
                </a:solidFill>
                <a:latin typeface="Arial" panose="020B0604020202020204" pitchFamily="34" charset="0"/>
              </a:defRPr>
            </a:lvl4pPr>
            <a:lvl5pPr eaLnBrk="0" fontAlgn="base" hangingPunct="0">
              <a:spcBef>
                <a:spcPct val="0"/>
              </a:spcBef>
              <a:spcAft>
                <a:spcPct val="0"/>
              </a:spcAft>
              <a:tabLst>
                <a:tab pos="1346200" algn="r"/>
              </a:tabLst>
              <a:defRPr>
                <a:solidFill>
                  <a:schemeClr val="tx1"/>
                </a:solidFill>
                <a:latin typeface="Arial" panose="020B0604020202020204" pitchFamily="34" charset="0"/>
              </a:defRPr>
            </a:lvl5pPr>
            <a:lvl6pPr eaLnBrk="0" fontAlgn="base" hangingPunct="0">
              <a:spcBef>
                <a:spcPct val="0"/>
              </a:spcBef>
              <a:spcAft>
                <a:spcPct val="0"/>
              </a:spcAft>
              <a:tabLst>
                <a:tab pos="1346200" algn="r"/>
              </a:tabLst>
              <a:defRPr>
                <a:solidFill>
                  <a:schemeClr val="tx1"/>
                </a:solidFill>
                <a:latin typeface="Arial" panose="020B0604020202020204" pitchFamily="34" charset="0"/>
              </a:defRPr>
            </a:lvl6pPr>
            <a:lvl7pPr eaLnBrk="0" fontAlgn="base" hangingPunct="0">
              <a:spcBef>
                <a:spcPct val="0"/>
              </a:spcBef>
              <a:spcAft>
                <a:spcPct val="0"/>
              </a:spcAft>
              <a:tabLst>
                <a:tab pos="1346200" algn="r"/>
              </a:tabLst>
              <a:defRPr>
                <a:solidFill>
                  <a:schemeClr val="tx1"/>
                </a:solidFill>
                <a:latin typeface="Arial" panose="020B0604020202020204" pitchFamily="34" charset="0"/>
              </a:defRPr>
            </a:lvl7pPr>
            <a:lvl8pPr eaLnBrk="0" fontAlgn="base" hangingPunct="0">
              <a:spcBef>
                <a:spcPct val="0"/>
              </a:spcBef>
              <a:spcAft>
                <a:spcPct val="0"/>
              </a:spcAft>
              <a:tabLst>
                <a:tab pos="1346200" algn="r"/>
              </a:tabLst>
              <a:defRPr>
                <a:solidFill>
                  <a:schemeClr val="tx1"/>
                </a:solidFill>
                <a:latin typeface="Arial" panose="020B0604020202020204" pitchFamily="34" charset="0"/>
              </a:defRPr>
            </a:lvl8pPr>
            <a:lvl9pPr eaLnBrk="0" fontAlgn="base" hangingPunct="0">
              <a:spcBef>
                <a:spcPct val="0"/>
              </a:spcBef>
              <a:spcAft>
                <a:spcPct val="0"/>
              </a:spcAft>
              <a:tabLst>
                <a:tab pos="13462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46200" algn="r"/>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Course_T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0018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25284935"/>
              </p:ext>
            </p:extLst>
          </p:nvPr>
        </p:nvGraphicFramePr>
        <p:xfrm>
          <a:off x="2782711" y="1970467"/>
          <a:ext cx="7083379" cy="4680561"/>
        </p:xfrm>
        <a:graphic>
          <a:graphicData uri="http://schemas.openxmlformats.org/drawingml/2006/table">
            <a:tbl>
              <a:tblPr firstRow="1" firstCol="1" bandRow="1">
                <a:tableStyleId>{5C22544A-7EE6-4342-B048-85BDC9FD1C3A}</a:tableStyleId>
              </a:tblPr>
              <a:tblGrid>
                <a:gridCol w="1668802"/>
                <a:gridCol w="1655798"/>
                <a:gridCol w="976719"/>
                <a:gridCol w="2782060"/>
              </a:tblGrid>
              <a:tr h="329282">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dirty="0">
                          <a:effectLst/>
                        </a:rPr>
                        <a:t>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r>
              <a:tr h="695906">
                <a:tc>
                  <a:txBody>
                    <a:bodyPr/>
                    <a:lstStyle/>
                    <a:p>
                      <a:pPr marL="0" marR="0">
                        <a:lnSpc>
                          <a:spcPct val="107000"/>
                        </a:lnSpc>
                        <a:spcBef>
                          <a:spcPts val="0"/>
                        </a:spcBef>
                        <a:spcAft>
                          <a:spcPts val="0"/>
                        </a:spcAft>
                      </a:pPr>
                      <a:r>
                        <a:rPr lang="en-US" sz="1000">
                          <a:effectLst/>
                        </a:rPr>
                        <a:t>nsectionID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This is the Primary Key for Section</a:t>
                      </a:r>
                      <a:endParaRPr lang="en-US" sz="1100">
                        <a:effectLst/>
                      </a:endParaRPr>
                    </a:p>
                    <a:p>
                      <a:pPr marL="0" marR="0">
                        <a:lnSpc>
                          <a:spcPct val="107000"/>
                        </a:lnSpc>
                        <a:spcBef>
                          <a:spcPts val="0"/>
                        </a:spcBef>
                        <a:spcAft>
                          <a:spcPts val="0"/>
                        </a:spcAft>
                      </a:pPr>
                      <a:r>
                        <a:rPr lang="en-US" sz="1000">
                          <a:effectLst/>
                        </a:rPr>
                        <a:t>Example :”1001"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r>
              <a:tr h="695906">
                <a:tc>
                  <a:txBody>
                    <a:bodyPr/>
                    <a:lstStyle/>
                    <a:p>
                      <a:pPr marL="0" marR="0">
                        <a:lnSpc>
                          <a:spcPct val="107000"/>
                        </a:lnSpc>
                        <a:spcBef>
                          <a:spcPts val="0"/>
                        </a:spcBef>
                        <a:spcAft>
                          <a:spcPts val="0"/>
                        </a:spcAft>
                      </a:pPr>
                      <a:r>
                        <a:rPr lang="en-US" sz="1000">
                          <a:effectLst/>
                        </a:rPr>
                        <a:t>nsectionno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This is the section number.</a:t>
                      </a:r>
                      <a:br>
                        <a:rPr lang="en-US" sz="1000">
                          <a:effectLst/>
                        </a:rPr>
                      </a:br>
                      <a:r>
                        <a:rPr lang="en-US" sz="1000">
                          <a:effectLst/>
                        </a:rPr>
                        <a:t>Example: “4”</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r>
              <a:tr h="695906">
                <a:tc>
                  <a:txBody>
                    <a:bodyPr/>
                    <a:lstStyle/>
                    <a:p>
                      <a:pPr marL="0" marR="0">
                        <a:lnSpc>
                          <a:spcPct val="107000"/>
                        </a:lnSpc>
                        <a:spcBef>
                          <a:spcPts val="0"/>
                        </a:spcBef>
                        <a:spcAft>
                          <a:spcPts val="0"/>
                        </a:spcAft>
                      </a:pPr>
                      <a:r>
                        <a:rPr lang="en-US" sz="1000">
                          <a:effectLst/>
                        </a:rPr>
                        <a:t>croomno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This is the room number .</a:t>
                      </a:r>
                      <a:endParaRPr lang="en-US" sz="1100">
                        <a:effectLst/>
                      </a:endParaRPr>
                    </a:p>
                    <a:p>
                      <a:pPr marL="0" marR="0">
                        <a:lnSpc>
                          <a:spcPct val="107000"/>
                        </a:lnSpc>
                        <a:spcBef>
                          <a:spcPts val="0"/>
                        </a:spcBef>
                        <a:spcAft>
                          <a:spcPts val="0"/>
                        </a:spcAft>
                      </a:pPr>
                      <a:r>
                        <a:rPr lang="en-US" sz="1000">
                          <a:effectLst/>
                        </a:rPr>
                        <a:t>Example : “B7107”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r>
              <a:tr h="871749">
                <a:tc>
                  <a:txBody>
                    <a:bodyPr/>
                    <a:lstStyle/>
                    <a:p>
                      <a:pPr marL="0" marR="0">
                        <a:lnSpc>
                          <a:spcPct val="107000"/>
                        </a:lnSpc>
                        <a:spcBef>
                          <a:spcPts val="0"/>
                        </a:spcBef>
                        <a:spcAft>
                          <a:spcPts val="0"/>
                        </a:spcAft>
                      </a:pPr>
                      <a:r>
                        <a:rPr lang="en-US" sz="1000">
                          <a:effectLst/>
                        </a:rPr>
                        <a:t>ccapacity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This is the foreign key from the Course</a:t>
                      </a:r>
                      <a:br>
                        <a:rPr lang="en-US" sz="1000">
                          <a:effectLst/>
                        </a:rPr>
                      </a:br>
                      <a:r>
                        <a:rPr lang="en-US" sz="1000">
                          <a:effectLst/>
                        </a:rPr>
                        <a:t>table.</a:t>
                      </a:r>
                      <a:br>
                        <a:rPr lang="en-US" sz="1000">
                          <a:effectLst/>
                        </a:rPr>
                      </a:br>
                      <a:r>
                        <a:rPr lang="en-US" sz="1000">
                          <a:effectLst/>
                        </a:rPr>
                        <a:t>Example: “CSE203”</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r>
              <a:tr h="695906">
                <a:tc>
                  <a:txBody>
                    <a:bodyPr/>
                    <a:lstStyle/>
                    <a:p>
                      <a:pPr marL="0" marR="0">
                        <a:lnSpc>
                          <a:spcPct val="107000"/>
                        </a:lnSpc>
                        <a:spcBef>
                          <a:spcPts val="0"/>
                        </a:spcBef>
                        <a:spcAft>
                          <a:spcPts val="0"/>
                        </a:spcAft>
                      </a:pPr>
                      <a:r>
                        <a:rPr lang="en-US" sz="1000">
                          <a:effectLst/>
                        </a:rPr>
                        <a:t>dstarttime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This contains the time when a class start .Example : 3 pm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r>
              <a:tr h="695906">
                <a:tc>
                  <a:txBody>
                    <a:bodyPr/>
                    <a:lstStyle/>
                    <a:p>
                      <a:pPr marL="0" marR="0">
                        <a:lnSpc>
                          <a:spcPct val="107000"/>
                        </a:lnSpc>
                        <a:spcBef>
                          <a:spcPts val="0"/>
                        </a:spcBef>
                        <a:spcAft>
                          <a:spcPts val="0"/>
                        </a:spcAft>
                      </a:pPr>
                      <a:r>
                        <a:rPr lang="en-US" sz="1000">
                          <a:effectLst/>
                        </a:rPr>
                        <a:t>dendtime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c>
                  <a:txBody>
                    <a:bodyPr/>
                    <a:lstStyle/>
                    <a:p>
                      <a:pPr marL="0" marR="0">
                        <a:lnSpc>
                          <a:spcPct val="107000"/>
                        </a:lnSpc>
                        <a:spcBef>
                          <a:spcPts val="0"/>
                        </a:spcBef>
                        <a:spcAft>
                          <a:spcPts val="0"/>
                        </a:spcAft>
                      </a:pPr>
                      <a:r>
                        <a:rPr lang="en-US" sz="1000" dirty="0">
                          <a:effectLst/>
                        </a:rPr>
                        <a:t>This contains the time when a class end.</a:t>
                      </a:r>
                      <a:endParaRPr lang="en-US" sz="1100" dirty="0">
                        <a:effectLst/>
                      </a:endParaRPr>
                    </a:p>
                    <a:p>
                      <a:pPr marL="0" marR="0">
                        <a:lnSpc>
                          <a:spcPct val="107000"/>
                        </a:lnSpc>
                        <a:spcBef>
                          <a:spcPts val="0"/>
                        </a:spcBef>
                        <a:spcAft>
                          <a:spcPts val="0"/>
                        </a:spcAft>
                      </a:pPr>
                      <a:r>
                        <a:rPr lang="en-US" sz="1000" dirty="0">
                          <a:effectLst/>
                        </a:rPr>
                        <a:t>Example :4.30 pm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167" marR="68167" marT="0" marB="0"/>
                </a:tc>
              </a:tr>
            </a:tbl>
          </a:graphicData>
        </a:graphic>
      </p:graphicFrame>
      <p:sp>
        <p:nvSpPr>
          <p:cNvPr id="8" name="Rectangle 2"/>
          <p:cNvSpPr>
            <a:spLocks noChangeArrowheads="1"/>
          </p:cNvSpPr>
          <p:nvPr/>
        </p:nvSpPr>
        <p:spPr bwMode="auto">
          <a:xfrm>
            <a:off x="2666801" y="1336715"/>
            <a:ext cx="9909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Section_T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207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88531388"/>
              </p:ext>
            </p:extLst>
          </p:nvPr>
        </p:nvGraphicFramePr>
        <p:xfrm>
          <a:off x="3129566" y="2060620"/>
          <a:ext cx="6564375" cy="4250027"/>
        </p:xfrm>
        <a:graphic>
          <a:graphicData uri="http://schemas.openxmlformats.org/drawingml/2006/table">
            <a:tbl>
              <a:tblPr firstRow="1" firstCol="1" bandRow="1">
                <a:tableStyleId>{5C22544A-7EE6-4342-B048-85BDC9FD1C3A}</a:tableStyleId>
              </a:tblPr>
              <a:tblGrid>
                <a:gridCol w="1546556"/>
                <a:gridCol w="1534335"/>
                <a:gridCol w="904986"/>
                <a:gridCol w="2578498"/>
              </a:tblGrid>
              <a:tr h="229438">
                <a:tc>
                  <a:txBody>
                    <a:bodyPr/>
                    <a:lstStyle/>
                    <a:p>
                      <a:pPr marL="0" marR="0">
                        <a:lnSpc>
                          <a:spcPct val="107000"/>
                        </a:lnSpc>
                        <a:spcBef>
                          <a:spcPts val="0"/>
                        </a:spcBef>
                        <a:spcAft>
                          <a:spcPts val="0"/>
                        </a:spcAft>
                      </a:pPr>
                      <a:r>
                        <a:rPr lang="en-US" sz="1000">
                          <a:effectLst/>
                        </a:rPr>
                        <a:t>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4865">
                <a:tc>
                  <a:txBody>
                    <a:bodyPr/>
                    <a:lstStyle/>
                    <a:p>
                      <a:pPr marL="0" marR="0">
                        <a:lnSpc>
                          <a:spcPct val="107000"/>
                        </a:lnSpc>
                        <a:spcBef>
                          <a:spcPts val="0"/>
                        </a:spcBef>
                        <a:spcAft>
                          <a:spcPts val="0"/>
                        </a:spcAft>
                      </a:pPr>
                      <a:r>
                        <a:rPr lang="en-US" sz="1000">
                          <a:effectLst/>
                        </a:rPr>
                        <a:t>nassesmentno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Primary Key for assessment .</a:t>
                      </a:r>
                      <a:endParaRPr lang="en-US" sz="1100">
                        <a:effectLst/>
                      </a:endParaRPr>
                    </a:p>
                    <a:p>
                      <a:pPr marL="0" marR="0">
                        <a:lnSpc>
                          <a:spcPct val="107000"/>
                        </a:lnSpc>
                        <a:spcBef>
                          <a:spcPts val="0"/>
                        </a:spcBef>
                        <a:spcAft>
                          <a:spcPts val="0"/>
                        </a:spcAft>
                      </a:pPr>
                      <a:r>
                        <a:rPr lang="en-US" sz="1000">
                          <a:effectLst/>
                        </a:rPr>
                        <a:t>Example :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036">
                <a:tc>
                  <a:txBody>
                    <a:bodyPr/>
                    <a:lstStyle/>
                    <a:p>
                      <a:pPr marL="0" marR="0">
                        <a:lnSpc>
                          <a:spcPct val="107000"/>
                        </a:lnSpc>
                        <a:spcBef>
                          <a:spcPts val="0"/>
                        </a:spcBef>
                        <a:spcAft>
                          <a:spcPts val="0"/>
                        </a:spcAft>
                      </a:pPr>
                      <a:r>
                        <a:rPr lang="en-US" sz="1000">
                          <a:effectLst/>
                        </a:rPr>
                        <a:t>cassesmenttype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type of assessment .</a:t>
                      </a:r>
                      <a:endParaRPr lang="en-US" sz="1100">
                        <a:effectLst/>
                      </a:endParaRPr>
                    </a:p>
                    <a:p>
                      <a:pPr marL="0" marR="0">
                        <a:lnSpc>
                          <a:spcPct val="107000"/>
                        </a:lnSpc>
                        <a:spcBef>
                          <a:spcPts val="0"/>
                        </a:spcBef>
                        <a:spcAft>
                          <a:spcPts val="0"/>
                        </a:spcAft>
                      </a:pPr>
                      <a:r>
                        <a:rPr lang="en-US" sz="1000">
                          <a:effectLst/>
                        </a:rPr>
                        <a:t>Example : “Assignment ,Viva”</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4865">
                <a:tc>
                  <a:txBody>
                    <a:bodyPr/>
                    <a:lstStyle/>
                    <a:p>
                      <a:pPr marL="0" marR="0">
                        <a:lnSpc>
                          <a:spcPct val="107000"/>
                        </a:lnSpc>
                        <a:spcBef>
                          <a:spcPts val="0"/>
                        </a:spcBef>
                        <a:spcAft>
                          <a:spcPts val="0"/>
                        </a:spcAft>
                      </a:pPr>
                      <a:r>
                        <a:rPr lang="en-US" sz="1000">
                          <a:effectLst/>
                        </a:rPr>
                        <a:t>cmarksdistribution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the marks distribution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036">
                <a:tc>
                  <a:txBody>
                    <a:bodyPr/>
                    <a:lstStyle/>
                    <a:p>
                      <a:pPr marL="0" marR="0">
                        <a:lnSpc>
                          <a:spcPct val="107000"/>
                        </a:lnSpc>
                        <a:spcBef>
                          <a:spcPts val="0"/>
                        </a:spcBef>
                        <a:spcAft>
                          <a:spcPts val="0"/>
                        </a:spcAft>
                      </a:pPr>
                      <a:r>
                        <a:rPr lang="en-US" sz="1000">
                          <a:effectLst/>
                        </a:rPr>
                        <a:t>Ctotalmarksachievable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how much mark a student can achieve in total .</a:t>
                      </a:r>
                      <a:endParaRPr lang="en-US" sz="1100">
                        <a:effectLst/>
                      </a:endParaRPr>
                    </a:p>
                    <a:p>
                      <a:pPr marL="0" marR="0">
                        <a:lnSpc>
                          <a:spcPct val="107000"/>
                        </a:lnSpc>
                        <a:spcBef>
                          <a:spcPts val="0"/>
                        </a:spcBef>
                        <a:spcAft>
                          <a:spcPts val="0"/>
                        </a:spcAft>
                      </a:pPr>
                      <a:r>
                        <a:rPr lang="en-US" sz="1000">
                          <a:effectLst/>
                        </a:rPr>
                        <a:t>Example : “100”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036">
                <a:tc>
                  <a:txBody>
                    <a:bodyPr/>
                    <a:lstStyle/>
                    <a:p>
                      <a:pPr marL="0" marR="0">
                        <a:lnSpc>
                          <a:spcPct val="107000"/>
                        </a:lnSpc>
                        <a:spcBef>
                          <a:spcPts val="0"/>
                        </a:spcBef>
                        <a:spcAft>
                          <a:spcPts val="0"/>
                        </a:spcAft>
                      </a:pPr>
                      <a:r>
                        <a:rPr lang="en-US" sz="1000">
                          <a:effectLst/>
                        </a:rPr>
                        <a:t>nsectionid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foreign key from section table</a:t>
                      </a:r>
                      <a:endParaRPr lang="en-US" sz="1100">
                        <a:effectLst/>
                      </a:endParaRPr>
                    </a:p>
                    <a:p>
                      <a:pPr marL="0" marR="0">
                        <a:lnSpc>
                          <a:spcPct val="107000"/>
                        </a:lnSpc>
                        <a:spcBef>
                          <a:spcPts val="0"/>
                        </a:spcBef>
                        <a:spcAft>
                          <a:spcPts val="0"/>
                        </a:spcAft>
                      </a:pPr>
                      <a:r>
                        <a:rPr lang="en-US" sz="1000">
                          <a:effectLst/>
                        </a:rPr>
                        <a:t>Example” 1001”</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036">
                <a:tc>
                  <a:txBody>
                    <a:bodyPr/>
                    <a:lstStyle/>
                    <a:p>
                      <a:pPr marL="0" marR="0">
                        <a:lnSpc>
                          <a:spcPct val="107000"/>
                        </a:lnSpc>
                        <a:spcBef>
                          <a:spcPts val="0"/>
                        </a:spcBef>
                        <a:spcAft>
                          <a:spcPts val="0"/>
                        </a:spcAft>
                      </a:pPr>
                      <a:r>
                        <a:rPr lang="en-US" sz="1000">
                          <a:effectLst/>
                        </a:rPr>
                        <a:t>nstudentid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This is the foreign key from student table</a:t>
                      </a:r>
                      <a:endParaRPr lang="en-US" sz="1100">
                        <a:effectLst/>
                      </a:endParaRPr>
                    </a:p>
                    <a:p>
                      <a:pPr marL="0" marR="0">
                        <a:lnSpc>
                          <a:spcPct val="107000"/>
                        </a:lnSpc>
                        <a:spcBef>
                          <a:spcPts val="0"/>
                        </a:spcBef>
                        <a:spcAft>
                          <a:spcPts val="0"/>
                        </a:spcAft>
                      </a:pPr>
                      <a:r>
                        <a:rPr lang="en-US" sz="1000">
                          <a:effectLst/>
                        </a:rPr>
                        <a:t>Example : “1810000”</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62715">
                <a:tc>
                  <a:txBody>
                    <a:bodyPr/>
                    <a:lstStyle/>
                    <a:p>
                      <a:pPr marL="0" marR="0">
                        <a:lnSpc>
                          <a:spcPct val="107000"/>
                        </a:lnSpc>
                        <a:spcBef>
                          <a:spcPts val="0"/>
                        </a:spcBef>
                        <a:spcAft>
                          <a:spcPts val="0"/>
                        </a:spcAft>
                      </a:pPr>
                      <a:r>
                        <a:rPr lang="en-US" sz="1000">
                          <a:effectLst/>
                        </a:rPr>
                        <a:t>ccoid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foreign key from the Program</a:t>
                      </a:r>
                      <a:br>
                        <a:rPr lang="en-US" sz="1000" dirty="0">
                          <a:effectLst/>
                        </a:rPr>
                      </a:br>
                      <a:r>
                        <a:rPr lang="en-US" sz="1000" dirty="0">
                          <a:effectLst/>
                        </a:rPr>
                        <a:t>Learning Outcome table.</a:t>
                      </a:r>
                      <a:br>
                        <a:rPr lang="en-US" sz="1000" dirty="0">
                          <a:effectLst/>
                        </a:rPr>
                      </a:br>
                      <a:r>
                        <a:rPr lang="en-US" sz="1000" dirty="0">
                          <a:effectLst/>
                        </a:rPr>
                        <a:t>Example: “CO1”</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3026092" y="1169416"/>
            <a:ext cx="12795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Assesment_T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7746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52492625"/>
              </p:ext>
            </p:extLst>
          </p:nvPr>
        </p:nvGraphicFramePr>
        <p:xfrm>
          <a:off x="2893512" y="1916484"/>
          <a:ext cx="7540669" cy="3569917"/>
        </p:xfrm>
        <a:graphic>
          <a:graphicData uri="http://schemas.openxmlformats.org/drawingml/2006/table">
            <a:tbl>
              <a:tblPr firstRow="1" firstCol="1" bandRow="1">
                <a:tableStyleId>{5C22544A-7EE6-4342-B048-85BDC9FD1C3A}</a:tableStyleId>
              </a:tblPr>
              <a:tblGrid>
                <a:gridCol w="1797412"/>
                <a:gridCol w="1797412"/>
                <a:gridCol w="900273"/>
                <a:gridCol w="3045572"/>
              </a:tblGrid>
              <a:tr h="266977">
                <a:tc>
                  <a:txBody>
                    <a:bodyPr/>
                    <a:lstStyle/>
                    <a:p>
                      <a:pPr marL="0" marR="0">
                        <a:lnSpc>
                          <a:spcPct val="107000"/>
                        </a:lnSpc>
                        <a:spcBef>
                          <a:spcPts val="0"/>
                        </a:spcBef>
                        <a:spcAft>
                          <a:spcPts val="0"/>
                        </a:spcAft>
                      </a:pPr>
                      <a:r>
                        <a:rPr lang="en-US" sz="1000" dirty="0">
                          <a:effectLst/>
                        </a:rPr>
                        <a:t>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Remark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5735">
                <a:tc>
                  <a:txBody>
                    <a:bodyPr/>
                    <a:lstStyle/>
                    <a:p>
                      <a:pPr marL="0" marR="0">
                        <a:lnSpc>
                          <a:spcPct val="107000"/>
                        </a:lnSpc>
                        <a:spcBef>
                          <a:spcPts val="0"/>
                        </a:spcBef>
                        <a:spcAft>
                          <a:spcPts val="0"/>
                        </a:spcAft>
                        <a:tabLst>
                          <a:tab pos="1346835" algn="r"/>
                        </a:tabLst>
                      </a:pPr>
                      <a:r>
                        <a:rPr lang="en-US" sz="1000">
                          <a:effectLst/>
                        </a:rPr>
                        <a:t>nSemesterid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Text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Primary Key for semester</a:t>
                      </a:r>
                      <a:endParaRPr lang="en-US" sz="1100">
                        <a:effectLst/>
                      </a:endParaRPr>
                    </a:p>
                    <a:p>
                      <a:pPr marL="0" marR="0">
                        <a:lnSpc>
                          <a:spcPct val="107000"/>
                        </a:lnSpc>
                        <a:spcBef>
                          <a:spcPts val="0"/>
                        </a:spcBef>
                        <a:spcAft>
                          <a:spcPts val="0"/>
                        </a:spcAft>
                      </a:pPr>
                      <a:r>
                        <a:rPr lang="en-US" sz="1000">
                          <a:effectLst/>
                        </a:rPr>
                        <a:t> </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5735">
                <a:tc>
                  <a:txBody>
                    <a:bodyPr/>
                    <a:lstStyle/>
                    <a:p>
                      <a:pPr marL="0" marR="0">
                        <a:lnSpc>
                          <a:spcPct val="107000"/>
                        </a:lnSpc>
                        <a:spcBef>
                          <a:spcPts val="0"/>
                        </a:spcBef>
                        <a:spcAft>
                          <a:spcPts val="0"/>
                        </a:spcAft>
                      </a:pPr>
                      <a:r>
                        <a:rPr lang="en-US" sz="1000">
                          <a:effectLst/>
                        </a:rPr>
                        <a:t>year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contains the year of that semester.</a:t>
                      </a:r>
                      <a:endParaRPr lang="en-US" sz="1100">
                        <a:effectLst/>
                      </a:endParaRPr>
                    </a:p>
                    <a:p>
                      <a:pPr marL="0" marR="0">
                        <a:lnSpc>
                          <a:spcPct val="107000"/>
                        </a:lnSpc>
                        <a:spcBef>
                          <a:spcPts val="0"/>
                        </a:spcBef>
                        <a:spcAft>
                          <a:spcPts val="0"/>
                        </a:spcAft>
                      </a:pPr>
                      <a:r>
                        <a:rPr lang="en-US" sz="1000">
                          <a:effectLst/>
                        </a:rPr>
                        <a:t>Example:” 2021”</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5735">
                <a:tc>
                  <a:txBody>
                    <a:bodyPr/>
                    <a:lstStyle/>
                    <a:p>
                      <a:pPr marL="0" marR="0">
                        <a:lnSpc>
                          <a:spcPct val="107000"/>
                        </a:lnSpc>
                        <a:spcBef>
                          <a:spcPts val="0"/>
                        </a:spcBef>
                        <a:spcAft>
                          <a:spcPts val="0"/>
                        </a:spcAft>
                      </a:pPr>
                      <a:r>
                        <a:rPr lang="en-US" sz="1000">
                          <a:effectLst/>
                        </a:rPr>
                        <a:t>startdate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This is the starting date of the semester.</a:t>
                      </a:r>
                      <a:endParaRPr lang="en-US" sz="1100">
                        <a:effectLst/>
                      </a:endParaRPr>
                    </a:p>
                    <a:p>
                      <a:pPr marL="0" marR="0">
                        <a:lnSpc>
                          <a:spcPct val="107000"/>
                        </a:lnSpc>
                        <a:spcBef>
                          <a:spcPts val="0"/>
                        </a:spcBef>
                        <a:spcAft>
                          <a:spcPts val="0"/>
                        </a:spcAft>
                      </a:pPr>
                      <a:r>
                        <a:rPr lang="en-US" sz="1000">
                          <a:effectLst/>
                        </a:rPr>
                        <a:t>Example: “15.02.21”</a:t>
                      </a:r>
                      <a:endParaRPr lang="en-US" sz="1100">
                        <a:effectLst/>
                      </a:endParaRPr>
                    </a:p>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5735">
                <a:tc>
                  <a:txBody>
                    <a:bodyPr/>
                    <a:lstStyle/>
                    <a:p>
                      <a:pPr marL="0" marR="0">
                        <a:lnSpc>
                          <a:spcPct val="107000"/>
                        </a:lnSpc>
                        <a:spcBef>
                          <a:spcPts val="0"/>
                        </a:spcBef>
                        <a:spcAft>
                          <a:spcPts val="0"/>
                        </a:spcAft>
                      </a:pPr>
                      <a:r>
                        <a:rPr lang="en-US" sz="1000">
                          <a:effectLst/>
                        </a:rPr>
                        <a:t>enddate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DateTime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This is the ending date of the semester.</a:t>
                      </a:r>
                      <a:endParaRPr lang="en-US" sz="1100" dirty="0">
                        <a:effectLst/>
                      </a:endParaRPr>
                    </a:p>
                    <a:p>
                      <a:pPr marL="0" marR="0">
                        <a:lnSpc>
                          <a:spcPct val="107000"/>
                        </a:lnSpc>
                        <a:spcBef>
                          <a:spcPts val="0"/>
                        </a:spcBef>
                        <a:spcAft>
                          <a:spcPts val="0"/>
                        </a:spcAft>
                      </a:pPr>
                      <a:r>
                        <a:rPr lang="en-US" sz="1000" dirty="0">
                          <a:effectLst/>
                        </a:rPr>
                        <a:t>Example: “10.05.21”</a:t>
                      </a:r>
                      <a:endParaRPr lang="en-US" sz="1100" dirty="0">
                        <a:effectLst/>
                      </a:endParaRPr>
                    </a:p>
                    <a:p>
                      <a:pPr marL="0" marR="0">
                        <a:lnSpc>
                          <a:spcPct val="107000"/>
                        </a:lnSpc>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893512" y="1289736"/>
            <a:ext cx="11592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46200" algn="r"/>
              </a:tabLst>
              <a:defRPr>
                <a:solidFill>
                  <a:schemeClr val="tx1"/>
                </a:solidFill>
                <a:latin typeface="Arial" panose="020B0604020202020204" pitchFamily="34" charset="0"/>
              </a:defRPr>
            </a:lvl1pPr>
            <a:lvl2pPr eaLnBrk="0" fontAlgn="base" hangingPunct="0">
              <a:spcBef>
                <a:spcPct val="0"/>
              </a:spcBef>
              <a:spcAft>
                <a:spcPct val="0"/>
              </a:spcAft>
              <a:tabLst>
                <a:tab pos="1346200" algn="r"/>
              </a:tabLst>
              <a:defRPr>
                <a:solidFill>
                  <a:schemeClr val="tx1"/>
                </a:solidFill>
                <a:latin typeface="Arial" panose="020B0604020202020204" pitchFamily="34" charset="0"/>
              </a:defRPr>
            </a:lvl2pPr>
            <a:lvl3pPr eaLnBrk="0" fontAlgn="base" hangingPunct="0">
              <a:spcBef>
                <a:spcPct val="0"/>
              </a:spcBef>
              <a:spcAft>
                <a:spcPct val="0"/>
              </a:spcAft>
              <a:tabLst>
                <a:tab pos="1346200" algn="r"/>
              </a:tabLst>
              <a:defRPr>
                <a:solidFill>
                  <a:schemeClr val="tx1"/>
                </a:solidFill>
                <a:latin typeface="Arial" panose="020B0604020202020204" pitchFamily="34" charset="0"/>
              </a:defRPr>
            </a:lvl3pPr>
            <a:lvl4pPr eaLnBrk="0" fontAlgn="base" hangingPunct="0">
              <a:spcBef>
                <a:spcPct val="0"/>
              </a:spcBef>
              <a:spcAft>
                <a:spcPct val="0"/>
              </a:spcAft>
              <a:tabLst>
                <a:tab pos="1346200" algn="r"/>
              </a:tabLst>
              <a:defRPr>
                <a:solidFill>
                  <a:schemeClr val="tx1"/>
                </a:solidFill>
                <a:latin typeface="Arial" panose="020B0604020202020204" pitchFamily="34" charset="0"/>
              </a:defRPr>
            </a:lvl4pPr>
            <a:lvl5pPr eaLnBrk="0" fontAlgn="base" hangingPunct="0">
              <a:spcBef>
                <a:spcPct val="0"/>
              </a:spcBef>
              <a:spcAft>
                <a:spcPct val="0"/>
              </a:spcAft>
              <a:tabLst>
                <a:tab pos="1346200" algn="r"/>
              </a:tabLst>
              <a:defRPr>
                <a:solidFill>
                  <a:schemeClr val="tx1"/>
                </a:solidFill>
                <a:latin typeface="Arial" panose="020B0604020202020204" pitchFamily="34" charset="0"/>
              </a:defRPr>
            </a:lvl5pPr>
            <a:lvl6pPr eaLnBrk="0" fontAlgn="base" hangingPunct="0">
              <a:spcBef>
                <a:spcPct val="0"/>
              </a:spcBef>
              <a:spcAft>
                <a:spcPct val="0"/>
              </a:spcAft>
              <a:tabLst>
                <a:tab pos="1346200" algn="r"/>
              </a:tabLst>
              <a:defRPr>
                <a:solidFill>
                  <a:schemeClr val="tx1"/>
                </a:solidFill>
                <a:latin typeface="Arial" panose="020B0604020202020204" pitchFamily="34" charset="0"/>
              </a:defRPr>
            </a:lvl6pPr>
            <a:lvl7pPr eaLnBrk="0" fontAlgn="base" hangingPunct="0">
              <a:spcBef>
                <a:spcPct val="0"/>
              </a:spcBef>
              <a:spcAft>
                <a:spcPct val="0"/>
              </a:spcAft>
              <a:tabLst>
                <a:tab pos="1346200" algn="r"/>
              </a:tabLst>
              <a:defRPr>
                <a:solidFill>
                  <a:schemeClr val="tx1"/>
                </a:solidFill>
                <a:latin typeface="Arial" panose="020B0604020202020204" pitchFamily="34" charset="0"/>
              </a:defRPr>
            </a:lvl7pPr>
            <a:lvl8pPr eaLnBrk="0" fontAlgn="base" hangingPunct="0">
              <a:spcBef>
                <a:spcPct val="0"/>
              </a:spcBef>
              <a:spcAft>
                <a:spcPct val="0"/>
              </a:spcAft>
              <a:tabLst>
                <a:tab pos="1346200" algn="r"/>
              </a:tabLst>
              <a:defRPr>
                <a:solidFill>
                  <a:schemeClr val="tx1"/>
                </a:solidFill>
                <a:latin typeface="Arial" panose="020B0604020202020204" pitchFamily="34" charset="0"/>
              </a:defRPr>
            </a:lvl8pPr>
            <a:lvl9pPr eaLnBrk="0" fontAlgn="base" hangingPunct="0">
              <a:spcBef>
                <a:spcPct val="0"/>
              </a:spcBef>
              <a:spcAft>
                <a:spcPct val="0"/>
              </a:spcAft>
              <a:tabLst>
                <a:tab pos="13462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46200" algn="r"/>
              </a:tabLst>
            </a:pPr>
            <a:r>
              <a:rPr kumimoji="0" lang="en-US" altLang="en-US" sz="14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Semester_T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0608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outerShdw blurRad="50800" dist="38100" dir="5400000" algn="t">
                    <a:srgbClr val="000000">
                      <a:alpha val="40000"/>
                    </a:srgbClr>
                  </a:outerShdw>
                </a:effectLst>
              </a:rPr>
              <a:t>INPUT FORMS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199" y="1265130"/>
            <a:ext cx="6802677" cy="2379944"/>
          </a:xfrm>
          <a:prstGeom prst="rect">
            <a:avLst/>
          </a:prstGeom>
        </p:spPr>
      </p:pic>
    </p:spTree>
    <p:extLst>
      <p:ext uri="{BB962C8B-B14F-4D97-AF65-F5344CB8AC3E}">
        <p14:creationId xmlns:p14="http://schemas.microsoft.com/office/powerpoint/2010/main" val="39151336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11110586"/>
          </a:xfrm>
        </p:spPr>
        <p:txBody>
          <a:bodyPr>
            <a:normAutofit fontScale="32500" lnSpcReduction="20000"/>
          </a:bodyPr>
          <a:lstStyle/>
          <a:p>
            <a:r>
              <a:rPr lang="en-US" dirty="0"/>
              <a:t>&lt;html&gt;</a:t>
            </a:r>
          </a:p>
          <a:p>
            <a:r>
              <a:rPr lang="en-US" dirty="0"/>
              <a:t>&lt;body&gt;</a:t>
            </a:r>
          </a:p>
          <a:p>
            <a:r>
              <a:rPr lang="en-US" dirty="0"/>
              <a:t>    &lt;form action="</a:t>
            </a:r>
            <a:r>
              <a:rPr lang="en-US" dirty="0" err="1"/>
              <a:t>script.php</a:t>
            </a:r>
            <a:r>
              <a:rPr lang="en-US" dirty="0"/>
              <a:t>" method="POST"&gt;</a:t>
            </a:r>
          </a:p>
          <a:p>
            <a:r>
              <a:rPr lang="en-US" dirty="0"/>
              <a:t>        &lt;table border="0"&gt;</a:t>
            </a:r>
          </a:p>
          <a:p>
            <a:r>
              <a:rPr lang="en-US" dirty="0"/>
              <a:t>            &lt;h1&gt;Create Student PLO&lt;/h1&gt;</a:t>
            </a:r>
          </a:p>
          <a:p>
            <a:r>
              <a:rPr lang="en-US" dirty="0"/>
              <a:t>&lt;div class="</a:t>
            </a:r>
            <a:r>
              <a:rPr lang="en-US" dirty="0" err="1"/>
              <a:t>plo</a:t>
            </a:r>
            <a:r>
              <a:rPr lang="en-US" dirty="0"/>
              <a:t>"&gt;</a:t>
            </a:r>
          </a:p>
          <a:p>
            <a:r>
              <a:rPr lang="en-US" dirty="0"/>
              <a:t>            &lt;</a:t>
            </a:r>
            <a:r>
              <a:rPr lang="en-US" dirty="0" err="1"/>
              <a:t>tr</a:t>
            </a:r>
            <a:r>
              <a:rPr lang="en-US" dirty="0"/>
              <a:t>&gt;</a:t>
            </a:r>
          </a:p>
          <a:p>
            <a:r>
              <a:rPr lang="en-US" dirty="0"/>
              <a:t>                &lt;td&gt;Student Name&lt;/td&gt;</a:t>
            </a:r>
          </a:p>
          <a:p>
            <a:r>
              <a:rPr lang="en-US" dirty="0"/>
              <a:t>                &lt;td align="center"&gt;&lt;input type="text" name="</a:t>
            </a:r>
            <a:r>
              <a:rPr lang="en-US" dirty="0" err="1"/>
              <a:t>studentName</a:t>
            </a:r>
            <a:r>
              <a:rPr lang="en-US" dirty="0"/>
              <a:t>" size="30"/&gt;&lt;/td&gt;</a:t>
            </a:r>
          </a:p>
          <a:p>
            <a:r>
              <a:rPr lang="en-US" dirty="0"/>
              <a:t>                &lt;td&gt;Student ID&lt;/td&gt;</a:t>
            </a:r>
          </a:p>
          <a:p>
            <a:r>
              <a:rPr lang="en-US" dirty="0"/>
              <a:t>                &lt;td align="center"&gt;&lt;input type="text" name="</a:t>
            </a:r>
            <a:r>
              <a:rPr lang="en-US" dirty="0" err="1"/>
              <a:t>studentId</a:t>
            </a:r>
            <a:r>
              <a:rPr lang="en-US" dirty="0"/>
              <a:t>" size="20"/&gt;&lt;/td&gt;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&lt;td&gt;Course Name&lt;/td&gt;</a:t>
            </a:r>
          </a:p>
          <a:p>
            <a:r>
              <a:rPr lang="en-US" dirty="0"/>
              <a:t>                &lt;td align="center"&gt;&lt;input type="text" name="</a:t>
            </a:r>
            <a:r>
              <a:rPr lang="en-US" dirty="0" err="1"/>
              <a:t>courseName</a:t>
            </a:r>
            <a:r>
              <a:rPr lang="en-US" dirty="0"/>
              <a:t>" size="30"/&gt;&lt;/td&gt;</a:t>
            </a:r>
          </a:p>
          <a:p>
            <a:r>
              <a:rPr lang="en-US" dirty="0"/>
              <a:t>                &lt;td&gt;Course ID&lt;/td&gt;</a:t>
            </a:r>
          </a:p>
          <a:p>
            <a:r>
              <a:rPr lang="en-US" dirty="0"/>
              <a:t>                &lt;td align="center"&gt;&lt;input type="text" name="</a:t>
            </a:r>
            <a:r>
              <a:rPr lang="en-US" dirty="0" err="1"/>
              <a:t>courseId</a:t>
            </a:r>
            <a:r>
              <a:rPr lang="en-US" dirty="0"/>
              <a:t>" size="20"/&gt;&lt;/td&gt;</a:t>
            </a:r>
          </a:p>
          <a:p>
            <a:r>
              <a:rPr lang="en-US" dirty="0"/>
              <a:t>            &lt;/</a:t>
            </a:r>
            <a:r>
              <a:rPr lang="en-US" dirty="0" err="1"/>
              <a:t>tr</a:t>
            </a:r>
            <a:r>
              <a:rPr lang="en-US" dirty="0"/>
              <a:t>&gt;</a:t>
            </a:r>
          </a:p>
          <a:p>
            <a:r>
              <a:rPr lang="en-US" dirty="0"/>
              <a:t>            &lt;</a:t>
            </a:r>
            <a:r>
              <a:rPr lang="en-US" dirty="0" err="1"/>
              <a:t>tr</a:t>
            </a:r>
            <a:r>
              <a:rPr lang="en-US" dirty="0"/>
              <a:t>&gt;</a:t>
            </a:r>
          </a:p>
          <a:p>
            <a:r>
              <a:rPr lang="en-US" dirty="0"/>
              <a:t>            &lt;td&gt;Section&lt;/td&gt;</a:t>
            </a:r>
          </a:p>
          <a:p>
            <a:r>
              <a:rPr lang="en-US" dirty="0"/>
              <a:t>            &lt;td align="center"&gt;&lt;select type="select" name="</a:t>
            </a:r>
            <a:r>
              <a:rPr lang="en-US" dirty="0" err="1"/>
              <a:t>sectionNumber</a:t>
            </a:r>
            <a:r>
              <a:rPr lang="en-US" dirty="0"/>
              <a:t>"&gt;</a:t>
            </a:r>
          </a:p>
          <a:p>
            <a:r>
              <a:rPr lang="en-US" dirty="0"/>
              <a:t>                &lt;option value="Section-1"&gt;1&lt;/option&gt;</a:t>
            </a:r>
          </a:p>
          <a:p>
            <a:r>
              <a:rPr lang="en-US" dirty="0"/>
              <a:t>                &lt;option value="Section-2"&gt;2&lt;/option&gt;</a:t>
            </a:r>
          </a:p>
          <a:p>
            <a:r>
              <a:rPr lang="en-US" dirty="0"/>
              <a:t>                &lt;option value="Section-3"&gt;3&lt;/option&gt;</a:t>
            </a:r>
          </a:p>
          <a:p>
            <a:r>
              <a:rPr lang="en-US" dirty="0"/>
              <a:t>                &lt;option value="Section-4"&gt;4&lt;/option&gt;</a:t>
            </a:r>
          </a:p>
          <a:p>
            <a:r>
              <a:rPr lang="en-US" dirty="0"/>
              <a:t>                &lt;option value="Section-5"&gt;5&lt;/option&gt;</a:t>
            </a:r>
          </a:p>
          <a:p>
            <a:r>
              <a:rPr lang="en-US" dirty="0"/>
              <a:t>                &lt;option value="Section-6"&gt;6&lt;/option&gt;</a:t>
            </a:r>
          </a:p>
          <a:p>
            <a:r>
              <a:rPr lang="en-US" dirty="0"/>
              <a:t>                &lt;option value="Section-7"&gt;7&lt;/option&gt;</a:t>
            </a:r>
          </a:p>
          <a:p>
            <a:r>
              <a:rPr lang="en-US" dirty="0"/>
              <a:t>                &lt;option value="Section-8"&gt;8&lt;/option&gt;</a:t>
            </a:r>
          </a:p>
          <a:p>
            <a:r>
              <a:rPr lang="en-US" dirty="0"/>
              <a:t>                &lt;option value="Section-9"&gt;9&lt;/option&gt;</a:t>
            </a:r>
          </a:p>
          <a:p>
            <a:r>
              <a:rPr lang="en-US" dirty="0"/>
              <a:t>                &lt;option value="Section-10"&gt;10&lt;/option&gt;</a:t>
            </a:r>
          </a:p>
          <a:p>
            <a:r>
              <a:rPr lang="en-US" dirty="0"/>
              <a:t>                &lt;option value="Section-11"&gt;11&lt;/option&gt;</a:t>
            </a:r>
          </a:p>
          <a:p>
            <a:r>
              <a:rPr lang="en-US" dirty="0"/>
              <a:t>                &lt;option value="Section-12"&gt;12&lt;/option&gt;</a:t>
            </a:r>
          </a:p>
          <a:p>
            <a:r>
              <a:rPr lang="en-US" dirty="0"/>
              <a:t>                    &lt;td&gt;Enter PLO ID&lt;/td&gt;</a:t>
            </a:r>
          </a:p>
          <a:p>
            <a:r>
              <a:rPr lang="en-US" dirty="0"/>
              <a:t>                    &lt;td align="center"&gt;&lt;input type="text" name="</a:t>
            </a:r>
            <a:r>
              <a:rPr lang="en-US" dirty="0" err="1"/>
              <a:t>coursePloId</a:t>
            </a:r>
            <a:r>
              <a:rPr lang="en-US" dirty="0"/>
              <a:t>" size="20"/&gt;&lt;/td&gt;</a:t>
            </a:r>
          </a:p>
          <a:p>
            <a:r>
              <a:rPr lang="en-US" dirty="0"/>
              <a:t>            &lt;/td&gt;</a:t>
            </a:r>
          </a:p>
          <a:p>
            <a:r>
              <a:rPr lang="en-US" dirty="0"/>
              <a:t>            &lt;</a:t>
            </a:r>
            <a:r>
              <a:rPr lang="en-US" dirty="0" err="1"/>
              <a:t>tr</a:t>
            </a:r>
            <a:r>
              <a:rPr lang="en-US" dirty="0"/>
              <a:t>&gt;</a:t>
            </a:r>
          </a:p>
          <a:p>
            <a:r>
              <a:rPr lang="en-US" dirty="0"/>
              <a:t>                &lt;td&gt;Semester&lt;/td&gt;</a:t>
            </a:r>
          </a:p>
          <a:p>
            <a:r>
              <a:rPr lang="en-US" dirty="0"/>
              <a:t>                &lt;td align="center"&gt;&lt;select type="semester" name="</a:t>
            </a:r>
            <a:r>
              <a:rPr lang="en-US" dirty="0" err="1"/>
              <a:t>semestername</a:t>
            </a:r>
            <a:r>
              <a:rPr lang="en-US" dirty="0"/>
              <a:t>"&gt;</a:t>
            </a:r>
          </a:p>
          <a:p>
            <a:r>
              <a:rPr lang="en-US" dirty="0"/>
              <a:t>                    &lt;option value="semester-1"&gt;Summer&lt;/option&gt;</a:t>
            </a:r>
          </a:p>
          <a:p>
            <a:r>
              <a:rPr lang="en-US" dirty="0"/>
              <a:t>                    &lt;option value="semester-2"&gt;Spring&lt;/option&gt;</a:t>
            </a:r>
          </a:p>
          <a:p>
            <a:r>
              <a:rPr lang="en-US" dirty="0"/>
              <a:t>                    &lt;option value="semester-3"&gt;Autumn&lt;/option&gt;</a:t>
            </a:r>
          </a:p>
          <a:p>
            <a:r>
              <a:rPr lang="en-US" dirty="0"/>
              <a:t>                        &lt;td&gt;Enter Year&lt;/td&gt;</a:t>
            </a:r>
          </a:p>
          <a:p>
            <a:r>
              <a:rPr lang="en-US" dirty="0"/>
              <a:t>                        &lt;td align="center"&gt;&lt;input type="text" name="year" size="20"/&gt;&lt;/td&gt;</a:t>
            </a:r>
          </a:p>
          <a:p>
            <a:r>
              <a:rPr lang="en-US" dirty="0"/>
              <a:t>                &lt;/td&gt;</a:t>
            </a:r>
          </a:p>
          <a:p>
            <a:r>
              <a:rPr lang="en-US" dirty="0"/>
              <a:t>            &lt;/</a:t>
            </a:r>
            <a:r>
              <a:rPr lang="en-US" dirty="0" err="1"/>
              <a:t>tr</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 </a:t>
            </a:r>
            <a:r>
              <a:rPr lang="en-US" dirty="0" err="1"/>
              <a:t>colspan</a:t>
            </a:r>
            <a:r>
              <a:rPr lang="en-US" dirty="0"/>
              <a:t>="2" align="center"&gt;&lt;input type="submit" value="Submit"&lt;/td&gt;</a:t>
            </a:r>
          </a:p>
          <a:p>
            <a:r>
              <a:rPr lang="en-US" dirty="0"/>
              <a:t>            &lt;/</a:t>
            </a:r>
            <a:r>
              <a:rPr lang="en-US" dirty="0" err="1"/>
              <a:t>tr</a:t>
            </a:r>
            <a:r>
              <a:rPr lang="en-US" dirty="0"/>
              <a:t>&gt;</a:t>
            </a:r>
          </a:p>
          <a:p>
            <a:r>
              <a:rPr lang="en-US" dirty="0"/>
              <a:t>             &lt;/table&gt;</a:t>
            </a:r>
          </a:p>
          <a:p>
            <a:r>
              <a:rPr lang="en-US" dirty="0"/>
              <a:t>            &lt;/div&gt;</a:t>
            </a:r>
          </a:p>
          <a:p>
            <a:r>
              <a:rPr lang="en-US" dirty="0"/>
              <a:t>    &lt;/form&gt;</a:t>
            </a:r>
          </a:p>
          <a:p>
            <a:r>
              <a:rPr lang="en-US" dirty="0"/>
              <a:t>&lt;/body&gt;</a:t>
            </a:r>
          </a:p>
          <a:p>
            <a:r>
              <a:rPr lang="en-US" dirty="0"/>
              <a:t>&lt;/html&gt;</a:t>
            </a:r>
          </a:p>
          <a:p>
            <a:endParaRPr lang="en-US" dirty="0"/>
          </a:p>
        </p:txBody>
      </p:sp>
    </p:spTree>
    <p:extLst>
      <p:ext uri="{BB962C8B-B14F-4D97-AF65-F5344CB8AC3E}">
        <p14:creationId xmlns:p14="http://schemas.microsoft.com/office/powerpoint/2010/main" val="10118077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sz="2000" dirty="0" smtClean="0"/>
          </a:p>
          <a:p>
            <a:pPr marL="0" indent="0">
              <a:buNone/>
            </a:pPr>
            <a:endParaRPr lang="en-US" sz="2000" dirty="0"/>
          </a:p>
          <a:p>
            <a:pPr marL="0" indent="0">
              <a:buNone/>
            </a:pPr>
            <a:r>
              <a:rPr lang="en-US" sz="2000" dirty="0"/>
              <a:t> </a:t>
            </a:r>
            <a:r>
              <a:rPr lang="en-US" sz="2000" dirty="0" smtClean="0"/>
              <a:t>                          </a:t>
            </a:r>
            <a:r>
              <a:rPr lang="en-US" sz="6000" dirty="0" smtClean="0"/>
              <a:t>THANK YOU</a:t>
            </a:r>
            <a:endParaRPr lang="en-US" sz="6000" dirty="0"/>
          </a:p>
        </p:txBody>
      </p:sp>
    </p:spTree>
    <p:extLst>
      <p:ext uri="{BB962C8B-B14F-4D97-AF65-F5344CB8AC3E}">
        <p14:creationId xmlns:p14="http://schemas.microsoft.com/office/powerpoint/2010/main" val="36397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23955" y="1825625"/>
            <a:ext cx="6183479" cy="4351338"/>
          </a:xfrm>
          <a:prstGeom prst="rect">
            <a:avLst/>
          </a:prstGeom>
        </p:spPr>
      </p:pic>
      <p:sp>
        <p:nvSpPr>
          <p:cNvPr id="5" name="Rectangle 4"/>
          <p:cNvSpPr/>
          <p:nvPr/>
        </p:nvSpPr>
        <p:spPr>
          <a:xfrm>
            <a:off x="3103808" y="758152"/>
            <a:ext cx="3911081" cy="388696"/>
          </a:xfrm>
          <a:prstGeom prst="rect">
            <a:avLst/>
          </a:prstGeom>
        </p:spPr>
        <p:txBody>
          <a:bodyPr wrap="square">
            <a:spAutoFit/>
          </a:bodyPr>
          <a:lstStyle/>
          <a:p>
            <a:pPr algn="ctr">
              <a:lnSpc>
                <a:spcPct val="107000"/>
              </a:lnSpc>
              <a:spcAft>
                <a:spcPts val="800"/>
              </a:spcAft>
            </a:pPr>
            <a:r>
              <a:rPr lang="en-US" b="1" dirty="0" smtClean="0">
                <a:solidFill>
                  <a:srgbClr val="002060"/>
                </a:solidFill>
                <a:effectLst>
                  <a:outerShdw blurRad="50800" dist="38100" dir="5400000" algn="t">
                    <a:srgbClr val="000000">
                      <a:alpha val="40000"/>
                    </a:srgbClr>
                  </a:outerShdw>
                </a:effectLst>
                <a:latin typeface="Arial" panose="020B0604020202020204" pitchFamily="34" charset="0"/>
                <a:ea typeface="Calibri" panose="020F0502020204030204" pitchFamily="34" charset="0"/>
                <a:cs typeface="Times New Roman" panose="02020603050405020304" pitchFamily="18" charset="0"/>
              </a:rPr>
              <a:t>                 RICH </a:t>
            </a:r>
            <a:r>
              <a:rPr lang="en-US" b="1" dirty="0">
                <a:solidFill>
                  <a:srgbClr val="002060"/>
                </a:solidFill>
                <a:effectLst>
                  <a:outerShdw blurRad="50800" dist="38100" dir="5400000" algn="t">
                    <a:srgbClr val="000000">
                      <a:alpha val="40000"/>
                    </a:srgbClr>
                  </a:outerShdw>
                </a:effectLst>
                <a:latin typeface="Arial" panose="020B0604020202020204" pitchFamily="34" charset="0"/>
                <a:ea typeface="Calibri" panose="020F0502020204030204" pitchFamily="34" charset="0"/>
                <a:cs typeface="Times New Roman" panose="02020603050405020304" pitchFamily="18" charset="0"/>
              </a:rPr>
              <a:t>PICTURE(AS-IS)</a:t>
            </a:r>
            <a:endParaRPr lang="en-US"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5602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50800" dist="38100" dir="5400000" algn="t">
                    <a:srgbClr val="000000">
                      <a:alpha val="40000"/>
                    </a:srgbClr>
                  </a:outerShdw>
                </a:effectLst>
              </a:rPr>
              <a:t> SIX ELEMENT(AS-IS)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Student </a:t>
            </a:r>
            <a:r>
              <a:rPr lang="en-US" dirty="0"/>
              <a:t>sits for exam</a:t>
            </a:r>
          </a:p>
          <a:p>
            <a:pPr>
              <a:buFont typeface="Wingdings" panose="05000000000000000000" pitchFamily="2" charset="2"/>
              <a:buChar char="v"/>
            </a:pPr>
            <a:r>
              <a:rPr lang="en-US" dirty="0"/>
              <a:t>Student are able to view grades, </a:t>
            </a:r>
            <a:r>
              <a:rPr lang="en-US" dirty="0" err="1"/>
              <a:t>cgpa</a:t>
            </a:r>
            <a:r>
              <a:rPr lang="en-US" dirty="0"/>
              <a:t> and download </a:t>
            </a:r>
            <a:r>
              <a:rPr lang="en-US" dirty="0" smtClean="0"/>
              <a:t>transcript</a:t>
            </a:r>
          </a:p>
          <a:p>
            <a:pPr>
              <a:buFont typeface="Wingdings" panose="05000000000000000000" pitchFamily="2" charset="2"/>
              <a:buChar char="v"/>
            </a:pPr>
            <a:r>
              <a:rPr lang="en-US" dirty="0"/>
              <a:t>Instructors uploads grades to </a:t>
            </a:r>
            <a:r>
              <a:rPr lang="en-US" dirty="0" err="1" smtClean="0"/>
              <a:t>iras</a:t>
            </a:r>
            <a:endParaRPr lang="en-US" dirty="0" smtClean="0"/>
          </a:p>
          <a:p>
            <a:pPr>
              <a:buFont typeface="Wingdings" panose="05000000000000000000" pitchFamily="2" charset="2"/>
              <a:buChar char="v"/>
            </a:pPr>
            <a:r>
              <a:rPr lang="en-US" dirty="0"/>
              <a:t>Instructors produce OBE </a:t>
            </a:r>
            <a:r>
              <a:rPr lang="en-US" dirty="0" err="1"/>
              <a:t>marksheet</a:t>
            </a:r>
            <a:r>
              <a:rPr lang="en-US" dirty="0"/>
              <a:t> and grades sheet and submits it </a:t>
            </a:r>
            <a:r>
              <a:rPr lang="en-US" dirty="0" smtClean="0"/>
              <a:t>     to </a:t>
            </a:r>
            <a:r>
              <a:rPr lang="en-US" dirty="0"/>
              <a:t>the </a:t>
            </a:r>
            <a:r>
              <a:rPr lang="en-US" dirty="0" smtClean="0"/>
              <a:t>department</a:t>
            </a:r>
          </a:p>
          <a:p>
            <a:pPr>
              <a:buFont typeface="Wingdings" panose="05000000000000000000" pitchFamily="2" charset="2"/>
              <a:buChar char="v"/>
            </a:pPr>
            <a:r>
              <a:rPr lang="en-US" dirty="0" smtClean="0"/>
              <a:t> </a:t>
            </a:r>
            <a:r>
              <a:rPr lang="en-US" dirty="0"/>
              <a:t>Map Course </a:t>
            </a:r>
            <a:r>
              <a:rPr lang="en-US" dirty="0" smtClean="0"/>
              <a:t>Outcomes (COs</a:t>
            </a:r>
            <a:r>
              <a:rPr lang="en-US" dirty="0"/>
              <a:t>) to Program Learning </a:t>
            </a:r>
            <a:r>
              <a:rPr lang="en-US" dirty="0" smtClean="0"/>
              <a:t>Outcomes(PLOs)</a:t>
            </a:r>
            <a:r>
              <a:rPr lang="en-US" dirty="0"/>
              <a:t> </a:t>
            </a:r>
            <a:endParaRPr lang="en-US" dirty="0" smtClean="0"/>
          </a:p>
          <a:p>
            <a:pPr>
              <a:buFont typeface="Wingdings" panose="05000000000000000000" pitchFamily="2" charset="2"/>
              <a:buChar char="v"/>
            </a:pPr>
            <a:r>
              <a:rPr lang="en-US" dirty="0"/>
              <a:t>Student gets admitted under a particular department </a:t>
            </a:r>
            <a:endParaRPr lang="en-US" dirty="0" smtClean="0"/>
          </a:p>
          <a:p>
            <a:pPr>
              <a:buFont typeface="Wingdings" panose="05000000000000000000" pitchFamily="2" charset="2"/>
              <a:buChar char="v"/>
            </a:pPr>
            <a:r>
              <a:rPr lang="en-US" dirty="0"/>
              <a:t>Request for review and change of </a:t>
            </a:r>
            <a:r>
              <a:rPr lang="en-US" dirty="0" smtClean="0"/>
              <a:t>grades</a:t>
            </a:r>
          </a:p>
          <a:p>
            <a:pPr>
              <a:buFont typeface="Wingdings" panose="05000000000000000000" pitchFamily="2" charset="2"/>
              <a:buChar char="v"/>
            </a:pPr>
            <a:r>
              <a:rPr lang="en-US" dirty="0"/>
              <a:t>View Records OBE </a:t>
            </a:r>
            <a:r>
              <a:rPr lang="en-US" dirty="0" err="1"/>
              <a:t>Marksheets</a:t>
            </a:r>
            <a:r>
              <a:rPr lang="en-US" dirty="0"/>
              <a:t> and Course </a:t>
            </a:r>
            <a:r>
              <a:rPr lang="en-US" dirty="0" smtClean="0"/>
              <a:t>Assessment </a:t>
            </a:r>
            <a:r>
              <a:rPr lang="en-US" dirty="0"/>
              <a:t>Reports </a:t>
            </a:r>
          </a:p>
          <a:p>
            <a:pPr marL="0" indent="0">
              <a:buNone/>
            </a:pPr>
            <a:r>
              <a:rPr lang="en-US" dirty="0"/>
              <a:t> </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000906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636"/>
            <a:ext cx="10364451" cy="1133010"/>
          </a:xfrm>
        </p:spPr>
        <p:txBody>
          <a:bodyPr>
            <a:normAutofit fontScale="90000"/>
          </a:bodyPr>
          <a:lstStyle/>
          <a:p>
            <a:r>
              <a:rPr lang="en-US" b="1" dirty="0">
                <a:effectLst>
                  <a:outerShdw blurRad="50800" dist="38100" dir="5400000" algn="t">
                    <a:srgbClr val="000000">
                      <a:alpha val="40000"/>
                    </a:srgbClr>
                  </a:outerShdw>
                </a:effectLst>
              </a:rPr>
              <a:t>PROCESS DIAGRAM(AS-IS)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427326"/>
            <a:ext cx="8241406" cy="3206840"/>
          </a:xfrm>
          <a:prstGeom prst="rect">
            <a:avLst/>
          </a:prstGeom>
        </p:spPr>
      </p:pic>
      <p:sp>
        <p:nvSpPr>
          <p:cNvPr id="5" name="Rectangle 4"/>
          <p:cNvSpPr/>
          <p:nvPr/>
        </p:nvSpPr>
        <p:spPr>
          <a:xfrm>
            <a:off x="2216239" y="5211486"/>
            <a:ext cx="6096000" cy="685059"/>
          </a:xfrm>
          <a:prstGeom prst="rect">
            <a:avLst/>
          </a:prstGeom>
        </p:spPr>
        <p:txBody>
          <a:bodyPr>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2.1 Process Diagram for Student Sits for exam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5598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67744" y="1249251"/>
            <a:ext cx="9955369" cy="3335628"/>
          </a:xfrm>
          <a:prstGeom prst="rect">
            <a:avLst/>
          </a:prstGeom>
        </p:spPr>
      </p:pic>
      <p:sp>
        <p:nvSpPr>
          <p:cNvPr id="5" name="Rectangle 4"/>
          <p:cNvSpPr/>
          <p:nvPr/>
        </p:nvSpPr>
        <p:spPr>
          <a:xfrm>
            <a:off x="1927668" y="4941028"/>
            <a:ext cx="6096000" cy="685059"/>
          </a:xfrm>
          <a:prstGeom prst="rect">
            <a:avLst/>
          </a:prstGeom>
        </p:spPr>
        <p:txBody>
          <a:bodyPr>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2.2 Process Diagram for Student are able to view grades and CGPA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1579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0158" y="618186"/>
            <a:ext cx="8654603" cy="3348507"/>
          </a:xfrm>
          <a:prstGeom prst="rect">
            <a:avLst/>
          </a:prstGeom>
        </p:spPr>
      </p:pic>
      <p:sp>
        <p:nvSpPr>
          <p:cNvPr id="5" name="Rectangle 4"/>
          <p:cNvSpPr/>
          <p:nvPr/>
        </p:nvSpPr>
        <p:spPr>
          <a:xfrm>
            <a:off x="1798749" y="4490269"/>
            <a:ext cx="6096000" cy="685059"/>
          </a:xfrm>
          <a:prstGeom prst="rect">
            <a:avLst/>
          </a:prstGeom>
        </p:spPr>
        <p:txBody>
          <a:bodyPr>
            <a:spAutoFit/>
          </a:bodyPr>
          <a:lstStyle/>
          <a:p>
            <a:pPr>
              <a:lnSpc>
                <a:spcPct val="107000"/>
              </a:lnSpc>
              <a:spcAft>
                <a:spcPts val="800"/>
              </a:spcAft>
              <a:tabLst>
                <a:tab pos="2667000" algn="l"/>
              </a:tabLst>
            </a:pPr>
            <a:r>
              <a:rPr lang="en-US" b="1" dirty="0">
                <a:latin typeface="Arial" panose="020B0604020202020204" pitchFamily="34" charset="0"/>
                <a:ea typeface="Calibri" panose="020F0502020204030204" pitchFamily="34" charset="0"/>
                <a:cs typeface="Times New Roman" panose="02020603050405020304" pitchFamily="18" charset="0"/>
              </a:rPr>
              <a:t>FIGURE 2.3 Process Diagram for Instructor uploading grade to </a:t>
            </a:r>
            <a:r>
              <a:rPr lang="en-US" b="1" dirty="0" err="1">
                <a:latin typeface="Arial" panose="020B0604020202020204" pitchFamily="34" charset="0"/>
                <a:ea typeface="Calibri" panose="020F0502020204030204" pitchFamily="34" charset="0"/>
                <a:cs typeface="Times New Roman" panose="02020603050405020304" pitchFamily="18" charset="0"/>
              </a:rPr>
              <a:t>iras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7440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323</TotalTime>
  <Words>2362</Words>
  <Application>Microsoft Office PowerPoint</Application>
  <PresentationFormat>Widescreen</PresentationFormat>
  <Paragraphs>730</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Rounded MT Bold</vt:lpstr>
      <vt:lpstr>Calibri</vt:lpstr>
      <vt:lpstr>Times New Roman</vt:lpstr>
      <vt:lpstr>Trebuchet MS</vt:lpstr>
      <vt:lpstr>Wingdings</vt:lpstr>
      <vt:lpstr>Wingdings 3</vt:lpstr>
      <vt:lpstr>Facet</vt:lpstr>
      <vt:lpstr>Database Management     CSE303</vt:lpstr>
      <vt:lpstr>    Student Performance monitoring system                                         Group-4 </vt:lpstr>
      <vt:lpstr>Introduction</vt:lpstr>
      <vt:lpstr>Project analysis slide 2</vt:lpstr>
      <vt:lpstr>PowerPoint Presentation</vt:lpstr>
      <vt:lpstr> SIX ELEMENT(AS-IS) </vt:lpstr>
      <vt:lpstr>PROCESS DIAGRAM(AS-IS) </vt:lpstr>
      <vt:lpstr> </vt:lpstr>
      <vt:lpstr>PowerPoint Presentation</vt:lpstr>
      <vt:lpstr>PowerPoint Presentation</vt:lpstr>
      <vt:lpstr>PowerPoint Presentation</vt:lpstr>
      <vt:lpstr>PowerPoint Presentation</vt:lpstr>
      <vt:lpstr>PowerPoint Presentation</vt:lpstr>
      <vt:lpstr>PowerPoint Presentation</vt:lpstr>
      <vt:lpstr>Problem Analysis </vt:lpstr>
      <vt:lpstr>    RICH PICTURE (TO-BE) </vt:lpstr>
      <vt:lpstr>  SIX ELEMENT (TO-BE) </vt:lpstr>
      <vt:lpstr>   PROCESS DIAGRAM (TO-BE)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BUSINESS RULE </vt:lpstr>
      <vt:lpstr>                          ENTITY RELATIONSHIP DIAGRAM </vt:lpstr>
      <vt:lpstr>ENTITY RELATIONSHIP DIAGRAM TO RELATIONAL SCHEMA </vt:lpstr>
      <vt:lpstr>                         NORMALIZATION </vt:lpstr>
      <vt:lpstr>PowerPoint Presentation</vt:lpstr>
      <vt:lpstr>PowerPoint Presentation</vt:lpstr>
      <vt:lpstr>PowerPoint Presentation</vt:lpstr>
      <vt:lpstr>PowerPoint Presentation</vt:lpstr>
      <vt:lpstr>DATA DICTIONARY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FORMS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31</cp:revision>
  <dcterms:created xsi:type="dcterms:W3CDTF">2021-05-09T06:24:41Z</dcterms:created>
  <dcterms:modified xsi:type="dcterms:W3CDTF">2021-05-10T16:50:38Z</dcterms:modified>
</cp:coreProperties>
</file>